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9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4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BE63B4-82E0-43A5-B7DF-78D09D1A169E}" type="datetimeFigureOut">
              <a:rPr lang="cs-CZ" smtClean="0"/>
              <a:t>13.10.2015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E8B6E6-CE74-43A0-854A-C89E33D4544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E8B6E6-CE74-43A0-854A-C89E33D45440}" type="slidenum">
              <a:rPr lang="cs-CZ" smtClean="0"/>
              <a:t>13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C6C0C-6214-48C7-9B7A-83BEC1C4E60C}" type="datetimeFigureOut">
              <a:rPr lang="cs-CZ" smtClean="0"/>
              <a:t>13.10.2015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23950-B965-4491-838F-6D6F43682F1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C6C0C-6214-48C7-9B7A-83BEC1C4E60C}" type="datetimeFigureOut">
              <a:rPr lang="cs-CZ" smtClean="0"/>
              <a:t>13.10.2015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23950-B965-4491-838F-6D6F43682F1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C6C0C-6214-48C7-9B7A-83BEC1C4E60C}" type="datetimeFigureOut">
              <a:rPr lang="cs-CZ" smtClean="0"/>
              <a:t>13.10.2015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23950-B965-4491-838F-6D6F43682F1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C6C0C-6214-48C7-9B7A-83BEC1C4E60C}" type="datetimeFigureOut">
              <a:rPr lang="cs-CZ" smtClean="0"/>
              <a:t>13.10.2015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23950-B965-4491-838F-6D6F43682F1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C6C0C-6214-48C7-9B7A-83BEC1C4E60C}" type="datetimeFigureOut">
              <a:rPr lang="cs-CZ" smtClean="0"/>
              <a:t>13.10.2015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23950-B965-4491-838F-6D6F43682F1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C6C0C-6214-48C7-9B7A-83BEC1C4E60C}" type="datetimeFigureOut">
              <a:rPr lang="cs-CZ" smtClean="0"/>
              <a:t>13.10.2015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23950-B965-4491-838F-6D6F43682F1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C6C0C-6214-48C7-9B7A-83BEC1C4E60C}" type="datetimeFigureOut">
              <a:rPr lang="cs-CZ" smtClean="0"/>
              <a:t>13.10.2015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23950-B965-4491-838F-6D6F43682F1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C6C0C-6214-48C7-9B7A-83BEC1C4E60C}" type="datetimeFigureOut">
              <a:rPr lang="cs-CZ" smtClean="0"/>
              <a:t>13.10.2015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23950-B965-4491-838F-6D6F43682F1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C6C0C-6214-48C7-9B7A-83BEC1C4E60C}" type="datetimeFigureOut">
              <a:rPr lang="cs-CZ" smtClean="0"/>
              <a:t>13.10.2015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23950-B965-4491-838F-6D6F43682F1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C6C0C-6214-48C7-9B7A-83BEC1C4E60C}" type="datetimeFigureOut">
              <a:rPr lang="cs-CZ" smtClean="0"/>
              <a:t>13.10.2015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23950-B965-4491-838F-6D6F43682F1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C6C0C-6214-48C7-9B7A-83BEC1C4E60C}" type="datetimeFigureOut">
              <a:rPr lang="cs-CZ" smtClean="0"/>
              <a:t>13.10.2015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23950-B965-4491-838F-6D6F43682F1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C6C0C-6214-48C7-9B7A-83BEC1C4E60C}" type="datetimeFigureOut">
              <a:rPr lang="cs-CZ" smtClean="0"/>
              <a:t>13.10.2015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823950-B965-4491-838F-6D6F43682F12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II. kolo kulatých stolů – SMS ČR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MAS </a:t>
            </a:r>
            <a:r>
              <a:rPr lang="cs-CZ" dirty="0" err="1" smtClean="0"/>
              <a:t>Hustopečsko</a:t>
            </a:r>
            <a:r>
              <a:rPr lang="cs-CZ" dirty="0"/>
              <a:t> </a:t>
            </a:r>
            <a:r>
              <a:rPr lang="cs-CZ" dirty="0" smtClean="0"/>
              <a:t>– </a:t>
            </a:r>
            <a:r>
              <a:rPr lang="cs-CZ" dirty="0" err="1" smtClean="0"/>
              <a:t>MěÚ</a:t>
            </a:r>
            <a:r>
              <a:rPr lang="cs-CZ" dirty="0" smtClean="0"/>
              <a:t> Hustopeče</a:t>
            </a:r>
          </a:p>
          <a:p>
            <a:r>
              <a:rPr lang="cs-CZ" dirty="0" smtClean="0"/>
              <a:t>26. srpna 2015 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Opatření strategie spolupráce obcí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Viz. dokument</a:t>
            </a:r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Akční plán spolupráce obcí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Viz. dokument</a:t>
            </a:r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Implementace spolupráce obce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Viz. dokument</a:t>
            </a: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32856"/>
            <a:ext cx="8229600" cy="2016224"/>
          </a:xfrm>
        </p:spPr>
        <p:txBody>
          <a:bodyPr>
            <a:noAutofit/>
          </a:bodyPr>
          <a:lstStyle/>
          <a:p>
            <a:r>
              <a:rPr lang="cs-CZ" sz="5400" b="1" dirty="0" smtClean="0"/>
              <a:t>Děkujeme za pozornost!!!!</a:t>
            </a:r>
            <a:endParaRPr lang="cs-CZ" sz="5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Karta MAS</a:t>
            </a:r>
          </a:p>
          <a:p>
            <a:r>
              <a:rPr lang="cs-CZ" dirty="0" smtClean="0"/>
              <a:t>Definice potenciálu spolupráce obcí na platformě MAS</a:t>
            </a:r>
          </a:p>
          <a:p>
            <a:r>
              <a:rPr lang="cs-CZ" dirty="0" smtClean="0"/>
              <a:t>Karta MAS</a:t>
            </a:r>
          </a:p>
          <a:p>
            <a:r>
              <a:rPr lang="cs-CZ" dirty="0" smtClean="0"/>
              <a:t>Definice potenciálu spolupráce obcí na platformě MAS</a:t>
            </a:r>
          </a:p>
          <a:p>
            <a:r>
              <a:rPr lang="cs-CZ" dirty="0" smtClean="0"/>
              <a:t>Lidské zdroje</a:t>
            </a:r>
          </a:p>
          <a:p>
            <a:r>
              <a:rPr lang="cs-CZ" dirty="0" smtClean="0"/>
              <a:t>Lidské zdroje MAS </a:t>
            </a:r>
            <a:r>
              <a:rPr lang="cs-CZ" dirty="0" err="1" smtClean="0"/>
              <a:t>Hustopečsko</a:t>
            </a:r>
            <a:endParaRPr lang="cs-CZ" dirty="0" smtClean="0"/>
          </a:p>
          <a:p>
            <a:r>
              <a:rPr lang="cs-CZ" dirty="0" smtClean="0"/>
              <a:t>Finanční zdroje</a:t>
            </a:r>
          </a:p>
          <a:p>
            <a:r>
              <a:rPr lang="cs-CZ" dirty="0" smtClean="0"/>
              <a:t>Definice potřeb spolupráce obcí na platformě MAS</a:t>
            </a:r>
          </a:p>
          <a:p>
            <a:r>
              <a:rPr lang="cs-CZ" dirty="0" smtClean="0"/>
              <a:t>Návrhová část</a:t>
            </a:r>
          </a:p>
          <a:p>
            <a:r>
              <a:rPr lang="cs-CZ" dirty="0" smtClean="0"/>
              <a:t>Opatření strategie spolupráce obcí</a:t>
            </a:r>
          </a:p>
          <a:p>
            <a:r>
              <a:rPr lang="cs-CZ" dirty="0" smtClean="0"/>
              <a:t>Akční plán spolupráce obcí</a:t>
            </a:r>
          </a:p>
          <a:p>
            <a:r>
              <a:rPr lang="cs-CZ" dirty="0" smtClean="0"/>
              <a:t>Implementace spolupráce obcí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Karta MAS</a:t>
            </a:r>
            <a:endParaRPr lang="cs-CZ" dirty="0"/>
          </a:p>
        </p:txBody>
      </p:sp>
      <p:pic>
        <p:nvPicPr>
          <p:cNvPr id="4" name="Obrázek 3" descr="C:\Users\uzivatel\Downloads\MAS Hustopečsk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268760"/>
            <a:ext cx="7776864" cy="5153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Definice potenciálu spolupráce obcí na platformě MAS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Popis dosavadní spolupráce</a:t>
            </a:r>
          </a:p>
          <a:p>
            <a:pPr lvl="1">
              <a:buFont typeface="Wingdings" pitchFamily="2" charset="2"/>
              <a:buChar char="Ø"/>
            </a:pPr>
            <a:r>
              <a:rPr lang="cs-CZ" dirty="0"/>
              <a:t> </a:t>
            </a:r>
            <a:r>
              <a:rPr lang="cs-CZ" dirty="0" smtClean="0"/>
              <a:t>Obecný popis situace v oblasti spolupráce obcí</a:t>
            </a:r>
          </a:p>
          <a:p>
            <a:pPr lvl="1">
              <a:buFont typeface="Wingdings" pitchFamily="2" charset="2"/>
              <a:buChar char="Ø"/>
            </a:pPr>
            <a:r>
              <a:rPr lang="cs-CZ" dirty="0" smtClean="0"/>
              <a:t> Spolupráce obcí v projektových tématech</a:t>
            </a:r>
          </a:p>
          <a:p>
            <a:pPr lvl="2">
              <a:buFont typeface="Wingdings" pitchFamily="2" charset="2"/>
              <a:buChar char="ü"/>
            </a:pPr>
            <a:r>
              <a:rPr lang="cs-CZ" dirty="0" smtClean="0"/>
              <a:t> Protipovodňová opatření a krizové řízení</a:t>
            </a:r>
          </a:p>
          <a:p>
            <a:pPr lvl="2">
              <a:buFont typeface="Wingdings" pitchFamily="2" charset="2"/>
              <a:buChar char="ü"/>
            </a:pPr>
            <a:r>
              <a:rPr lang="cs-CZ" dirty="0"/>
              <a:t> </a:t>
            </a:r>
            <a:r>
              <a:rPr lang="cs-CZ" dirty="0" smtClean="0"/>
              <a:t>Regionální školství</a:t>
            </a:r>
          </a:p>
          <a:p>
            <a:pPr lvl="2">
              <a:buFont typeface="Wingdings" pitchFamily="2" charset="2"/>
              <a:buChar char="ü"/>
            </a:pPr>
            <a:r>
              <a:rPr lang="cs-CZ" dirty="0"/>
              <a:t> </a:t>
            </a:r>
            <a:r>
              <a:rPr lang="cs-CZ" dirty="0" smtClean="0"/>
              <a:t>Odpadové hospodářství</a:t>
            </a:r>
          </a:p>
          <a:p>
            <a:pPr lvl="2">
              <a:buFont typeface="Wingdings" pitchFamily="2" charset="2"/>
              <a:buChar char="ü"/>
            </a:pPr>
            <a:r>
              <a:rPr lang="cs-CZ" dirty="0"/>
              <a:t> </a:t>
            </a:r>
            <a:r>
              <a:rPr lang="cs-CZ" dirty="0" smtClean="0"/>
              <a:t>Doprava a dopravní obslužnost</a:t>
            </a:r>
          </a:p>
          <a:p>
            <a:pPr lvl="2">
              <a:buFont typeface="Wingdings" pitchFamily="2" charset="2"/>
              <a:buChar char="ü"/>
            </a:pPr>
            <a:r>
              <a:rPr lang="cs-CZ" dirty="0"/>
              <a:t> </a:t>
            </a:r>
            <a:r>
              <a:rPr lang="cs-CZ" dirty="0" smtClean="0"/>
              <a:t>Zaměstnanost a sociální záležitosti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Lidské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/>
          <a:lstStyle/>
          <a:p>
            <a:r>
              <a:rPr lang="cs-CZ" dirty="0" smtClean="0"/>
              <a:t>Personální obsazení MAS</a:t>
            </a:r>
          </a:p>
          <a:p>
            <a:r>
              <a:rPr lang="cs-CZ" dirty="0" smtClean="0"/>
              <a:t>Personální obsazení </a:t>
            </a:r>
            <a:r>
              <a:rPr lang="cs-CZ" dirty="0" err="1" smtClean="0"/>
              <a:t>Mikroregionu</a:t>
            </a:r>
            <a:r>
              <a:rPr lang="cs-CZ" dirty="0" smtClean="0"/>
              <a:t> </a:t>
            </a:r>
            <a:r>
              <a:rPr lang="cs-CZ" dirty="0" err="1" smtClean="0"/>
              <a:t>Hustopečsko</a:t>
            </a:r>
            <a:endParaRPr lang="cs-CZ" dirty="0" smtClean="0"/>
          </a:p>
          <a:p>
            <a:r>
              <a:rPr lang="cs-CZ" dirty="0" smtClean="0"/>
              <a:t>Personální kapacita obcí</a:t>
            </a:r>
          </a:p>
          <a:p>
            <a:r>
              <a:rPr lang="cs-CZ" dirty="0" smtClean="0"/>
              <a:t>Kapacita městského úřadu III. typu</a:t>
            </a:r>
          </a:p>
          <a:p>
            <a:r>
              <a:rPr lang="cs-CZ" dirty="0" smtClean="0"/>
              <a:t>Kapacita projektových pracovníků škol</a:t>
            </a:r>
          </a:p>
          <a:p>
            <a:r>
              <a:rPr lang="cs-CZ" dirty="0" smtClean="0"/>
              <a:t>Kapacita organizací veřejné správy</a:t>
            </a:r>
          </a:p>
          <a:p>
            <a:r>
              <a:rPr lang="cs-CZ" dirty="0" smtClean="0"/>
              <a:t>Kapacita poradenských agentur v regionu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Lidské zdroje MAS </a:t>
            </a:r>
            <a:r>
              <a:rPr lang="cs-CZ" dirty="0" err="1" smtClean="0"/>
              <a:t>Hustopečsko</a:t>
            </a:r>
            <a:endParaRPr lang="cs-CZ" dirty="0"/>
          </a:p>
        </p:txBody>
      </p:sp>
      <p:pic>
        <p:nvPicPr>
          <p:cNvPr id="4" name="Obrázek 461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 t="8029" b="24087"/>
          <a:stretch/>
        </p:blipFill>
        <p:spPr bwMode="auto">
          <a:xfrm>
            <a:off x="395537" y="1340768"/>
            <a:ext cx="8208912" cy="5040560"/>
          </a:xfrm>
          <a:prstGeom prst="rect">
            <a:avLst/>
          </a:prstGeom>
          <a:ln w="12700">
            <a:solidFill>
              <a:schemeClr val="tx1"/>
            </a:solidFill>
          </a:ln>
          <a:extLst>
            <a:ext uri="{53640926-AAD7-44D8-BBD7-CCE9431645EC}">
              <a14:shadowObscured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/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Finanční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Bilance financování obcí</a:t>
            </a:r>
          </a:p>
          <a:p>
            <a:r>
              <a:rPr lang="cs-CZ" dirty="0" smtClean="0"/>
              <a:t>Podíl dotací a daňových příjmů obcí a měst</a:t>
            </a:r>
          </a:p>
          <a:p>
            <a:r>
              <a:rPr lang="cs-CZ" dirty="0" smtClean="0"/>
              <a:t>Finanční zdroje MAS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Definice potřeb spolupráce obcí na platformě MAS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Obecný popis potřeb</a:t>
            </a:r>
          </a:p>
          <a:p>
            <a:r>
              <a:rPr lang="cs-CZ" dirty="0" smtClean="0"/>
              <a:t>Potřeby podle témat</a:t>
            </a:r>
          </a:p>
          <a:p>
            <a:pPr lvl="1">
              <a:buFont typeface="Wingdings" pitchFamily="2" charset="2"/>
              <a:buChar char="Ø"/>
            </a:pPr>
            <a:r>
              <a:rPr lang="cs-CZ" dirty="0"/>
              <a:t> </a:t>
            </a:r>
            <a:r>
              <a:rPr lang="cs-CZ" dirty="0" smtClean="0"/>
              <a:t>Protipovodňová opatření</a:t>
            </a:r>
          </a:p>
          <a:p>
            <a:pPr lvl="1">
              <a:buFont typeface="Wingdings" pitchFamily="2" charset="2"/>
              <a:buChar char="Ø"/>
            </a:pPr>
            <a:r>
              <a:rPr lang="cs-CZ" dirty="0"/>
              <a:t> </a:t>
            </a:r>
            <a:r>
              <a:rPr lang="cs-CZ" dirty="0" smtClean="0"/>
              <a:t>Doprava a dopravní obslužnost</a:t>
            </a:r>
          </a:p>
          <a:p>
            <a:pPr lvl="1">
              <a:buFont typeface="Wingdings" pitchFamily="2" charset="2"/>
              <a:buChar char="Ø"/>
            </a:pPr>
            <a:r>
              <a:rPr lang="cs-CZ" dirty="0"/>
              <a:t> </a:t>
            </a:r>
            <a:r>
              <a:rPr lang="cs-CZ" dirty="0" smtClean="0"/>
              <a:t>Zaměstnanost a sociální problematika</a:t>
            </a:r>
          </a:p>
          <a:p>
            <a:r>
              <a:rPr lang="cs-CZ" dirty="0" smtClean="0"/>
              <a:t>Potřeba spolupráce v dalších oblastech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Návrhová část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600200"/>
            <a:ext cx="8496944" cy="4525963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cs-CZ" b="1" dirty="0"/>
              <a:t>Specifický cíl 1:</a:t>
            </a:r>
            <a:r>
              <a:rPr lang="cs-CZ" dirty="0"/>
              <a:t> Snížit administrativní zátěž obecních úřadů </a:t>
            </a:r>
          </a:p>
          <a:p>
            <a:pPr lvl="0"/>
            <a:r>
              <a:rPr lang="cs-CZ" b="1" dirty="0"/>
              <a:t>Specifický cíl 2: </a:t>
            </a:r>
            <a:r>
              <a:rPr lang="cs-CZ" dirty="0"/>
              <a:t>Zlepšit situaci v oblasti protipovodňových opatření a krizového managementu</a:t>
            </a:r>
          </a:p>
          <a:p>
            <a:pPr lvl="0"/>
            <a:r>
              <a:rPr lang="cs-CZ" b="1" dirty="0"/>
              <a:t>Specifický cíl 3: </a:t>
            </a:r>
            <a:r>
              <a:rPr lang="cs-CZ" dirty="0"/>
              <a:t>Zlepšit situaci v oblasti dopravy a dopravní obslužnosti</a:t>
            </a:r>
          </a:p>
          <a:p>
            <a:pPr lvl="0"/>
            <a:r>
              <a:rPr lang="cs-CZ" b="1" dirty="0"/>
              <a:t>Specifický cíl 4: </a:t>
            </a:r>
            <a:r>
              <a:rPr lang="cs-CZ" dirty="0"/>
              <a:t>Zlepšit situaci v oblasti zaměstnanosti a zaměstnatelnosti obyvatel </a:t>
            </a:r>
          </a:p>
          <a:p>
            <a:pPr lvl="0"/>
            <a:r>
              <a:rPr lang="cs-CZ" b="1" dirty="0"/>
              <a:t>Specifický cíl 5: </a:t>
            </a:r>
            <a:r>
              <a:rPr lang="cs-CZ" dirty="0"/>
              <a:t>Rozvíjet cestovní ruch na území MAS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237</Words>
  <Application>Microsoft Office PowerPoint</Application>
  <PresentationFormat>Předvádění na obrazovce (4:3)</PresentationFormat>
  <Paragraphs>62</Paragraphs>
  <Slides>13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Motiv sady Office</vt:lpstr>
      <vt:lpstr>II. kolo kulatých stolů – SMS ČR</vt:lpstr>
      <vt:lpstr>Obsah</vt:lpstr>
      <vt:lpstr>Karta MAS</vt:lpstr>
      <vt:lpstr>Definice potenciálu spolupráce obcí na platformě MAS</vt:lpstr>
      <vt:lpstr>Lidské zdroje</vt:lpstr>
      <vt:lpstr>Lidské zdroje MAS Hustopečsko</vt:lpstr>
      <vt:lpstr>Finanční zdroje</vt:lpstr>
      <vt:lpstr>Definice potřeb spolupráce obcí na platformě MAS</vt:lpstr>
      <vt:lpstr>Návrhová část</vt:lpstr>
      <vt:lpstr>Opatření strategie spolupráce obcí</vt:lpstr>
      <vt:lpstr>Akční plán spolupráce obcí </vt:lpstr>
      <vt:lpstr>Implementace spolupráce obce</vt:lpstr>
      <vt:lpstr>Děkujeme za pozornost!!!!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kolo kulatých stolů – SMS ČR</dc:title>
  <dc:creator>uzivatel</dc:creator>
  <cp:lastModifiedBy>uzivatel</cp:lastModifiedBy>
  <cp:revision>13</cp:revision>
  <dcterms:created xsi:type="dcterms:W3CDTF">2015-10-13T08:43:28Z</dcterms:created>
  <dcterms:modified xsi:type="dcterms:W3CDTF">2015-10-13T10:39:37Z</dcterms:modified>
</cp:coreProperties>
</file>