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handoutMasterIdLst>
    <p:handoutMasterId r:id="rId47"/>
  </p:handoutMasterIdLst>
  <p:sldIdLst>
    <p:sldId id="257" r:id="rId2"/>
    <p:sldId id="258" r:id="rId3"/>
    <p:sldId id="310" r:id="rId4"/>
    <p:sldId id="318" r:id="rId5"/>
    <p:sldId id="319" r:id="rId6"/>
    <p:sldId id="287" r:id="rId7"/>
    <p:sldId id="346" r:id="rId8"/>
    <p:sldId id="288" r:id="rId9"/>
    <p:sldId id="331" r:id="rId10"/>
    <p:sldId id="320" r:id="rId11"/>
    <p:sldId id="329" r:id="rId12"/>
    <p:sldId id="295" r:id="rId13"/>
    <p:sldId id="336" r:id="rId14"/>
    <p:sldId id="337" r:id="rId15"/>
    <p:sldId id="332" r:id="rId16"/>
    <p:sldId id="333" r:id="rId17"/>
    <p:sldId id="334" r:id="rId18"/>
    <p:sldId id="338" r:id="rId19"/>
    <p:sldId id="299" r:id="rId20"/>
    <p:sldId id="335" r:id="rId21"/>
    <p:sldId id="330" r:id="rId22"/>
    <p:sldId id="339" r:id="rId23"/>
    <p:sldId id="340" r:id="rId24"/>
    <p:sldId id="341" r:id="rId25"/>
    <p:sldId id="342" r:id="rId26"/>
    <p:sldId id="343" r:id="rId27"/>
    <p:sldId id="344" r:id="rId28"/>
    <p:sldId id="345" r:id="rId29"/>
    <p:sldId id="301" r:id="rId30"/>
    <p:sldId id="321" r:id="rId31"/>
    <p:sldId id="322" r:id="rId32"/>
    <p:sldId id="323" r:id="rId33"/>
    <p:sldId id="326" r:id="rId34"/>
    <p:sldId id="324" r:id="rId35"/>
    <p:sldId id="328" r:id="rId36"/>
    <p:sldId id="327" r:id="rId37"/>
    <p:sldId id="325" r:id="rId38"/>
    <p:sldId id="291" r:id="rId39"/>
    <p:sldId id="298" r:id="rId40"/>
    <p:sldId id="296" r:id="rId41"/>
    <p:sldId id="297" r:id="rId42"/>
    <p:sldId id="285" r:id="rId43"/>
    <p:sldId id="275" r:id="rId44"/>
    <p:sldId id="286" r:id="rId45"/>
  </p:sldIdLst>
  <p:sldSz cx="9144000" cy="6858000" type="screen4x3"/>
  <p:notesSz cx="6742113" cy="9875838"/>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4588" autoAdjust="0"/>
  </p:normalViewPr>
  <p:slideViewPr>
    <p:cSldViewPr>
      <p:cViewPr varScale="1">
        <p:scale>
          <a:sx n="70" d="100"/>
          <a:sy n="70" d="100"/>
        </p:scale>
        <p:origin x="1810" y="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1" y="0"/>
            <a:ext cx="2921582" cy="493792"/>
          </a:xfrm>
          <a:prstGeom prst="rect">
            <a:avLst/>
          </a:prstGeom>
        </p:spPr>
        <p:txBody>
          <a:bodyPr vert="horz" lIns="90855" tIns="45427" rIns="90855" bIns="45427" rtlCol="0"/>
          <a:lstStyle>
            <a:lvl1pPr algn="l">
              <a:defRPr sz="1200"/>
            </a:lvl1pPr>
          </a:lstStyle>
          <a:p>
            <a:endParaRPr lang="cs-CZ"/>
          </a:p>
        </p:txBody>
      </p:sp>
      <p:sp>
        <p:nvSpPr>
          <p:cNvPr id="3" name="Zástupný symbol pro datum 2"/>
          <p:cNvSpPr>
            <a:spLocks noGrp="1"/>
          </p:cNvSpPr>
          <p:nvPr>
            <p:ph type="dt" sz="quarter" idx="1"/>
          </p:nvPr>
        </p:nvSpPr>
        <p:spPr>
          <a:xfrm>
            <a:off x="3818971" y="0"/>
            <a:ext cx="2921582" cy="493792"/>
          </a:xfrm>
          <a:prstGeom prst="rect">
            <a:avLst/>
          </a:prstGeom>
        </p:spPr>
        <p:txBody>
          <a:bodyPr vert="horz" lIns="90855" tIns="45427" rIns="90855" bIns="45427" rtlCol="0"/>
          <a:lstStyle>
            <a:lvl1pPr algn="r">
              <a:defRPr sz="1200"/>
            </a:lvl1pPr>
          </a:lstStyle>
          <a:p>
            <a:fld id="{812D9DC3-45A4-4052-85E4-D8EACCB404CE}" type="datetimeFigureOut">
              <a:rPr lang="cs-CZ" smtClean="0"/>
              <a:pPr/>
              <a:t>16.07.2024</a:t>
            </a:fld>
            <a:endParaRPr lang="cs-CZ"/>
          </a:p>
        </p:txBody>
      </p:sp>
      <p:sp>
        <p:nvSpPr>
          <p:cNvPr id="4" name="Zástupný symbol pro zápatí 3"/>
          <p:cNvSpPr>
            <a:spLocks noGrp="1"/>
          </p:cNvSpPr>
          <p:nvPr>
            <p:ph type="ftr" sz="quarter" idx="2"/>
          </p:nvPr>
        </p:nvSpPr>
        <p:spPr>
          <a:xfrm>
            <a:off x="1" y="9380332"/>
            <a:ext cx="2921582" cy="493792"/>
          </a:xfrm>
          <a:prstGeom prst="rect">
            <a:avLst/>
          </a:prstGeom>
        </p:spPr>
        <p:txBody>
          <a:bodyPr vert="horz" lIns="90855" tIns="45427" rIns="90855" bIns="45427" rtlCol="0" anchor="b"/>
          <a:lstStyle>
            <a:lvl1pPr algn="l">
              <a:defRPr sz="1200"/>
            </a:lvl1pPr>
          </a:lstStyle>
          <a:p>
            <a:endParaRPr lang="cs-CZ"/>
          </a:p>
        </p:txBody>
      </p:sp>
      <p:sp>
        <p:nvSpPr>
          <p:cNvPr id="5" name="Zástupný symbol pro číslo snímku 4"/>
          <p:cNvSpPr>
            <a:spLocks noGrp="1"/>
          </p:cNvSpPr>
          <p:nvPr>
            <p:ph type="sldNum" sz="quarter" idx="3"/>
          </p:nvPr>
        </p:nvSpPr>
        <p:spPr>
          <a:xfrm>
            <a:off x="3818971" y="9380332"/>
            <a:ext cx="2921582" cy="493792"/>
          </a:xfrm>
          <a:prstGeom prst="rect">
            <a:avLst/>
          </a:prstGeom>
        </p:spPr>
        <p:txBody>
          <a:bodyPr vert="horz" lIns="90855" tIns="45427" rIns="90855" bIns="45427" rtlCol="0" anchor="b"/>
          <a:lstStyle>
            <a:lvl1pPr algn="r">
              <a:defRPr sz="1200"/>
            </a:lvl1pPr>
          </a:lstStyle>
          <a:p>
            <a:fld id="{B63EBD6E-670E-435C-B5BC-AF1BD3CA5DA0}" type="slidenum">
              <a:rPr lang="cs-CZ" smtClean="0"/>
              <a:pPr/>
              <a:t>‹#›</a:t>
            </a:fld>
            <a:endParaRPr lang="cs-CZ"/>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1" y="0"/>
            <a:ext cx="2921582" cy="493792"/>
          </a:xfrm>
          <a:prstGeom prst="rect">
            <a:avLst/>
          </a:prstGeom>
        </p:spPr>
        <p:txBody>
          <a:bodyPr vert="horz" lIns="90855" tIns="45427" rIns="90855" bIns="45427" rtlCol="0"/>
          <a:lstStyle>
            <a:lvl1pPr algn="l">
              <a:defRPr sz="1200"/>
            </a:lvl1pPr>
          </a:lstStyle>
          <a:p>
            <a:endParaRPr lang="cs-CZ"/>
          </a:p>
        </p:txBody>
      </p:sp>
      <p:sp>
        <p:nvSpPr>
          <p:cNvPr id="3" name="Zástupný symbol pro datum 2"/>
          <p:cNvSpPr>
            <a:spLocks noGrp="1"/>
          </p:cNvSpPr>
          <p:nvPr>
            <p:ph type="dt" idx="1"/>
          </p:nvPr>
        </p:nvSpPr>
        <p:spPr>
          <a:xfrm>
            <a:off x="3818971" y="0"/>
            <a:ext cx="2921582" cy="493792"/>
          </a:xfrm>
          <a:prstGeom prst="rect">
            <a:avLst/>
          </a:prstGeom>
        </p:spPr>
        <p:txBody>
          <a:bodyPr vert="horz" lIns="90855" tIns="45427" rIns="90855" bIns="45427" rtlCol="0"/>
          <a:lstStyle>
            <a:lvl1pPr algn="r">
              <a:defRPr sz="1200"/>
            </a:lvl1pPr>
          </a:lstStyle>
          <a:p>
            <a:fld id="{3054495A-5182-4003-A0F0-D42A1B0CB921}" type="datetimeFigureOut">
              <a:rPr lang="cs-CZ" smtClean="0"/>
              <a:pPr/>
              <a:t>16.07.2024</a:t>
            </a:fld>
            <a:endParaRPr lang="cs-CZ"/>
          </a:p>
        </p:txBody>
      </p:sp>
      <p:sp>
        <p:nvSpPr>
          <p:cNvPr id="4" name="Zástupný symbol pro obrázek snímku 3"/>
          <p:cNvSpPr>
            <a:spLocks noGrp="1" noRot="1" noChangeAspect="1"/>
          </p:cNvSpPr>
          <p:nvPr>
            <p:ph type="sldImg" idx="2"/>
          </p:nvPr>
        </p:nvSpPr>
        <p:spPr>
          <a:xfrm>
            <a:off x="903288" y="741363"/>
            <a:ext cx="4935537" cy="3703637"/>
          </a:xfrm>
          <a:prstGeom prst="rect">
            <a:avLst/>
          </a:prstGeom>
          <a:noFill/>
          <a:ln w="12700">
            <a:solidFill>
              <a:prstClr val="black"/>
            </a:solidFill>
          </a:ln>
        </p:spPr>
        <p:txBody>
          <a:bodyPr vert="horz" lIns="90855" tIns="45427" rIns="90855" bIns="45427" rtlCol="0" anchor="ctr"/>
          <a:lstStyle/>
          <a:p>
            <a:endParaRPr lang="cs-CZ"/>
          </a:p>
        </p:txBody>
      </p:sp>
      <p:sp>
        <p:nvSpPr>
          <p:cNvPr id="5" name="Zástupný symbol pro poznámky 4"/>
          <p:cNvSpPr>
            <a:spLocks noGrp="1"/>
          </p:cNvSpPr>
          <p:nvPr>
            <p:ph type="body" sz="quarter" idx="3"/>
          </p:nvPr>
        </p:nvSpPr>
        <p:spPr>
          <a:xfrm>
            <a:off x="674212" y="4691023"/>
            <a:ext cx="5393690" cy="4444127"/>
          </a:xfrm>
          <a:prstGeom prst="rect">
            <a:avLst/>
          </a:prstGeom>
        </p:spPr>
        <p:txBody>
          <a:bodyPr vert="horz" lIns="90855" tIns="45427" rIns="90855" bIns="45427" rtlCol="0">
            <a:normAutofit/>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1" y="9380332"/>
            <a:ext cx="2921582" cy="493792"/>
          </a:xfrm>
          <a:prstGeom prst="rect">
            <a:avLst/>
          </a:prstGeom>
        </p:spPr>
        <p:txBody>
          <a:bodyPr vert="horz" lIns="90855" tIns="45427" rIns="90855" bIns="45427"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18971" y="9380332"/>
            <a:ext cx="2921582" cy="493792"/>
          </a:xfrm>
          <a:prstGeom prst="rect">
            <a:avLst/>
          </a:prstGeom>
        </p:spPr>
        <p:txBody>
          <a:bodyPr vert="horz" lIns="90855" tIns="45427" rIns="90855" bIns="45427" rtlCol="0" anchor="b"/>
          <a:lstStyle>
            <a:lvl1pPr algn="r">
              <a:defRPr sz="1200"/>
            </a:lvl1pPr>
          </a:lstStyle>
          <a:p>
            <a:fld id="{90BEA322-8000-4DFA-AAFA-D3CF41D9E145}" type="slidenum">
              <a:rPr lang="cs-CZ" smtClean="0"/>
              <a:pPr/>
              <a:t>‹#›</a:t>
            </a:fld>
            <a:endParaRPr lang="cs-CZ"/>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a:t>* Žadatel může získat registraci, resp. uživatelské jméno a heslo na Portál Farmáře </a:t>
            </a:r>
            <a:r>
              <a:rPr lang="cs-CZ" b="1" dirty="0"/>
              <a:t>osobním podáním žádosti na místně příslušném RO SZIF nebo na CP SZIF </a:t>
            </a:r>
            <a:r>
              <a:rPr lang="cs-CZ" dirty="0"/>
              <a:t>– bližší informace a podmínky jsou uvedeny na internetových stránkách www.</a:t>
            </a:r>
            <a:r>
              <a:rPr lang="cs-CZ" dirty="0" err="1"/>
              <a:t>eagri.cz</a:t>
            </a:r>
            <a:r>
              <a:rPr lang="cs-CZ" dirty="0"/>
              <a:t>/</a:t>
            </a:r>
            <a:r>
              <a:rPr lang="cs-CZ" dirty="0" err="1"/>
              <a:t>prv</a:t>
            </a:r>
            <a:r>
              <a:rPr lang="cs-CZ" dirty="0"/>
              <a:t> a www.</a:t>
            </a:r>
            <a:r>
              <a:rPr lang="cs-CZ" dirty="0" err="1"/>
              <a:t>szif.cz</a:t>
            </a:r>
            <a:r>
              <a:rPr lang="cs-CZ" dirty="0"/>
              <a:t>. </a:t>
            </a:r>
          </a:p>
          <a:p>
            <a:endParaRPr lang="cs-CZ" dirty="0"/>
          </a:p>
          <a:p>
            <a:r>
              <a:rPr lang="cs-CZ" dirty="0"/>
              <a:t>Žádost o dotaci musí být vygenerována z účtu žadatele na Portálu Farmáře a po vyplnění žadatelem předána na MAS v souladu s podrobným postupem pro vygenerování Žádosti o dotaci přes Portál Farmáře v operaci 19.2.1, který je zveřejněn na internetových stránkách www.</a:t>
            </a:r>
            <a:r>
              <a:rPr lang="cs-CZ" dirty="0" err="1"/>
              <a:t>eagri.cz</a:t>
            </a:r>
            <a:r>
              <a:rPr lang="cs-CZ" dirty="0"/>
              <a:t>/</a:t>
            </a:r>
            <a:r>
              <a:rPr lang="cs-CZ" dirty="0" err="1"/>
              <a:t>prv</a:t>
            </a:r>
            <a:r>
              <a:rPr lang="cs-CZ" dirty="0"/>
              <a:t> a www.</a:t>
            </a:r>
            <a:r>
              <a:rPr lang="cs-CZ" dirty="0" err="1"/>
              <a:t>szif.cz</a:t>
            </a:r>
            <a:r>
              <a:rPr lang="cs-CZ" dirty="0"/>
              <a:t>; </a:t>
            </a:r>
          </a:p>
          <a:p>
            <a:endParaRPr lang="cs-CZ" dirty="0"/>
          </a:p>
          <a:p>
            <a:r>
              <a:rPr lang="cs-CZ" dirty="0"/>
              <a:t>** předání příloh přes PF nahrazuje předání i písemné potvrzení</a:t>
            </a:r>
            <a:r>
              <a:rPr lang="cs-CZ" baseline="0" dirty="0"/>
              <a:t> o převzetí</a:t>
            </a:r>
            <a:endParaRPr lang="cs-CZ" dirty="0"/>
          </a:p>
          <a:p>
            <a:r>
              <a:rPr lang="cs-CZ" dirty="0"/>
              <a:t>MAS následně předává na příslušný</a:t>
            </a:r>
            <a:r>
              <a:rPr lang="cs-CZ" baseline="0" dirty="0"/>
              <a:t> RO SZIF </a:t>
            </a:r>
          </a:p>
          <a:p>
            <a:r>
              <a:rPr lang="cs-CZ" baseline="0" dirty="0"/>
              <a:t>Předložení příloh na MAS možno každou středu od 9 do 16 hodin (nebo lze dle dohody – viz telefonní kontakt ve výzvě MAS). Tj. do ukončení příjmu žádostí (14. 5. 2018) lze předložit: 25.4., 2.5., 9.5.2018 (</a:t>
            </a:r>
            <a:r>
              <a:rPr lang="cs-CZ" b="1" i="1" baseline="0" dirty="0"/>
              <a:t>nebo lze telefonicky dohodnout jiný den</a:t>
            </a:r>
            <a:r>
              <a:rPr lang="cs-CZ" b="0" i="0" baseline="0" dirty="0"/>
              <a:t>). </a:t>
            </a:r>
            <a:endParaRPr lang="cs-CZ" dirty="0"/>
          </a:p>
        </p:txBody>
      </p:sp>
      <p:sp>
        <p:nvSpPr>
          <p:cNvPr id="4" name="Zástupný symbol pro číslo snímku 3"/>
          <p:cNvSpPr>
            <a:spLocks noGrp="1"/>
          </p:cNvSpPr>
          <p:nvPr>
            <p:ph type="sldNum" sz="quarter" idx="10"/>
          </p:nvPr>
        </p:nvSpPr>
        <p:spPr/>
        <p:txBody>
          <a:bodyPr/>
          <a:lstStyle/>
          <a:p>
            <a:fld id="{90BEA322-8000-4DFA-AAFA-D3CF41D9E145}" type="slidenum">
              <a:rPr lang="cs-CZ" smtClean="0"/>
              <a:pPr/>
              <a:t>2</a:t>
            </a:fld>
            <a:endParaRPr lang="cs-CZ"/>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a:t>Po MAS provádí kontrolu také RO SZIF. MAS může v případě nedostatků při administrativní kontrole</a:t>
            </a:r>
            <a:r>
              <a:rPr lang="cs-CZ" baseline="0" dirty="0"/>
              <a:t> vyzvat žadatele k nápravě nejvýše 2x. RO SZIF již pouze 1x, odstranění do 14 dní, Žádost o doplnění se žadateli zasílá prostřednictvím Portálu farmáře, datum pro nápravu je v Žádosti o doplnění uvedeno. </a:t>
            </a:r>
          </a:p>
          <a:p>
            <a:r>
              <a:rPr lang="cs-CZ" baseline="0" dirty="0"/>
              <a:t>Doplnění se provádí přes MAS – žadatel stejně jako při podání </a:t>
            </a:r>
            <a:r>
              <a:rPr lang="cs-CZ" baseline="0" dirty="0" err="1"/>
              <a:t>ŽoD</a:t>
            </a:r>
            <a:r>
              <a:rPr lang="cs-CZ" baseline="0" dirty="0"/>
              <a:t> nejdříve dokládá veškerou dokumentaci jen na MAS, ta zkontroluje (příp. vyžádá úpravu), následně verifikuje a vrátí žadateli, který podá upravenou dokumentaci (</a:t>
            </a:r>
            <a:r>
              <a:rPr lang="cs-CZ" baseline="0" dirty="0" err="1"/>
              <a:t>ŽoD</a:t>
            </a:r>
            <a:r>
              <a:rPr lang="cs-CZ" baseline="0" dirty="0"/>
              <a:t>) přes PF (podrobně viz Pravidla, str. 16). </a:t>
            </a:r>
          </a:p>
          <a:p>
            <a:r>
              <a:rPr lang="cs-CZ" baseline="0" dirty="0"/>
              <a:t>- Do 56, respektive 126 kalendářních dnů (u </a:t>
            </a:r>
            <a:r>
              <a:rPr lang="cs-CZ" baseline="0" dirty="0" err="1"/>
              <a:t>ŽoD</a:t>
            </a:r>
            <a:r>
              <a:rPr lang="cs-CZ" baseline="0" dirty="0"/>
              <a:t> s VZ)</a:t>
            </a:r>
            <a:endParaRPr lang="cs-CZ" dirty="0"/>
          </a:p>
        </p:txBody>
      </p:sp>
      <p:sp>
        <p:nvSpPr>
          <p:cNvPr id="4" name="Zástupný symbol pro číslo snímku 3"/>
          <p:cNvSpPr>
            <a:spLocks noGrp="1"/>
          </p:cNvSpPr>
          <p:nvPr>
            <p:ph type="sldNum" sz="quarter" idx="10"/>
          </p:nvPr>
        </p:nvSpPr>
        <p:spPr/>
        <p:txBody>
          <a:bodyPr/>
          <a:lstStyle/>
          <a:p>
            <a:fld id="{90BEA322-8000-4DFA-AAFA-D3CF41D9E145}" type="slidenum">
              <a:rPr lang="cs-CZ" smtClean="0"/>
              <a:pPr/>
              <a:t>6</a:t>
            </a:fld>
            <a:endParaRPr lang="cs-CZ"/>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a:t>zahájení = objednávka, podpis smlouvy, zahájení stavebních prací </a:t>
            </a:r>
          </a:p>
        </p:txBody>
      </p:sp>
      <p:sp>
        <p:nvSpPr>
          <p:cNvPr id="4" name="Zástupný symbol pro číslo snímku 3"/>
          <p:cNvSpPr>
            <a:spLocks noGrp="1"/>
          </p:cNvSpPr>
          <p:nvPr>
            <p:ph type="sldNum" sz="quarter" idx="10"/>
          </p:nvPr>
        </p:nvSpPr>
        <p:spPr/>
        <p:txBody>
          <a:bodyPr/>
          <a:lstStyle/>
          <a:p>
            <a:fld id="{90BEA322-8000-4DFA-AAFA-D3CF41D9E145}" type="slidenum">
              <a:rPr lang="cs-CZ" smtClean="0"/>
              <a:pPr/>
              <a:t>8</a:t>
            </a:fld>
            <a:endParaRPr lang="cs-CZ"/>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a:buFont typeface="Arial" charset="0"/>
              <a:buNone/>
            </a:pPr>
            <a:r>
              <a:rPr lang="cs-CZ" dirty="0"/>
              <a:t>* </a:t>
            </a:r>
            <a:r>
              <a:rPr lang="cs-CZ" dirty="0" err="1"/>
              <a:t>ŽoD</a:t>
            </a:r>
            <a:r>
              <a:rPr lang="cs-CZ" dirty="0"/>
              <a:t> podává</a:t>
            </a:r>
            <a:r>
              <a:rPr lang="cs-CZ" baseline="0" dirty="0"/>
              <a:t> příjemce nejdříve na MAS, která ji kontroluje / požaduje doplnění (do 7 pracovních dní s lhůtou 5 PD na opravu). Termín podání </a:t>
            </a:r>
            <a:r>
              <a:rPr lang="cs-CZ" baseline="0" dirty="0" err="1"/>
              <a:t>ŽoD</a:t>
            </a:r>
            <a:r>
              <a:rPr lang="cs-CZ" baseline="0" dirty="0"/>
              <a:t> je stanoven v Dohodě. </a:t>
            </a:r>
          </a:p>
          <a:p>
            <a:endParaRPr lang="cs-CZ" dirty="0"/>
          </a:p>
          <a:p>
            <a:r>
              <a:rPr lang="cs-CZ" dirty="0"/>
              <a:t>Pravidla, str. 24:</a:t>
            </a:r>
          </a:p>
          <a:p>
            <a:r>
              <a:rPr lang="cs-CZ" dirty="0"/>
              <a:t>h) po kompletním vyplnění (včetně potvrzení o kontrole MAS, případně stanoviska MAS) a odeslání Žádosti o platbu prostřednictvím Portálu Farmáře je systémem vygenerováno POTVRZENÍ O PŘIJETÍ Žádosti o platbu, které obsahuje číslo jednací“, </a:t>
            </a:r>
          </a:p>
          <a:p>
            <a:r>
              <a:rPr lang="cs-CZ" dirty="0"/>
              <a:t>i) podepsané Potvrzení o přijetí s </a:t>
            </a:r>
            <a:r>
              <a:rPr lang="cs-CZ" dirty="0" err="1"/>
              <a:t>č.j</a:t>
            </a:r>
            <a:r>
              <a:rPr lang="cs-CZ" dirty="0"/>
              <a:t>. včetně všech povinných příloh k Žádosti o platbu je příjemce dotace povinen předložit na příslušném RO SZIF v termínu stanoveném Dohodou, případně v termínu stanoveném v Hlášení o změnách (předložením Žádosti o platbu se rozumí doručení POTVRZENÍ O PŘIJETÍ Žádosti o platbu na podatelnu příslušného RO SZIF). </a:t>
            </a:r>
          </a:p>
          <a:p>
            <a:pPr>
              <a:buFont typeface="Arial" charset="0"/>
              <a:buNone/>
            </a:pPr>
            <a:endParaRPr lang="cs-CZ" baseline="0" dirty="0"/>
          </a:p>
        </p:txBody>
      </p:sp>
      <p:sp>
        <p:nvSpPr>
          <p:cNvPr id="4" name="Zástupný symbol pro číslo snímku 3"/>
          <p:cNvSpPr>
            <a:spLocks noGrp="1"/>
          </p:cNvSpPr>
          <p:nvPr>
            <p:ph type="sldNum" sz="quarter" idx="10"/>
          </p:nvPr>
        </p:nvSpPr>
        <p:spPr/>
        <p:txBody>
          <a:bodyPr/>
          <a:lstStyle/>
          <a:p>
            <a:fld id="{90BEA322-8000-4DFA-AAFA-D3CF41D9E145}" type="slidenum">
              <a:rPr lang="cs-CZ" smtClean="0"/>
              <a:pPr/>
              <a:t>9</a:t>
            </a:fld>
            <a:endParaRPr lang="cs-CZ"/>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a:t>za nepoužitý majetek (stroje a zařízení, dopravní prostředky) lze považovat takový movitý majetek, který byl vyroben v období tří let před rokem registrace Žádosti o dotaci na MAS a nebyl používán,</a:t>
            </a:r>
          </a:p>
          <a:p>
            <a:endParaRPr lang="cs-CZ" dirty="0"/>
          </a:p>
        </p:txBody>
      </p:sp>
      <p:sp>
        <p:nvSpPr>
          <p:cNvPr id="4" name="Zástupný symbol pro číslo snímku 3"/>
          <p:cNvSpPr>
            <a:spLocks noGrp="1"/>
          </p:cNvSpPr>
          <p:nvPr>
            <p:ph type="sldNum" sz="quarter" idx="10"/>
          </p:nvPr>
        </p:nvSpPr>
        <p:spPr/>
        <p:txBody>
          <a:bodyPr/>
          <a:lstStyle/>
          <a:p>
            <a:fld id="{90BEA322-8000-4DFA-AAFA-D3CF41D9E145}" type="slidenum">
              <a:rPr lang="cs-CZ" smtClean="0"/>
              <a:pPr/>
              <a:t>12</a:t>
            </a:fld>
            <a:endParaRPr lang="cs-CZ"/>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a:t>Tabulka cenového marketingu se vyplňuje pouze do formuláře Žádosti o dotaci </a:t>
            </a:r>
          </a:p>
        </p:txBody>
      </p:sp>
      <p:sp>
        <p:nvSpPr>
          <p:cNvPr id="4" name="Zástupný symbol pro číslo snímku 3"/>
          <p:cNvSpPr>
            <a:spLocks noGrp="1"/>
          </p:cNvSpPr>
          <p:nvPr>
            <p:ph type="sldNum" sz="quarter" idx="10"/>
          </p:nvPr>
        </p:nvSpPr>
        <p:spPr/>
        <p:txBody>
          <a:bodyPr/>
          <a:lstStyle/>
          <a:p>
            <a:fld id="{90BEA322-8000-4DFA-AAFA-D3CF41D9E145}" type="slidenum">
              <a:rPr lang="cs-CZ" smtClean="0"/>
              <a:pPr/>
              <a:t>36</a:t>
            </a:fld>
            <a:endParaRPr lang="cs-CZ"/>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a:t>Klepnutím lze upravit styl předlohy nadpisů.</a:t>
            </a:r>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Klepnutím lze upravit styl předlohy podnadpisů.</a:t>
            </a:r>
          </a:p>
        </p:txBody>
      </p:sp>
      <p:sp>
        <p:nvSpPr>
          <p:cNvPr id="4" name="Zástupný symbol pro datum 3"/>
          <p:cNvSpPr>
            <a:spLocks noGrp="1"/>
          </p:cNvSpPr>
          <p:nvPr>
            <p:ph type="dt" sz="half" idx="10"/>
          </p:nvPr>
        </p:nvSpPr>
        <p:spPr/>
        <p:txBody>
          <a:bodyPr/>
          <a:lstStyle/>
          <a:p>
            <a:fld id="{DD8F59B6-A211-44F4-B295-D29C208C2080}" type="datetimeFigureOut">
              <a:rPr lang="cs-CZ" smtClean="0"/>
              <a:pPr/>
              <a:t>16.07.2024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7FBB21E4-D48F-4B89-91A7-26F2C8C29230}" type="slidenum">
              <a:rPr lang="cs-CZ" smtClean="0"/>
              <a:pPr/>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svislý text 2"/>
          <p:cNvSpPr>
            <a:spLocks noGrp="1"/>
          </p:cNvSpPr>
          <p:nvPr>
            <p:ph type="body" orient="vert" idx="1"/>
          </p:nvPr>
        </p:nvSpPr>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DD8F59B6-A211-44F4-B295-D29C208C2080}" type="datetimeFigureOut">
              <a:rPr lang="cs-CZ" smtClean="0"/>
              <a:pPr/>
              <a:t>16.07.2024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7FBB21E4-D48F-4B89-91A7-26F2C8C29230}" type="slidenum">
              <a:rPr lang="cs-CZ" smtClean="0"/>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a:t>Klepnutím lze upravit styl předlohy nadpisů.</a:t>
            </a:r>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DD8F59B6-A211-44F4-B295-D29C208C2080}" type="datetimeFigureOut">
              <a:rPr lang="cs-CZ" smtClean="0"/>
              <a:pPr/>
              <a:t>16.07.2024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7FBB21E4-D48F-4B89-91A7-26F2C8C29230}" type="slidenum">
              <a:rPr lang="cs-CZ" smtClean="0"/>
              <a:pPr/>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idx="1"/>
          </p:nvPr>
        </p:nvSpPr>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DD8F59B6-A211-44F4-B295-D29C208C2080}" type="datetimeFigureOut">
              <a:rPr lang="cs-CZ" smtClean="0"/>
              <a:pPr/>
              <a:t>16.07.2024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7FBB21E4-D48F-4B89-91A7-26F2C8C29230}" type="slidenum">
              <a:rPr lang="cs-CZ" smtClean="0"/>
              <a:pPr/>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a:t>Klepnutím lze upravit styl předlohy nadpisů.</a:t>
            </a:r>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Klepnutím lze upravit styly předlohy textu.</a:t>
            </a:r>
          </a:p>
        </p:txBody>
      </p:sp>
      <p:sp>
        <p:nvSpPr>
          <p:cNvPr id="4" name="Zástupný symbol pro datum 3"/>
          <p:cNvSpPr>
            <a:spLocks noGrp="1"/>
          </p:cNvSpPr>
          <p:nvPr>
            <p:ph type="dt" sz="half" idx="10"/>
          </p:nvPr>
        </p:nvSpPr>
        <p:spPr/>
        <p:txBody>
          <a:bodyPr/>
          <a:lstStyle/>
          <a:p>
            <a:fld id="{DD8F59B6-A211-44F4-B295-D29C208C2080}" type="datetimeFigureOut">
              <a:rPr lang="cs-CZ" smtClean="0"/>
              <a:pPr/>
              <a:t>16.07.2024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7FBB21E4-D48F-4B89-91A7-26F2C8C29230}" type="slidenum">
              <a:rPr lang="cs-CZ" smtClean="0"/>
              <a:pPr/>
              <a:t>‹#›</a:t>
            </a:fld>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DD8F59B6-A211-44F4-B295-D29C208C2080}" type="datetimeFigureOut">
              <a:rPr lang="cs-CZ" smtClean="0"/>
              <a:pPr/>
              <a:t>16.07.2024</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7FBB21E4-D48F-4B89-91A7-26F2C8C29230}" type="slidenum">
              <a:rPr lang="cs-CZ" smtClean="0"/>
              <a:pPr/>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a:t>Klepnutím lze upravit styl předlohy nadpisů.</a:t>
            </a:r>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DD8F59B6-A211-44F4-B295-D29C208C2080}" type="datetimeFigureOut">
              <a:rPr lang="cs-CZ" smtClean="0"/>
              <a:pPr/>
              <a:t>16.07.2024</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7FBB21E4-D48F-4B89-91A7-26F2C8C29230}" type="slidenum">
              <a:rPr lang="cs-CZ" smtClean="0"/>
              <a:pPr/>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datum 2"/>
          <p:cNvSpPr>
            <a:spLocks noGrp="1"/>
          </p:cNvSpPr>
          <p:nvPr>
            <p:ph type="dt" sz="half" idx="10"/>
          </p:nvPr>
        </p:nvSpPr>
        <p:spPr/>
        <p:txBody>
          <a:bodyPr/>
          <a:lstStyle/>
          <a:p>
            <a:fld id="{DD8F59B6-A211-44F4-B295-D29C208C2080}" type="datetimeFigureOut">
              <a:rPr lang="cs-CZ" smtClean="0"/>
              <a:pPr/>
              <a:t>16.07.2024</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7FBB21E4-D48F-4B89-91A7-26F2C8C29230}" type="slidenum">
              <a:rPr lang="cs-CZ" smtClean="0"/>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DD8F59B6-A211-44F4-B295-D29C208C2080}" type="datetimeFigureOut">
              <a:rPr lang="cs-CZ" smtClean="0"/>
              <a:pPr/>
              <a:t>16.07.2024</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7FBB21E4-D48F-4B89-91A7-26F2C8C29230}" type="slidenum">
              <a:rPr lang="cs-CZ" smtClean="0"/>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a:t>Klepnutím lze upravit styl předlohy nadpisů.</a:t>
            </a:r>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Zástupný symbol pro datum 4"/>
          <p:cNvSpPr>
            <a:spLocks noGrp="1"/>
          </p:cNvSpPr>
          <p:nvPr>
            <p:ph type="dt" sz="half" idx="10"/>
          </p:nvPr>
        </p:nvSpPr>
        <p:spPr/>
        <p:txBody>
          <a:bodyPr/>
          <a:lstStyle/>
          <a:p>
            <a:fld id="{DD8F59B6-A211-44F4-B295-D29C208C2080}" type="datetimeFigureOut">
              <a:rPr lang="cs-CZ" smtClean="0"/>
              <a:pPr/>
              <a:t>16.07.2024</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7FBB21E4-D48F-4B89-91A7-26F2C8C29230}" type="slidenum">
              <a:rPr lang="cs-CZ" smtClean="0"/>
              <a:pPr/>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a:t>Klepnutím lze upravit styl předlohy nadpisů.</a:t>
            </a:r>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Zástupný symbol pro datum 4"/>
          <p:cNvSpPr>
            <a:spLocks noGrp="1"/>
          </p:cNvSpPr>
          <p:nvPr>
            <p:ph type="dt" sz="half" idx="10"/>
          </p:nvPr>
        </p:nvSpPr>
        <p:spPr/>
        <p:txBody>
          <a:bodyPr/>
          <a:lstStyle/>
          <a:p>
            <a:fld id="{DD8F59B6-A211-44F4-B295-D29C208C2080}" type="datetimeFigureOut">
              <a:rPr lang="cs-CZ" smtClean="0"/>
              <a:pPr/>
              <a:t>16.07.2024</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7FBB21E4-D48F-4B89-91A7-26F2C8C29230}" type="slidenum">
              <a:rPr lang="cs-CZ" smtClean="0"/>
              <a:pPr/>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a:t>Klepnutím lze upravit styl předlohy nadpisů.</a:t>
            </a:r>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8F59B6-A211-44F4-B295-D29C208C2080}" type="datetimeFigureOut">
              <a:rPr lang="cs-CZ" smtClean="0"/>
              <a:pPr/>
              <a:t>16.07.2024</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BB21E4-D48F-4B89-91A7-26F2C8C29230}" type="slidenum">
              <a:rPr lang="cs-CZ" smtClean="0"/>
              <a:pPr/>
              <a:t>‹#›</a:t>
            </a:fld>
            <a:endParaRPr lang="cs-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szif.cz/"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s://www.szif.cz/cs/szp23-info"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www.eagri.cz/prv"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hyperlink" Target="https://www.mashustopecsko.cz/vyzvy/aktualni-vyzvy/spolecna-zemedelska-politika/"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hyperlink" Target="https://www.szif.cz/cs/szp23-proj"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mailto:info.mashustopecsko@gmail.com" TargetMode="External"/><Relationship Id="rId2" Type="http://schemas.openxmlformats.org/officeDocument/2006/relationships/hyperlink" Target="mailto:veronika.mikulicova@email.cz"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1268761"/>
            <a:ext cx="7772400" cy="2331690"/>
          </a:xfrm>
        </p:spPr>
        <p:txBody>
          <a:bodyPr>
            <a:normAutofit/>
          </a:bodyPr>
          <a:lstStyle/>
          <a:p>
            <a:r>
              <a:rPr lang="cs-CZ" b="1" dirty="0"/>
              <a:t>2. výzva SP SZP MAS </a:t>
            </a:r>
            <a:r>
              <a:rPr lang="cs-CZ" b="1" dirty="0" err="1"/>
              <a:t>Hustopečsko</a:t>
            </a:r>
            <a:r>
              <a:rPr lang="cs-CZ" b="1" dirty="0"/>
              <a:t>, z.s.</a:t>
            </a:r>
            <a:br>
              <a:rPr lang="cs-CZ" b="1" dirty="0"/>
            </a:br>
            <a:r>
              <a:rPr lang="cs-CZ" b="1" dirty="0">
                <a:solidFill>
                  <a:srgbClr val="C00000"/>
                </a:solidFill>
              </a:rPr>
              <a:t>Seminář pro žadatele </a:t>
            </a:r>
            <a:endParaRPr lang="cs-CZ" dirty="0">
              <a:solidFill>
                <a:srgbClr val="C00000"/>
              </a:solidFill>
            </a:endParaRPr>
          </a:p>
        </p:txBody>
      </p:sp>
      <p:sp>
        <p:nvSpPr>
          <p:cNvPr id="3" name="Podnadpis 2"/>
          <p:cNvSpPr>
            <a:spLocks noGrp="1"/>
          </p:cNvSpPr>
          <p:nvPr>
            <p:ph type="subTitle" idx="1"/>
          </p:nvPr>
        </p:nvSpPr>
        <p:spPr/>
        <p:txBody>
          <a:bodyPr>
            <a:normAutofit/>
          </a:bodyPr>
          <a:lstStyle/>
          <a:p>
            <a:r>
              <a:rPr lang="cs-CZ" dirty="0"/>
              <a:t>Velké Pavlovice, 17.7.2024</a:t>
            </a:r>
          </a:p>
          <a:p>
            <a:r>
              <a:rPr lang="cs-CZ" dirty="0"/>
              <a:t>Ing. Veronika Mikulicová</a:t>
            </a:r>
          </a:p>
        </p:txBody>
      </p:sp>
      <p:pic>
        <p:nvPicPr>
          <p:cNvPr id="9" name="Obrázek 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5589240"/>
            <a:ext cx="1026795" cy="1017905"/>
          </a:xfrm>
          <a:prstGeom prst="rect">
            <a:avLst/>
          </a:prstGeom>
          <a:noFill/>
          <a:ln>
            <a:noFill/>
          </a:ln>
        </p:spPr>
      </p:pic>
      <p:pic>
        <p:nvPicPr>
          <p:cNvPr id="10" name="Obrázek 1" descr="logo-strategickeho-planu-szp-na-obdobi.jpeg"/>
          <p:cNvPicPr/>
          <p:nvPr/>
        </p:nvPicPr>
        <p:blipFill>
          <a:blip r:embed="rId3" cstate="print"/>
          <a:stretch>
            <a:fillRect/>
          </a:stretch>
        </p:blipFill>
        <p:spPr>
          <a:xfrm>
            <a:off x="5940152" y="260648"/>
            <a:ext cx="2625304" cy="864096"/>
          </a:xfrm>
          <a:prstGeom prst="rect">
            <a:avLst/>
          </a:prstGeom>
        </p:spPr>
      </p:pic>
      <p:pic>
        <p:nvPicPr>
          <p:cNvPr id="11" name="Obrázek 10" descr="EU-SPOLUFINANCOVÁNO Barevné.png"/>
          <p:cNvPicPr>
            <a:picLocks noChangeAspect="1"/>
          </p:cNvPicPr>
          <p:nvPr/>
        </p:nvPicPr>
        <p:blipFill>
          <a:blip r:embed="rId4" cstate="print"/>
          <a:stretch>
            <a:fillRect/>
          </a:stretch>
        </p:blipFill>
        <p:spPr>
          <a:xfrm>
            <a:off x="323528" y="188640"/>
            <a:ext cx="4211960" cy="1092109"/>
          </a:xfrm>
          <a:prstGeom prst="rect">
            <a:avLst/>
          </a:prstGeom>
        </p:spPr>
      </p:pic>
      <p:pic>
        <p:nvPicPr>
          <p:cNvPr id="5" name="Obrázek 4">
            <a:extLst>
              <a:ext uri="{FF2B5EF4-FFF2-40B4-BE49-F238E27FC236}">
                <a16:creationId xmlns:a16="http://schemas.microsoft.com/office/drawing/2014/main" id="{0E1440E6-89FE-4B33-BD41-5C2B41649BD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97804" y="5157192"/>
            <a:ext cx="2460396" cy="119549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Společné informace</a:t>
            </a:r>
          </a:p>
        </p:txBody>
      </p:sp>
      <p:sp>
        <p:nvSpPr>
          <p:cNvPr id="3" name="Zástupný symbol pro obsah 2"/>
          <p:cNvSpPr>
            <a:spLocks noGrp="1"/>
          </p:cNvSpPr>
          <p:nvPr>
            <p:ph idx="1"/>
          </p:nvPr>
        </p:nvSpPr>
        <p:spPr/>
        <p:txBody>
          <a:bodyPr>
            <a:normAutofit lnSpcReduction="10000"/>
          </a:bodyPr>
          <a:lstStyle/>
          <a:p>
            <a:r>
              <a:rPr lang="cs-CZ" b="1" dirty="0"/>
              <a:t>Min. výše výdajů (CZV) pro stanovení dotace </a:t>
            </a:r>
            <a:r>
              <a:rPr lang="cs-CZ" dirty="0"/>
              <a:t>= Kč 100 000 </a:t>
            </a:r>
          </a:p>
          <a:p>
            <a:r>
              <a:rPr lang="cs-CZ" b="1" dirty="0"/>
              <a:t>Max. výše výdajů (CZV) pro stanovení dotace </a:t>
            </a:r>
            <a:r>
              <a:rPr lang="cs-CZ" dirty="0"/>
              <a:t>= Kč 2 000 </a:t>
            </a:r>
            <a:r>
              <a:rPr lang="cs-CZ" dirty="0" err="1"/>
              <a:t>000</a:t>
            </a:r>
            <a:r>
              <a:rPr lang="cs-CZ" dirty="0"/>
              <a:t>,00</a:t>
            </a:r>
          </a:p>
          <a:p>
            <a:r>
              <a:rPr lang="cs-CZ" dirty="0"/>
              <a:t>Výběrová řízení / veřejné zakázky / výběr dodavatelů – viz dále </a:t>
            </a:r>
          </a:p>
          <a:p>
            <a:r>
              <a:rPr lang="cs-CZ" b="1" dirty="0"/>
              <a:t>ex-post financování</a:t>
            </a:r>
            <a:r>
              <a:rPr lang="cs-CZ" dirty="0"/>
              <a:t>: </a:t>
            </a:r>
            <a:r>
              <a:rPr lang="cs-CZ" dirty="0" err="1"/>
              <a:t>ŽoP</a:t>
            </a:r>
            <a:r>
              <a:rPr lang="cs-CZ" dirty="0"/>
              <a:t> se předkládá nejdříve na MAS, </a:t>
            </a:r>
            <a:r>
              <a:rPr lang="cs-CZ" b="1" u="sng" dirty="0"/>
              <a:t>na uhrazené výdaje do data </a:t>
            </a:r>
            <a:r>
              <a:rPr lang="cs-CZ" b="1" u="sng" dirty="0" err="1"/>
              <a:t>ŽoP</a:t>
            </a:r>
            <a:r>
              <a:rPr lang="cs-CZ" b="1" u="sng" dirty="0"/>
              <a:t> z účtu vedeného na žadatele (!)</a:t>
            </a:r>
            <a:endParaRPr lang="cs-CZ" dirty="0"/>
          </a:p>
          <a:p>
            <a:endParaRPr lang="cs-CZ" dirty="0"/>
          </a:p>
          <a:p>
            <a:endParaRPr lang="cs-CZ"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Společné informace</a:t>
            </a:r>
          </a:p>
        </p:txBody>
      </p:sp>
      <p:sp>
        <p:nvSpPr>
          <p:cNvPr id="3" name="Zástupný symbol pro obsah 2"/>
          <p:cNvSpPr>
            <a:spLocks noGrp="1"/>
          </p:cNvSpPr>
          <p:nvPr>
            <p:ph idx="1"/>
          </p:nvPr>
        </p:nvSpPr>
        <p:spPr/>
        <p:txBody>
          <a:bodyPr>
            <a:normAutofit fontScale="70000" lnSpcReduction="20000"/>
          </a:bodyPr>
          <a:lstStyle/>
          <a:p>
            <a:r>
              <a:rPr lang="cs-CZ" dirty="0"/>
              <a:t>Dotaci lze poskytnout na </a:t>
            </a:r>
            <a:r>
              <a:rPr lang="cs-CZ" b="1" dirty="0"/>
              <a:t>investice, tj. na výdaje na výstavbu, pořízení nebo zhodnocení nemovitého majetku, nákup nových strojů a vybavení</a:t>
            </a:r>
            <a:r>
              <a:rPr lang="cs-CZ" dirty="0"/>
              <a:t>. Nejedná se jen o investiční výdaje, které splňují klasifikaci hmotného a nehmotného majetku dle zákona o účetnictví, ale </a:t>
            </a:r>
            <a:r>
              <a:rPr lang="cs-CZ" b="1" dirty="0"/>
              <a:t>i drobný dlouhodobý hmotný majetek</a:t>
            </a:r>
            <a:r>
              <a:rPr lang="cs-CZ" dirty="0"/>
              <a:t>. </a:t>
            </a:r>
          </a:p>
          <a:p>
            <a:r>
              <a:rPr lang="cs-CZ" dirty="0"/>
              <a:t>V případě </a:t>
            </a:r>
            <a:r>
              <a:rPr lang="cs-CZ" dirty="0" err="1"/>
              <a:t>Fiche</a:t>
            </a:r>
            <a:r>
              <a:rPr lang="cs-CZ" dirty="0"/>
              <a:t> 5 i neinvestiční výdaje. Obecné náklady spojené s přípravou a realizací projektu se stavebními výdaji:</a:t>
            </a:r>
          </a:p>
          <a:p>
            <a:pPr lvl="1"/>
            <a:r>
              <a:rPr lang="cs-CZ" dirty="0"/>
              <a:t>dokumentace ke stavebnímu řízení (ohlášení stavby či jiné jednání se stavebním úřadem), odborné posudky ve vztahu k životnímu prostředí, položkové rozpočty,</a:t>
            </a:r>
          </a:p>
          <a:p>
            <a:pPr lvl="1"/>
            <a:r>
              <a:rPr lang="cs-CZ" dirty="0"/>
              <a:t>dokumentace skutečného provedení stavby po dokončení stavby, technický dozor stavebníka, autorský dozor projektanta,</a:t>
            </a:r>
          </a:p>
          <a:p>
            <a:pPr lvl="1"/>
            <a:r>
              <a:rPr lang="cs-CZ" dirty="0"/>
              <a:t>maximálně 7 % způsobilých stavebních výdajů, ze kterých je stanovena dotace; K</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Společné informace</a:t>
            </a:r>
          </a:p>
        </p:txBody>
      </p:sp>
      <p:sp>
        <p:nvSpPr>
          <p:cNvPr id="3" name="Zástupný symbol pro obsah 2"/>
          <p:cNvSpPr>
            <a:spLocks noGrp="1"/>
          </p:cNvSpPr>
          <p:nvPr>
            <p:ph idx="1"/>
          </p:nvPr>
        </p:nvSpPr>
        <p:spPr>
          <a:xfrm>
            <a:off x="457200" y="1196752"/>
            <a:ext cx="8229600" cy="4525963"/>
          </a:xfrm>
        </p:spPr>
        <p:txBody>
          <a:bodyPr>
            <a:noAutofit/>
          </a:bodyPr>
          <a:lstStyle/>
          <a:p>
            <a:r>
              <a:rPr lang="cs-CZ" sz="1600" dirty="0"/>
              <a:t>Dotaci </a:t>
            </a:r>
            <a:r>
              <a:rPr lang="cs-CZ" sz="1600" b="1" u="sng" dirty="0"/>
              <a:t>nelze</a:t>
            </a:r>
            <a:r>
              <a:rPr lang="cs-CZ" sz="1600" dirty="0"/>
              <a:t> poskytnout na:</a:t>
            </a:r>
          </a:p>
          <a:p>
            <a:pPr lvl="1"/>
            <a:r>
              <a:rPr lang="cs-CZ" sz="1600" dirty="0"/>
              <a:t>pořízení </a:t>
            </a:r>
            <a:r>
              <a:rPr lang="cs-CZ" sz="1600" b="1" u="sng" dirty="0"/>
              <a:t>použitého</a:t>
            </a:r>
            <a:r>
              <a:rPr lang="cs-CZ" sz="1600" dirty="0"/>
              <a:t> movitého majetku  a prosté nahrazení investice, </a:t>
            </a:r>
          </a:p>
          <a:p>
            <a:pPr lvl="1"/>
            <a:r>
              <a:rPr lang="cs-CZ" sz="1600" dirty="0"/>
              <a:t>nákup dopravních prostředků určených zejména </a:t>
            </a:r>
            <a:r>
              <a:rPr lang="cs-CZ" sz="1600" b="1" dirty="0"/>
              <a:t>pro osobní přepravu </a:t>
            </a:r>
            <a:r>
              <a:rPr lang="cs-CZ" sz="1600" dirty="0"/>
              <a:t>(vozidla kat. M),</a:t>
            </a:r>
          </a:p>
          <a:p>
            <a:pPr lvl="1"/>
            <a:r>
              <a:rPr lang="cs-CZ" sz="1600" b="1" dirty="0"/>
              <a:t>provozní náklady </a:t>
            </a:r>
            <a:r>
              <a:rPr lang="cs-CZ" sz="1600" dirty="0"/>
              <a:t>včetně spotřebního materiálu,</a:t>
            </a:r>
          </a:p>
          <a:p>
            <a:pPr lvl="1"/>
            <a:r>
              <a:rPr lang="cs-CZ" sz="1600" b="1" dirty="0"/>
              <a:t>DPH</a:t>
            </a:r>
            <a:r>
              <a:rPr lang="cs-CZ" sz="1600" dirty="0"/>
              <a:t> (u plátců) </a:t>
            </a:r>
          </a:p>
          <a:p>
            <a:pPr lvl="1"/>
            <a:r>
              <a:rPr lang="cs-CZ" sz="1600" dirty="0"/>
              <a:t>nákup platebních nároků, zemědělských produkčních práv,</a:t>
            </a:r>
          </a:p>
          <a:p>
            <a:pPr lvl="1"/>
            <a:r>
              <a:rPr lang="cs-CZ" sz="1600" dirty="0"/>
              <a:t>nákup zvířat, jednoletých rostlin a jejich vysazování (není-li ve Specifických podmínkách Pravidel uvedeno jinak),</a:t>
            </a:r>
          </a:p>
          <a:p>
            <a:pPr lvl="1"/>
            <a:r>
              <a:rPr lang="cs-CZ" sz="1600" dirty="0"/>
              <a:t>technologie </a:t>
            </a:r>
            <a:r>
              <a:rPr lang="cs-CZ" sz="1600" b="1" dirty="0"/>
              <a:t>sloužící k výrobě elektrické energie </a:t>
            </a:r>
            <a:r>
              <a:rPr lang="cs-CZ" sz="1600" dirty="0"/>
              <a:t>(technologie, které jsou použity primárně za účelem výroby elektřiny a jsou napojeny do elektrické sítě, vč. vnitropodnikové),</a:t>
            </a:r>
          </a:p>
          <a:p>
            <a:pPr lvl="1"/>
            <a:r>
              <a:rPr lang="cs-CZ" sz="1600" dirty="0"/>
              <a:t>investice do </a:t>
            </a:r>
            <a:r>
              <a:rPr lang="cs-CZ" sz="1600" b="1" dirty="0"/>
              <a:t>zalesňování</a:t>
            </a:r>
            <a:r>
              <a:rPr lang="cs-CZ" sz="1600" dirty="0"/>
              <a:t>,</a:t>
            </a:r>
          </a:p>
          <a:p>
            <a:pPr lvl="1"/>
            <a:r>
              <a:rPr lang="cs-CZ" sz="1600" dirty="0"/>
              <a:t>investice do </a:t>
            </a:r>
            <a:r>
              <a:rPr lang="cs-CZ" sz="1600" b="1" dirty="0"/>
              <a:t>chovu včel</a:t>
            </a:r>
            <a:r>
              <a:rPr lang="cs-CZ" sz="1600" dirty="0"/>
              <a:t>,</a:t>
            </a:r>
          </a:p>
          <a:p>
            <a:pPr lvl="1"/>
            <a:r>
              <a:rPr lang="cs-CZ" sz="1600" dirty="0"/>
              <a:t>investice do </a:t>
            </a:r>
            <a:r>
              <a:rPr lang="cs-CZ" sz="1600" b="1" dirty="0"/>
              <a:t>klecových chovů</a:t>
            </a:r>
            <a:r>
              <a:rPr lang="cs-CZ" sz="1600" dirty="0"/>
              <a:t>,</a:t>
            </a:r>
          </a:p>
          <a:p>
            <a:pPr lvl="1"/>
            <a:r>
              <a:rPr lang="cs-CZ" sz="1600" b="1" dirty="0"/>
              <a:t>bioplynové stanice </a:t>
            </a:r>
            <a:r>
              <a:rPr lang="cs-CZ" sz="1600" dirty="0"/>
              <a:t>a stavby s ní provozně spjaté,</a:t>
            </a:r>
          </a:p>
          <a:p>
            <a:pPr lvl="1"/>
            <a:r>
              <a:rPr lang="cs-CZ" sz="1600" dirty="0"/>
              <a:t>jakékoli </a:t>
            </a:r>
            <a:r>
              <a:rPr lang="cs-CZ" sz="1600" b="1" dirty="0"/>
              <a:t>závlahové systémy, studny </a:t>
            </a:r>
            <a:r>
              <a:rPr lang="cs-CZ" sz="1600" dirty="0"/>
              <a:t>včetně průzkumných vrtů,</a:t>
            </a:r>
          </a:p>
          <a:p>
            <a:pPr lvl="1"/>
            <a:r>
              <a:rPr lang="cs-CZ" sz="1600" b="1" dirty="0"/>
              <a:t>inženýrské sítě </a:t>
            </a:r>
            <a:r>
              <a:rPr lang="cs-CZ" sz="1600" dirty="0"/>
              <a:t>včetně přípojek kromě rozvodů uvnitř staveb a na pozemcích žadatele, ad.</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200" b="1" dirty="0" err="1"/>
              <a:t>Fiche</a:t>
            </a:r>
            <a:r>
              <a:rPr lang="cs-CZ" sz="3200" b="1" dirty="0"/>
              <a:t> 4 - </a:t>
            </a:r>
            <a:r>
              <a:rPr lang="pl-PL" sz="3200" b="1" dirty="0"/>
              <a:t>Podnikání malých a středních podniků</a:t>
            </a:r>
            <a:endParaRPr lang="cs-CZ" sz="3200" b="1" dirty="0"/>
          </a:p>
        </p:txBody>
      </p:sp>
      <p:sp>
        <p:nvSpPr>
          <p:cNvPr id="3" name="Zástupný symbol pro obsah 2"/>
          <p:cNvSpPr>
            <a:spLocks noGrp="1"/>
          </p:cNvSpPr>
          <p:nvPr>
            <p:ph idx="1"/>
          </p:nvPr>
        </p:nvSpPr>
        <p:spPr/>
        <p:txBody>
          <a:bodyPr>
            <a:normAutofit/>
          </a:bodyPr>
          <a:lstStyle/>
          <a:p>
            <a:r>
              <a:rPr lang="cs-CZ" dirty="0"/>
              <a:t>Žadatelé: malé a střední podniky (viz definice dále)</a:t>
            </a:r>
          </a:p>
          <a:p>
            <a:r>
              <a:rPr lang="cs-CZ" dirty="0"/>
              <a:t>Dokládá se prohlášením přes Portál farmáře při podání žádosti o dotaci na SZIF (nikoliv MAS)</a:t>
            </a:r>
          </a:p>
          <a:p>
            <a:r>
              <a:rPr lang="cs-CZ" dirty="0"/>
              <a:t>Definice viz přílohu č. 3 Pravidel</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t>Malé a střední podniky</a:t>
            </a:r>
          </a:p>
        </p:txBody>
      </p:sp>
      <p:sp>
        <p:nvSpPr>
          <p:cNvPr id="3" name="Zástupný symbol pro obsah 2"/>
          <p:cNvSpPr>
            <a:spLocks noGrp="1"/>
          </p:cNvSpPr>
          <p:nvPr>
            <p:ph idx="1"/>
          </p:nvPr>
        </p:nvSpPr>
        <p:spPr>
          <a:xfrm>
            <a:off x="457200" y="1600200"/>
            <a:ext cx="8229600" cy="4997152"/>
          </a:xfrm>
        </p:spPr>
        <p:txBody>
          <a:bodyPr>
            <a:normAutofit fontScale="62500" lnSpcReduction="20000"/>
          </a:bodyPr>
          <a:lstStyle/>
          <a:p>
            <a:r>
              <a:rPr lang="cs-CZ" dirty="0"/>
              <a:t>Kategorii podniku nutno dodržet do data podpisu Dohody</a:t>
            </a:r>
          </a:p>
          <a:p>
            <a:r>
              <a:rPr lang="cs-CZ" dirty="0"/>
              <a:t>Definice viz Příloha č. 4 Pravidel: </a:t>
            </a:r>
          </a:p>
          <a:p>
            <a:pPr marL="228600" indent="-228600">
              <a:buAutoNum type="arabicPeriod"/>
            </a:pPr>
            <a:r>
              <a:rPr lang="cs-CZ" dirty="0"/>
              <a:t>Kategorie </a:t>
            </a:r>
            <a:r>
              <a:rPr lang="cs-CZ" dirty="0" err="1"/>
              <a:t>mikropodniků</a:t>
            </a:r>
            <a:r>
              <a:rPr lang="cs-CZ" dirty="0"/>
              <a:t>, malých a středních podniků (MSP) je složena z podniků, které zaměstnávají méně než 250 osob a jejichž roční obrat nepřesahuje 50 milionů EUR nebo jejichž bilanční suma roční rozvahy nepřesahuje 43 miliony EUR. </a:t>
            </a:r>
          </a:p>
          <a:p>
            <a:pPr marL="228600" indent="-228600">
              <a:buNone/>
            </a:pPr>
            <a:r>
              <a:rPr lang="cs-CZ" dirty="0"/>
              <a:t>2.  V rámci kategorie MSP je </a:t>
            </a:r>
            <a:r>
              <a:rPr lang="cs-CZ" b="1" dirty="0">
                <a:solidFill>
                  <a:schemeClr val="tx2">
                    <a:lumMod val="60000"/>
                    <a:lumOff val="40000"/>
                  </a:schemeClr>
                </a:solidFill>
              </a:rPr>
              <a:t>malý podnik </a:t>
            </a:r>
            <a:r>
              <a:rPr lang="cs-CZ" dirty="0"/>
              <a:t>vymezen jako podnik, který </a:t>
            </a:r>
            <a:r>
              <a:rPr lang="cs-CZ" b="1" dirty="0">
                <a:solidFill>
                  <a:schemeClr val="tx2">
                    <a:lumMod val="60000"/>
                    <a:lumOff val="40000"/>
                  </a:schemeClr>
                </a:solidFill>
              </a:rPr>
              <a:t>zaměstnává méně než 50 osob</a:t>
            </a:r>
            <a:r>
              <a:rPr lang="cs-CZ" b="1" dirty="0"/>
              <a:t> a </a:t>
            </a:r>
            <a:r>
              <a:rPr lang="cs-CZ" b="1" dirty="0">
                <a:solidFill>
                  <a:schemeClr val="tx2">
                    <a:lumMod val="60000"/>
                    <a:lumOff val="40000"/>
                  </a:schemeClr>
                </a:solidFill>
              </a:rPr>
              <a:t>jehož roční obrat nebo bilanční suma roční rozvahy nepřesahuje 10 milionů EUR</a:t>
            </a:r>
            <a:r>
              <a:rPr lang="cs-CZ" dirty="0"/>
              <a:t>. </a:t>
            </a:r>
          </a:p>
          <a:p>
            <a:r>
              <a:rPr lang="cs-CZ" dirty="0"/>
              <a:t>3. V rámci kategorie MSP je </a:t>
            </a:r>
            <a:r>
              <a:rPr lang="cs-CZ" b="1" dirty="0" err="1">
                <a:solidFill>
                  <a:schemeClr val="accent3">
                    <a:lumMod val="75000"/>
                  </a:schemeClr>
                </a:solidFill>
              </a:rPr>
              <a:t>mikropodnik</a:t>
            </a:r>
            <a:r>
              <a:rPr lang="cs-CZ" dirty="0"/>
              <a:t> vymezen jako podnik, který </a:t>
            </a:r>
            <a:r>
              <a:rPr lang="cs-CZ" b="1" dirty="0">
                <a:solidFill>
                  <a:schemeClr val="accent3">
                    <a:lumMod val="75000"/>
                  </a:schemeClr>
                </a:solidFill>
              </a:rPr>
              <a:t>zaměstnává méně než 10 osob</a:t>
            </a:r>
            <a:r>
              <a:rPr lang="cs-CZ" dirty="0"/>
              <a:t> a jehož roční </a:t>
            </a:r>
            <a:r>
              <a:rPr lang="cs-CZ" b="1" dirty="0">
                <a:solidFill>
                  <a:schemeClr val="accent3">
                    <a:lumMod val="75000"/>
                  </a:schemeClr>
                </a:solidFill>
              </a:rPr>
              <a:t>obrat nebo bilanční suma roční rozvahy nepřesahuje 2 miliony EUR</a:t>
            </a:r>
            <a:r>
              <a:rPr lang="cs-CZ" dirty="0"/>
              <a:t>. </a:t>
            </a:r>
          </a:p>
          <a:p>
            <a:endParaRPr lang="cs-CZ" dirty="0"/>
          </a:p>
          <a:p>
            <a:r>
              <a:rPr lang="cs-CZ" b="1" dirty="0">
                <a:solidFill>
                  <a:srgbClr val="FF0000"/>
                </a:solidFill>
              </a:rPr>
              <a:t>Nutno vzít v potaz </a:t>
            </a:r>
            <a:r>
              <a:rPr lang="cs-CZ" b="1" i="1" u="sng" dirty="0">
                <a:solidFill>
                  <a:srgbClr val="FF0000"/>
                </a:solidFill>
              </a:rPr>
              <a:t>propojené a partnerské podniky</a:t>
            </a:r>
            <a:r>
              <a:rPr lang="cs-CZ" b="1" i="1" dirty="0">
                <a:solidFill>
                  <a:srgbClr val="FF0000"/>
                </a:solidFill>
              </a:rPr>
              <a:t>.</a:t>
            </a:r>
            <a:endParaRPr lang="cs-CZ" b="1" dirty="0">
              <a:solidFill>
                <a:srgbClr val="FF0000"/>
              </a:solidFill>
            </a:endParaRPr>
          </a:p>
          <a:p>
            <a:endParaRPr lang="cs-CZ" dirty="0"/>
          </a:p>
          <a:p>
            <a:r>
              <a:rPr lang="cs-CZ" dirty="0"/>
              <a:t>Prohlášení k velikosti podniku  – podává se v PDF na formuláři, který je v Portálu farmáře v části tzv. </a:t>
            </a:r>
            <a:r>
              <a:rPr lang="cs-CZ" b="1" dirty="0"/>
              <a:t>Průřezové přílohy</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200" b="1" dirty="0" err="1"/>
              <a:t>Fiche</a:t>
            </a:r>
            <a:r>
              <a:rPr lang="cs-CZ" sz="3200" b="1" dirty="0"/>
              <a:t> 4 - </a:t>
            </a:r>
            <a:r>
              <a:rPr lang="pl-PL" sz="3200" b="1" dirty="0"/>
              <a:t>Podnikání malých a středních podniků</a:t>
            </a:r>
            <a:endParaRPr lang="cs-CZ" sz="3200" b="1" dirty="0"/>
          </a:p>
        </p:txBody>
      </p:sp>
      <p:sp>
        <p:nvSpPr>
          <p:cNvPr id="3" name="Zástupný symbol pro obsah 2"/>
          <p:cNvSpPr>
            <a:spLocks noGrp="1"/>
          </p:cNvSpPr>
          <p:nvPr>
            <p:ph idx="1"/>
          </p:nvPr>
        </p:nvSpPr>
        <p:spPr/>
        <p:txBody>
          <a:bodyPr>
            <a:normAutofit/>
          </a:bodyPr>
          <a:lstStyle/>
          <a:p>
            <a:r>
              <a:rPr lang="cs-CZ" dirty="0"/>
              <a:t>investice do staveb, strojů, technologií a vybavení pro založení a rozvoj podnikatelských činností.</a:t>
            </a:r>
          </a:p>
          <a:p>
            <a:r>
              <a:rPr lang="cs-CZ" dirty="0"/>
              <a:t>a) Zemědělské podnikání</a:t>
            </a:r>
          </a:p>
          <a:p>
            <a:r>
              <a:rPr lang="cs-CZ" dirty="0"/>
              <a:t>b) Zpracování a uvádění na trh produktů</a:t>
            </a:r>
          </a:p>
          <a:p>
            <a:r>
              <a:rPr lang="cs-CZ" strike="sngStrike" dirty="0"/>
              <a:t>c) Lesnické podnikání</a:t>
            </a:r>
          </a:p>
          <a:p>
            <a:r>
              <a:rPr lang="cs-CZ" dirty="0"/>
              <a:t>d) Nezemědělské podnikání</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200" b="1" dirty="0" err="1"/>
              <a:t>Fiche</a:t>
            </a:r>
            <a:r>
              <a:rPr lang="cs-CZ" sz="3200" b="1" dirty="0"/>
              <a:t> 4 - </a:t>
            </a:r>
            <a:r>
              <a:rPr lang="pl-PL" sz="3200" b="1" dirty="0"/>
              <a:t>Podnikání malých a středních podniků</a:t>
            </a:r>
            <a:endParaRPr lang="cs-CZ" sz="3200" dirty="0"/>
          </a:p>
        </p:txBody>
      </p:sp>
      <p:sp>
        <p:nvSpPr>
          <p:cNvPr id="3" name="Zástupný symbol pro obsah 2"/>
          <p:cNvSpPr>
            <a:spLocks noGrp="1"/>
          </p:cNvSpPr>
          <p:nvPr>
            <p:ph idx="1"/>
          </p:nvPr>
        </p:nvSpPr>
        <p:spPr/>
        <p:txBody>
          <a:bodyPr/>
          <a:lstStyle/>
          <a:p>
            <a:endParaRPr lang="cs-CZ" dirty="0"/>
          </a:p>
        </p:txBody>
      </p:sp>
      <p:pic>
        <p:nvPicPr>
          <p:cNvPr id="5122" name="Picture 2"/>
          <p:cNvPicPr>
            <a:picLocks noChangeAspect="1" noChangeArrowheads="1"/>
          </p:cNvPicPr>
          <p:nvPr/>
        </p:nvPicPr>
        <p:blipFill>
          <a:blip r:embed="rId2" cstate="print"/>
          <a:srcRect/>
          <a:stretch>
            <a:fillRect/>
          </a:stretch>
        </p:blipFill>
        <p:spPr bwMode="auto">
          <a:xfrm>
            <a:off x="318742" y="1556792"/>
            <a:ext cx="8357714" cy="2274615"/>
          </a:xfrm>
          <a:prstGeom prst="rect">
            <a:avLst/>
          </a:prstGeom>
          <a:noFill/>
          <a:ln w="9525">
            <a:noFill/>
            <a:miter lim="800000"/>
            <a:headEnd/>
            <a:tailEnd/>
          </a:ln>
          <a:effectLst/>
        </p:spPr>
      </p:pic>
      <p:pic>
        <p:nvPicPr>
          <p:cNvPr id="5123" name="Picture 3"/>
          <p:cNvPicPr>
            <a:picLocks noChangeAspect="1" noChangeArrowheads="1"/>
          </p:cNvPicPr>
          <p:nvPr/>
        </p:nvPicPr>
        <p:blipFill>
          <a:blip r:embed="rId3" cstate="print"/>
          <a:srcRect/>
          <a:stretch>
            <a:fillRect/>
          </a:stretch>
        </p:blipFill>
        <p:spPr bwMode="auto">
          <a:xfrm>
            <a:off x="179512" y="3717032"/>
            <a:ext cx="8622554" cy="1656184"/>
          </a:xfrm>
          <a:prstGeom prst="rect">
            <a:avLst/>
          </a:prstGeom>
          <a:noFill/>
          <a:ln w="9525">
            <a:noFill/>
            <a:miter lim="800000"/>
            <a:headEnd/>
            <a:tailEnd/>
          </a:ln>
          <a:effectLst/>
        </p:spPr>
      </p:pic>
      <p:pic>
        <p:nvPicPr>
          <p:cNvPr id="5124" name="Picture 4"/>
          <p:cNvPicPr>
            <a:picLocks noChangeAspect="1" noChangeArrowheads="1"/>
          </p:cNvPicPr>
          <p:nvPr/>
        </p:nvPicPr>
        <p:blipFill>
          <a:blip r:embed="rId4" cstate="print"/>
          <a:srcRect/>
          <a:stretch>
            <a:fillRect/>
          </a:stretch>
        </p:blipFill>
        <p:spPr bwMode="auto">
          <a:xfrm>
            <a:off x="251519" y="5229200"/>
            <a:ext cx="8712969" cy="992331"/>
          </a:xfrm>
          <a:prstGeom prst="rect">
            <a:avLst/>
          </a:prstGeom>
          <a:noFill/>
          <a:ln w="9525">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200" b="1" dirty="0" err="1"/>
              <a:t>Fiche</a:t>
            </a:r>
            <a:r>
              <a:rPr lang="cs-CZ" sz="3200" b="1" dirty="0"/>
              <a:t> 4 - </a:t>
            </a:r>
            <a:r>
              <a:rPr lang="pl-PL" sz="3200" b="1" dirty="0"/>
              <a:t>Podnikání malých a středních podniků</a:t>
            </a:r>
            <a:endParaRPr lang="cs-CZ" sz="3200" dirty="0"/>
          </a:p>
        </p:txBody>
      </p:sp>
      <p:sp>
        <p:nvSpPr>
          <p:cNvPr id="3" name="Zástupný symbol pro obsah 2"/>
          <p:cNvSpPr>
            <a:spLocks noGrp="1"/>
          </p:cNvSpPr>
          <p:nvPr>
            <p:ph idx="1"/>
          </p:nvPr>
        </p:nvSpPr>
        <p:spPr/>
        <p:txBody>
          <a:bodyPr>
            <a:normAutofit fontScale="77500" lnSpcReduction="20000"/>
          </a:bodyPr>
          <a:lstStyle/>
          <a:p>
            <a:r>
              <a:rPr lang="cs-CZ" dirty="0"/>
              <a:t>Předmětem projektu nesmí být CZ-NACE: </a:t>
            </a:r>
          </a:p>
          <a:p>
            <a:pPr lvl="1"/>
            <a:r>
              <a:rPr lang="cs-CZ" dirty="0"/>
              <a:t>12.00 Výroba tabákových výrobků </a:t>
            </a:r>
          </a:p>
          <a:p>
            <a:pPr lvl="1"/>
            <a:r>
              <a:rPr lang="cs-CZ" dirty="0"/>
              <a:t>25.40 Výroba zbraní a střeliva </a:t>
            </a:r>
          </a:p>
          <a:p>
            <a:pPr lvl="1"/>
            <a:r>
              <a:rPr lang="cs-CZ" dirty="0"/>
              <a:t>92 Činnosti heren, kasin a sázkových kanceláří </a:t>
            </a:r>
          </a:p>
          <a:p>
            <a:pPr lvl="1"/>
            <a:r>
              <a:rPr lang="cs-CZ" dirty="0"/>
              <a:t>Oblast dotačního poradenství </a:t>
            </a:r>
          </a:p>
          <a:p>
            <a:pPr lvl="1"/>
            <a:r>
              <a:rPr lang="cs-CZ" dirty="0"/>
              <a:t>Provozování herních automatů</a:t>
            </a:r>
          </a:p>
          <a:p>
            <a:pPr lvl="1"/>
            <a:endParaRPr lang="cs-CZ" dirty="0"/>
          </a:p>
          <a:p>
            <a:pPr lvl="1"/>
            <a:r>
              <a:rPr lang="cs-CZ" dirty="0"/>
              <a:t>V případě, že se na území obce, kde je projekt </a:t>
            </a:r>
            <a:r>
              <a:rPr lang="cs-CZ" b="1" dirty="0"/>
              <a:t>týkající se ubytování </a:t>
            </a:r>
            <a:r>
              <a:rPr lang="cs-CZ" dirty="0"/>
              <a:t>realizován, vybírají místní poplatky z CR, se žadatel přihlásí k poplatkové povinnosti příslušné obce nejpozději k datu podání žádosti o platbu.</a:t>
            </a:r>
          </a:p>
          <a:p>
            <a:pPr lvl="1"/>
            <a:r>
              <a:rPr lang="cs-CZ" dirty="0"/>
              <a:t>V případě pořízení </a:t>
            </a:r>
            <a:r>
              <a:rPr lang="cs-CZ" b="1" dirty="0"/>
              <a:t>vozidla</a:t>
            </a:r>
            <a:r>
              <a:rPr lang="cs-CZ" dirty="0"/>
              <a:t> musí mít žadatel sídlo/trvalé bydliště nebo provozovnu na území MAS </a:t>
            </a:r>
            <a:r>
              <a:rPr lang="cs-CZ" b="1" dirty="0"/>
              <a:t>po celou dobu lhůty vázanosti projektu na účel.</a:t>
            </a:r>
            <a:endParaRPr lang="cs-CZ"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200" b="1" dirty="0" err="1"/>
              <a:t>Fiche</a:t>
            </a:r>
            <a:r>
              <a:rPr lang="cs-CZ" sz="3200" b="1" dirty="0"/>
              <a:t> 4 - </a:t>
            </a:r>
            <a:r>
              <a:rPr lang="pl-PL" sz="3200" b="1" dirty="0"/>
              <a:t>Podnikání malých a středních podniků</a:t>
            </a:r>
            <a:endParaRPr lang="cs-CZ" sz="3200" dirty="0"/>
          </a:p>
        </p:txBody>
      </p:sp>
      <p:sp>
        <p:nvSpPr>
          <p:cNvPr id="3" name="Zástupný symbol pro obsah 2"/>
          <p:cNvSpPr>
            <a:spLocks noGrp="1"/>
          </p:cNvSpPr>
          <p:nvPr>
            <p:ph idx="1"/>
          </p:nvPr>
        </p:nvSpPr>
        <p:spPr/>
        <p:txBody>
          <a:bodyPr>
            <a:normAutofit fontScale="77500" lnSpcReduction="20000"/>
          </a:bodyPr>
          <a:lstStyle/>
          <a:p>
            <a:r>
              <a:rPr lang="cs-CZ" dirty="0"/>
              <a:t>Hodnotící kritéria – bodové hodnocení navrhuje a zdůvodňuje žadatel ve své žádosti: </a:t>
            </a:r>
          </a:p>
          <a:p>
            <a:pPr lvl="1"/>
            <a:r>
              <a:rPr lang="cs-CZ" dirty="0"/>
              <a:t>Počet obyvatel obce (20,10,0)</a:t>
            </a:r>
          </a:p>
          <a:p>
            <a:pPr lvl="1"/>
            <a:r>
              <a:rPr lang="cs-CZ" dirty="0"/>
              <a:t>Finanční náročnost projektu (20/15/10/0) – 400tis. Interval </a:t>
            </a:r>
          </a:p>
          <a:p>
            <a:pPr lvl="1"/>
            <a:r>
              <a:rPr lang="cs-CZ" dirty="0"/>
              <a:t>Propagace nad rámec povinné publicity (20,10,0)</a:t>
            </a:r>
          </a:p>
          <a:p>
            <a:pPr lvl="1"/>
            <a:r>
              <a:rPr lang="cs-CZ" dirty="0"/>
              <a:t>Sídlo žadatele a místo realizace projektu je v území MAS (20,0,)</a:t>
            </a:r>
          </a:p>
          <a:p>
            <a:pPr lvl="1"/>
            <a:r>
              <a:rPr lang="cs-CZ" dirty="0"/>
              <a:t>Sídlo žadatele a místo realizace projektu je v území MAS (10,0)</a:t>
            </a:r>
          </a:p>
          <a:p>
            <a:pPr marL="457200" lvl="1" indent="0">
              <a:buNone/>
            </a:pPr>
            <a:endParaRPr lang="cs-CZ" dirty="0"/>
          </a:p>
          <a:p>
            <a:pPr marL="457200" lvl="1" indent="0">
              <a:buNone/>
            </a:pPr>
            <a:r>
              <a:rPr lang="cs-CZ" dirty="0"/>
              <a:t>Inovativní řešení (Žadatel v žádosti o dotaci popsal způsob, jakým projekt přináší inovace/inovaci na úrovni žadatele. / Žadatel nedostatečně popsal/neuvedl v žádosti o dotaci způsob, jakým projekt přináší inovaci na úrovni žadatele.)</a:t>
            </a:r>
          </a:p>
          <a:p>
            <a:pPr marL="457200" lvl="1" indent="0">
              <a:buNone/>
            </a:pPr>
            <a:r>
              <a:rPr lang="cs-CZ" b="1" dirty="0"/>
              <a:t>DŮLEŽITÉ KRITÉRIUM PŘIJATELNOSTI</a:t>
            </a:r>
            <a:endParaRPr lang="cs-CZ"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Vlastnické vztahy </a:t>
            </a:r>
          </a:p>
        </p:txBody>
      </p:sp>
      <p:sp>
        <p:nvSpPr>
          <p:cNvPr id="3" name="Zástupný symbol pro obsah 2"/>
          <p:cNvSpPr>
            <a:spLocks noGrp="1"/>
          </p:cNvSpPr>
          <p:nvPr>
            <p:ph idx="1"/>
          </p:nvPr>
        </p:nvSpPr>
        <p:spPr/>
        <p:txBody>
          <a:bodyPr>
            <a:normAutofit fontScale="92500" lnSpcReduction="10000"/>
          </a:bodyPr>
          <a:lstStyle/>
          <a:p>
            <a:r>
              <a:rPr lang="cs-CZ" sz="1600" dirty="0"/>
              <a:t>Přípustné způsoby uspořádání právních vztahů k nemovitostem, na kterých jsou realizovány stavební výdaje, nebo do kterých budou umístěny podpořené stroje, technologie nebo vybavení jsou: </a:t>
            </a:r>
          </a:p>
          <a:p>
            <a:pPr lvl="1"/>
            <a:r>
              <a:rPr lang="cs-CZ" sz="1600" b="1" dirty="0"/>
              <a:t>vlastnictví</a:t>
            </a:r>
            <a:r>
              <a:rPr lang="cs-CZ" sz="1600" dirty="0"/>
              <a:t> – výpisem z katastru nemovitostí, kde je žadatel uveden jako vlastník nemovitosti; </a:t>
            </a:r>
          </a:p>
          <a:p>
            <a:pPr lvl="1"/>
            <a:r>
              <a:rPr lang="cs-CZ" sz="1600" b="1" dirty="0"/>
              <a:t>spoluvlastnictví</a:t>
            </a:r>
            <a:r>
              <a:rPr lang="cs-CZ" sz="1600" dirty="0"/>
              <a:t> </a:t>
            </a:r>
            <a:r>
              <a:rPr lang="cs-CZ" sz="1600" b="1" dirty="0"/>
              <a:t>s min. 50% podílem </a:t>
            </a:r>
            <a:r>
              <a:rPr lang="cs-CZ" sz="1600" dirty="0"/>
              <a:t>– výpisem z katastru nemovitostí, kde je žadatel uveden jako vlastník nemovitosti, a písemným souhlasem spoluvlastníků nemovitosti (v případě SJM manžela/manželky) s realizací projektu; </a:t>
            </a:r>
          </a:p>
          <a:p>
            <a:pPr lvl="1"/>
            <a:r>
              <a:rPr lang="cs-CZ" sz="1600" b="1" dirty="0">
                <a:solidFill>
                  <a:srgbClr val="0070C0"/>
                </a:solidFill>
              </a:rPr>
              <a:t>nájemní/pacht/výpůjčka</a:t>
            </a:r>
            <a:r>
              <a:rPr lang="cs-CZ" sz="1600" dirty="0">
                <a:solidFill>
                  <a:srgbClr val="0070C0"/>
                </a:solidFill>
              </a:rPr>
              <a:t> – nájemní/pachtovní smlouvou či smlouvu o výpůjčce na dobu nejméně do ukončení lhůty vázanosti projektu na účel, případně na dobu neurčitou s výpovědní lhůtou min. 5 let od převedení dotace příjemci dotace na účet – netýká se stavebních prací; </a:t>
            </a:r>
          </a:p>
          <a:p>
            <a:pPr lvl="1"/>
            <a:r>
              <a:rPr lang="cs-CZ" sz="1600" b="1" dirty="0"/>
              <a:t>věcné břemeno </a:t>
            </a:r>
            <a:r>
              <a:rPr lang="cs-CZ" sz="1600" dirty="0"/>
              <a:t>– smlouvou o zřízení věcného břemene na dobu nejméně do ukončení lhůty vázanosti projektu na účel; věcné břemeno musí být zároveň zaneseno u příslušné nemovitosti v katastru nemovitostí. </a:t>
            </a:r>
          </a:p>
          <a:p>
            <a:pPr lvl="1"/>
            <a:r>
              <a:rPr lang="cs-CZ" sz="1600" b="1" dirty="0">
                <a:solidFill>
                  <a:srgbClr val="0070C0"/>
                </a:solidFill>
              </a:rPr>
              <a:t>Právo stavby</a:t>
            </a:r>
            <a:r>
              <a:rPr lang="cs-CZ" sz="1600" dirty="0">
                <a:solidFill>
                  <a:srgbClr val="0070C0"/>
                </a:solidFill>
              </a:rPr>
              <a:t> – relevantní pro stavební výdaje.</a:t>
            </a:r>
          </a:p>
          <a:p>
            <a:endParaRPr lang="cs-CZ" sz="1600" dirty="0"/>
          </a:p>
          <a:p>
            <a:r>
              <a:rPr lang="cs-CZ" sz="1600" b="1" dirty="0"/>
              <a:t>Uspořádání právních vztahů (např. nájemní smlouva) se prokazuje při kontrole na místě po podání Žádosti o platbu. </a:t>
            </a:r>
          </a:p>
          <a:p>
            <a:endParaRPr lang="cs-CZ" sz="16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Základní informace </a:t>
            </a:r>
          </a:p>
        </p:txBody>
      </p:sp>
      <p:sp>
        <p:nvSpPr>
          <p:cNvPr id="3" name="Zástupný symbol pro obsah 2"/>
          <p:cNvSpPr>
            <a:spLocks noGrp="1"/>
          </p:cNvSpPr>
          <p:nvPr>
            <p:ph idx="1"/>
          </p:nvPr>
        </p:nvSpPr>
        <p:spPr/>
        <p:txBody>
          <a:bodyPr>
            <a:normAutofit fontScale="92500" lnSpcReduction="10000"/>
          </a:bodyPr>
          <a:lstStyle/>
          <a:p>
            <a:r>
              <a:rPr lang="cs-CZ" dirty="0"/>
              <a:t>Příjem žádostí </a:t>
            </a:r>
          </a:p>
          <a:p>
            <a:pPr lvl="1"/>
            <a:r>
              <a:rPr lang="cs-CZ" b="1" u="sng" dirty="0"/>
              <a:t>přes Portál farmáře* </a:t>
            </a:r>
            <a:r>
              <a:rPr lang="cs-CZ" dirty="0"/>
              <a:t>(v tištěné/písemné verzi se na MAS doručují pouze takové přílohy žádosti, které nelze předložit elektronicky přes Portál farmáře) **</a:t>
            </a:r>
            <a:endParaRPr lang="cs-CZ" b="1" u="sng" dirty="0"/>
          </a:p>
          <a:p>
            <a:pPr lvl="1"/>
            <a:r>
              <a:rPr lang="cs-CZ" b="1" u="sng" dirty="0">
                <a:solidFill>
                  <a:srgbClr val="FF0000"/>
                </a:solidFill>
              </a:rPr>
              <a:t>17.7. – 15.9. 2024 </a:t>
            </a:r>
            <a:r>
              <a:rPr lang="cs-CZ" b="1" u="sng" dirty="0"/>
              <a:t>(23:59)</a:t>
            </a:r>
          </a:p>
          <a:p>
            <a:r>
              <a:rPr lang="cs-CZ" dirty="0"/>
              <a:t>2. Výzva zahrnuje dvě </a:t>
            </a:r>
            <a:r>
              <a:rPr lang="cs-CZ" dirty="0" err="1"/>
              <a:t>fiche</a:t>
            </a:r>
            <a:r>
              <a:rPr lang="cs-CZ" dirty="0"/>
              <a:t> SP SZP</a:t>
            </a:r>
          </a:p>
          <a:p>
            <a:pPr lvl="1"/>
            <a:r>
              <a:rPr lang="cs-CZ" dirty="0" err="1"/>
              <a:t>Fiche</a:t>
            </a:r>
            <a:r>
              <a:rPr lang="cs-CZ" dirty="0"/>
              <a:t> 4 - Podnikání malých a středních podniků</a:t>
            </a:r>
            <a:r>
              <a:rPr lang="cs-CZ" b="1" dirty="0"/>
              <a:t>: </a:t>
            </a:r>
          </a:p>
          <a:p>
            <a:pPr lvl="1">
              <a:buNone/>
            </a:pPr>
            <a:r>
              <a:rPr lang="cs-CZ" b="1" dirty="0"/>
              <a:t>Kč 2.244.672,-</a:t>
            </a:r>
            <a:r>
              <a:rPr lang="cs-CZ" dirty="0"/>
              <a:t>(výše podpory 50 %)</a:t>
            </a:r>
          </a:p>
          <a:p>
            <a:pPr lvl="1"/>
            <a:r>
              <a:rPr lang="cs-CZ" dirty="0" err="1"/>
              <a:t>Fiche</a:t>
            </a:r>
            <a:r>
              <a:rPr lang="cs-CZ" dirty="0"/>
              <a:t> 5 - Základní služby a obnova obcí: </a:t>
            </a:r>
          </a:p>
          <a:p>
            <a:pPr lvl="1">
              <a:buNone/>
            </a:pPr>
            <a:r>
              <a:rPr lang="cs-CZ" b="1" dirty="0"/>
              <a:t>Kč</a:t>
            </a:r>
            <a:r>
              <a:rPr lang="cs-CZ" dirty="0"/>
              <a:t> </a:t>
            </a:r>
            <a:r>
              <a:rPr lang="cs-CZ" b="1" dirty="0"/>
              <a:t>8.024.294,- </a:t>
            </a:r>
            <a:r>
              <a:rPr lang="cs-CZ" dirty="0"/>
              <a:t>(výše podpory 90 %)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200" b="1" dirty="0" err="1"/>
              <a:t>Fiche</a:t>
            </a:r>
            <a:r>
              <a:rPr lang="cs-CZ" sz="3200" b="1" dirty="0"/>
              <a:t> 5 - Základní služby a obnova obcí</a:t>
            </a:r>
          </a:p>
        </p:txBody>
      </p:sp>
      <p:sp>
        <p:nvSpPr>
          <p:cNvPr id="3" name="Zástupný symbol pro obsah 2"/>
          <p:cNvSpPr>
            <a:spLocks noGrp="1"/>
          </p:cNvSpPr>
          <p:nvPr>
            <p:ph idx="1"/>
          </p:nvPr>
        </p:nvSpPr>
        <p:spPr/>
        <p:txBody>
          <a:bodyPr/>
          <a:lstStyle/>
          <a:p>
            <a:r>
              <a:rPr lang="cs-CZ" sz="2800" dirty="0"/>
              <a:t>Podporovány budou výdaje na vybudování, zlepšování nebo rozšiřování drobné infrastruktury na venkově.</a:t>
            </a:r>
          </a:p>
          <a:p>
            <a:endParaRPr lang="cs-CZ" dirty="0"/>
          </a:p>
        </p:txBody>
      </p:sp>
      <p:pic>
        <p:nvPicPr>
          <p:cNvPr id="6147" name="Picture 3"/>
          <p:cNvPicPr>
            <a:picLocks noChangeAspect="1" noChangeArrowheads="1"/>
          </p:cNvPicPr>
          <p:nvPr/>
        </p:nvPicPr>
        <p:blipFill>
          <a:blip r:embed="rId2" cstate="print"/>
          <a:srcRect/>
          <a:stretch>
            <a:fillRect/>
          </a:stretch>
        </p:blipFill>
        <p:spPr bwMode="auto">
          <a:xfrm>
            <a:off x="467543" y="2996952"/>
            <a:ext cx="8255087" cy="3384376"/>
          </a:xfrm>
          <a:prstGeom prst="rect">
            <a:avLst/>
          </a:prstGeom>
          <a:noFill/>
          <a:ln w="9525">
            <a:noFill/>
            <a:miter lim="800000"/>
            <a:headEnd/>
            <a:tailEnd/>
          </a:ln>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200" b="1" dirty="0" err="1"/>
              <a:t>Fiche</a:t>
            </a:r>
            <a:r>
              <a:rPr lang="cs-CZ" sz="3200" b="1" dirty="0"/>
              <a:t> 5 - Základní služby a obnova obcí</a:t>
            </a:r>
            <a:endParaRPr lang="cs-CZ" sz="3200" dirty="0"/>
          </a:p>
        </p:txBody>
      </p:sp>
      <p:sp>
        <p:nvSpPr>
          <p:cNvPr id="3" name="Zástupný symbol pro obsah 2"/>
          <p:cNvSpPr>
            <a:spLocks noGrp="1"/>
          </p:cNvSpPr>
          <p:nvPr>
            <p:ph idx="1"/>
          </p:nvPr>
        </p:nvSpPr>
        <p:spPr/>
        <p:txBody>
          <a:bodyPr/>
          <a:lstStyle/>
          <a:p>
            <a:r>
              <a:rPr lang="cs-CZ" dirty="0"/>
              <a:t>V případě, že je žadatelem nestátní nezisková organizace, musí se jednat o subjekt s historií alespoň dva roky před podáním Žádosti o dotaci na MAS SZIF v oblasti, která je předmětem dotace. </a:t>
            </a:r>
          </a:p>
          <a:p>
            <a:endParaRPr lang="cs-CZ"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200" b="1" dirty="0" err="1"/>
              <a:t>Fiche</a:t>
            </a:r>
            <a:r>
              <a:rPr lang="cs-CZ" sz="3200" b="1" dirty="0"/>
              <a:t> 5 - Základní služby a obnova obcí</a:t>
            </a:r>
            <a:endParaRPr lang="cs-CZ" sz="3200" dirty="0"/>
          </a:p>
        </p:txBody>
      </p:sp>
      <p:sp>
        <p:nvSpPr>
          <p:cNvPr id="3" name="Zástupný symbol pro obsah 2"/>
          <p:cNvSpPr>
            <a:spLocks noGrp="1"/>
          </p:cNvSpPr>
          <p:nvPr>
            <p:ph idx="1"/>
          </p:nvPr>
        </p:nvSpPr>
        <p:spPr/>
        <p:txBody>
          <a:bodyPr/>
          <a:lstStyle/>
          <a:p>
            <a:endParaRPr lang="cs-CZ"/>
          </a:p>
        </p:txBody>
      </p:sp>
      <p:pic>
        <p:nvPicPr>
          <p:cNvPr id="7170" name="Picture 2"/>
          <p:cNvPicPr>
            <a:picLocks noChangeAspect="1" noChangeArrowheads="1"/>
          </p:cNvPicPr>
          <p:nvPr/>
        </p:nvPicPr>
        <p:blipFill>
          <a:blip r:embed="rId2" cstate="print"/>
          <a:srcRect/>
          <a:stretch>
            <a:fillRect/>
          </a:stretch>
        </p:blipFill>
        <p:spPr bwMode="auto">
          <a:xfrm>
            <a:off x="323528" y="1484784"/>
            <a:ext cx="8512623" cy="4293517"/>
          </a:xfrm>
          <a:prstGeom prst="rect">
            <a:avLst/>
          </a:prstGeom>
          <a:noFill/>
          <a:ln w="9525">
            <a:noFill/>
            <a:miter lim="800000"/>
            <a:headEnd/>
            <a:tailEnd/>
          </a:ln>
          <a:effectLst/>
        </p:spPr>
      </p:pic>
      <p:pic>
        <p:nvPicPr>
          <p:cNvPr id="7171" name="Picture 3"/>
          <p:cNvPicPr>
            <a:picLocks noChangeAspect="1" noChangeArrowheads="1"/>
          </p:cNvPicPr>
          <p:nvPr/>
        </p:nvPicPr>
        <p:blipFill>
          <a:blip r:embed="rId3" cstate="print"/>
          <a:srcRect/>
          <a:stretch>
            <a:fillRect/>
          </a:stretch>
        </p:blipFill>
        <p:spPr bwMode="auto">
          <a:xfrm>
            <a:off x="683567" y="5589240"/>
            <a:ext cx="7603759" cy="1080120"/>
          </a:xfrm>
          <a:prstGeom prst="rect">
            <a:avLst/>
          </a:prstGeom>
          <a:noFill/>
          <a:ln w="9525">
            <a:noFill/>
            <a:miter lim="800000"/>
            <a:headEnd/>
            <a:tailEnd/>
          </a:ln>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200" b="1" dirty="0" err="1"/>
              <a:t>Fiche</a:t>
            </a:r>
            <a:r>
              <a:rPr lang="cs-CZ" sz="3200" b="1" dirty="0"/>
              <a:t> 5 - Základní služby a obnova obcí</a:t>
            </a:r>
            <a:endParaRPr lang="cs-CZ" sz="3200" dirty="0"/>
          </a:p>
        </p:txBody>
      </p:sp>
      <p:sp>
        <p:nvSpPr>
          <p:cNvPr id="3" name="Zástupný symbol pro obsah 2"/>
          <p:cNvSpPr>
            <a:spLocks noGrp="1"/>
          </p:cNvSpPr>
          <p:nvPr>
            <p:ph idx="1"/>
          </p:nvPr>
        </p:nvSpPr>
        <p:spPr/>
        <p:txBody>
          <a:bodyPr/>
          <a:lstStyle/>
          <a:p>
            <a:endParaRPr lang="cs-CZ"/>
          </a:p>
        </p:txBody>
      </p:sp>
      <p:pic>
        <p:nvPicPr>
          <p:cNvPr id="8194" name="Picture 2"/>
          <p:cNvPicPr>
            <a:picLocks noChangeAspect="1" noChangeArrowheads="1"/>
          </p:cNvPicPr>
          <p:nvPr/>
        </p:nvPicPr>
        <p:blipFill>
          <a:blip r:embed="rId2" cstate="print"/>
          <a:srcRect/>
          <a:stretch>
            <a:fillRect/>
          </a:stretch>
        </p:blipFill>
        <p:spPr bwMode="auto">
          <a:xfrm>
            <a:off x="683568" y="1628800"/>
            <a:ext cx="7228283" cy="4897140"/>
          </a:xfrm>
          <a:prstGeom prst="rect">
            <a:avLst/>
          </a:prstGeom>
          <a:noFill/>
          <a:ln w="9525">
            <a:noFill/>
            <a:miter lim="800000"/>
            <a:headEnd/>
            <a:tailEnd/>
          </a:ln>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200" b="1" dirty="0" err="1"/>
              <a:t>Fiche</a:t>
            </a:r>
            <a:r>
              <a:rPr lang="cs-CZ" sz="3200" b="1" dirty="0"/>
              <a:t> 5 - Základní služby a obnova obcí</a:t>
            </a:r>
            <a:endParaRPr lang="cs-CZ" sz="3200" dirty="0"/>
          </a:p>
        </p:txBody>
      </p:sp>
      <p:sp>
        <p:nvSpPr>
          <p:cNvPr id="3" name="Zástupný symbol pro obsah 2"/>
          <p:cNvSpPr>
            <a:spLocks noGrp="1"/>
          </p:cNvSpPr>
          <p:nvPr>
            <p:ph idx="1"/>
          </p:nvPr>
        </p:nvSpPr>
        <p:spPr/>
        <p:txBody>
          <a:bodyPr/>
          <a:lstStyle/>
          <a:p>
            <a:endParaRPr lang="cs-CZ"/>
          </a:p>
        </p:txBody>
      </p:sp>
      <p:pic>
        <p:nvPicPr>
          <p:cNvPr id="9218" name="Picture 2"/>
          <p:cNvPicPr>
            <a:picLocks noChangeAspect="1" noChangeArrowheads="1"/>
          </p:cNvPicPr>
          <p:nvPr/>
        </p:nvPicPr>
        <p:blipFill>
          <a:blip r:embed="rId2" cstate="print"/>
          <a:srcRect/>
          <a:stretch>
            <a:fillRect/>
          </a:stretch>
        </p:blipFill>
        <p:spPr bwMode="auto">
          <a:xfrm>
            <a:off x="323527" y="1700808"/>
            <a:ext cx="8196417" cy="2304256"/>
          </a:xfrm>
          <a:prstGeom prst="rect">
            <a:avLst/>
          </a:prstGeom>
          <a:noFill/>
          <a:ln w="9525">
            <a:noFill/>
            <a:miter lim="800000"/>
            <a:headEnd/>
            <a:tailEnd/>
          </a:ln>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200" b="1" dirty="0" err="1"/>
              <a:t>Fiche</a:t>
            </a:r>
            <a:r>
              <a:rPr lang="cs-CZ" sz="3200" b="1" dirty="0"/>
              <a:t> 5 - Základní služby a obnova obcí</a:t>
            </a:r>
            <a:endParaRPr lang="cs-CZ" sz="3200" dirty="0"/>
          </a:p>
        </p:txBody>
      </p:sp>
      <p:pic>
        <p:nvPicPr>
          <p:cNvPr id="10242" name="Picture 2"/>
          <p:cNvPicPr>
            <a:picLocks noChangeAspect="1" noChangeArrowheads="1"/>
          </p:cNvPicPr>
          <p:nvPr/>
        </p:nvPicPr>
        <p:blipFill>
          <a:blip r:embed="rId2" cstate="print"/>
          <a:srcRect/>
          <a:stretch>
            <a:fillRect/>
          </a:stretch>
        </p:blipFill>
        <p:spPr bwMode="auto">
          <a:xfrm>
            <a:off x="0" y="1556791"/>
            <a:ext cx="8676456" cy="3370783"/>
          </a:xfrm>
          <a:prstGeom prst="rect">
            <a:avLst/>
          </a:prstGeom>
          <a:noFill/>
          <a:ln w="9525">
            <a:noFill/>
            <a:miter lim="800000"/>
            <a:headEnd/>
            <a:tailEnd/>
          </a:ln>
          <a:effectLst/>
        </p:spPr>
      </p:pic>
      <p:pic>
        <p:nvPicPr>
          <p:cNvPr id="10243" name="Picture 3"/>
          <p:cNvPicPr>
            <a:picLocks noGrp="1" noChangeAspect="1" noChangeArrowheads="1"/>
          </p:cNvPicPr>
          <p:nvPr>
            <p:ph idx="1"/>
          </p:nvPr>
        </p:nvPicPr>
        <p:blipFill>
          <a:blip r:embed="rId3" cstate="print"/>
          <a:srcRect/>
          <a:stretch>
            <a:fillRect/>
          </a:stretch>
        </p:blipFill>
        <p:spPr bwMode="auto">
          <a:xfrm>
            <a:off x="539552" y="4725144"/>
            <a:ext cx="8163235" cy="936104"/>
          </a:xfrm>
          <a:prstGeom prst="rect">
            <a:avLst/>
          </a:prstGeom>
          <a:noFill/>
          <a:ln w="9525">
            <a:noFill/>
            <a:miter lim="800000"/>
            <a:headEnd/>
            <a:tailEnd/>
          </a:ln>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200" b="1" dirty="0" err="1"/>
              <a:t>Fiche</a:t>
            </a:r>
            <a:r>
              <a:rPr lang="cs-CZ" sz="3200" b="1" dirty="0"/>
              <a:t> 5 - Základní služby a obnova obcí</a:t>
            </a:r>
            <a:endParaRPr lang="cs-CZ" sz="3200" dirty="0"/>
          </a:p>
        </p:txBody>
      </p:sp>
      <p:sp>
        <p:nvSpPr>
          <p:cNvPr id="3" name="Zástupný symbol pro obsah 2"/>
          <p:cNvSpPr>
            <a:spLocks noGrp="1"/>
          </p:cNvSpPr>
          <p:nvPr>
            <p:ph idx="1"/>
          </p:nvPr>
        </p:nvSpPr>
        <p:spPr/>
        <p:txBody>
          <a:bodyPr/>
          <a:lstStyle/>
          <a:p>
            <a:endParaRPr lang="cs-CZ" dirty="0"/>
          </a:p>
        </p:txBody>
      </p:sp>
      <p:pic>
        <p:nvPicPr>
          <p:cNvPr id="11266" name="Picture 2"/>
          <p:cNvPicPr>
            <a:picLocks noChangeAspect="1" noChangeArrowheads="1"/>
          </p:cNvPicPr>
          <p:nvPr/>
        </p:nvPicPr>
        <p:blipFill>
          <a:blip r:embed="rId2" cstate="print"/>
          <a:srcRect/>
          <a:stretch>
            <a:fillRect/>
          </a:stretch>
        </p:blipFill>
        <p:spPr bwMode="auto">
          <a:xfrm>
            <a:off x="467544" y="1556792"/>
            <a:ext cx="8129364" cy="2271440"/>
          </a:xfrm>
          <a:prstGeom prst="rect">
            <a:avLst/>
          </a:prstGeom>
          <a:noFill/>
          <a:ln w="9525">
            <a:noFill/>
            <a:miter lim="800000"/>
            <a:headEnd/>
            <a:tailEnd/>
          </a:ln>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200" b="1" dirty="0" err="1"/>
              <a:t>Fiche</a:t>
            </a:r>
            <a:r>
              <a:rPr lang="cs-CZ" sz="3200" b="1" dirty="0"/>
              <a:t> 5 - Základní služby a obnova obcí</a:t>
            </a:r>
            <a:endParaRPr lang="cs-CZ" sz="3200" dirty="0"/>
          </a:p>
        </p:txBody>
      </p:sp>
      <p:sp>
        <p:nvSpPr>
          <p:cNvPr id="3" name="Zástupný symbol pro obsah 2"/>
          <p:cNvSpPr>
            <a:spLocks noGrp="1"/>
          </p:cNvSpPr>
          <p:nvPr>
            <p:ph idx="1"/>
          </p:nvPr>
        </p:nvSpPr>
        <p:spPr/>
        <p:txBody>
          <a:bodyPr/>
          <a:lstStyle/>
          <a:p>
            <a:endParaRPr lang="cs-CZ"/>
          </a:p>
        </p:txBody>
      </p:sp>
      <p:pic>
        <p:nvPicPr>
          <p:cNvPr id="12290" name="Picture 2"/>
          <p:cNvPicPr>
            <a:picLocks noChangeAspect="1" noChangeArrowheads="1"/>
          </p:cNvPicPr>
          <p:nvPr/>
        </p:nvPicPr>
        <p:blipFill>
          <a:blip r:embed="rId2" cstate="print"/>
          <a:srcRect/>
          <a:stretch>
            <a:fillRect/>
          </a:stretch>
        </p:blipFill>
        <p:spPr bwMode="auto">
          <a:xfrm>
            <a:off x="223696" y="1700808"/>
            <a:ext cx="8452760" cy="4292624"/>
          </a:xfrm>
          <a:prstGeom prst="rect">
            <a:avLst/>
          </a:prstGeom>
          <a:noFill/>
          <a:ln w="9525">
            <a:noFill/>
            <a:miter lim="800000"/>
            <a:headEnd/>
            <a:tailEnd/>
          </a:ln>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200" b="1" dirty="0" err="1"/>
              <a:t>Fiche</a:t>
            </a:r>
            <a:r>
              <a:rPr lang="cs-CZ" sz="3200" b="1" dirty="0"/>
              <a:t> 5 - Základní služby a obnova obcí</a:t>
            </a:r>
            <a:endParaRPr lang="cs-CZ" sz="3200" dirty="0"/>
          </a:p>
        </p:txBody>
      </p:sp>
      <p:sp>
        <p:nvSpPr>
          <p:cNvPr id="3" name="Zástupný symbol pro obsah 2"/>
          <p:cNvSpPr>
            <a:spLocks noGrp="1"/>
          </p:cNvSpPr>
          <p:nvPr>
            <p:ph idx="1"/>
          </p:nvPr>
        </p:nvSpPr>
        <p:spPr/>
        <p:txBody>
          <a:bodyPr>
            <a:normAutofit fontScale="85000" lnSpcReduction="20000"/>
          </a:bodyPr>
          <a:lstStyle/>
          <a:p>
            <a:r>
              <a:rPr lang="cs-CZ" dirty="0"/>
              <a:t>Hodnotící kritéria – bodové hodnocení navrhuje a zdůvodňuje žadatel ve své žádosti: </a:t>
            </a:r>
          </a:p>
          <a:p>
            <a:pPr lvl="1"/>
            <a:r>
              <a:rPr lang="cs-CZ" dirty="0"/>
              <a:t>Počet obyvatel (20,10,0)</a:t>
            </a:r>
          </a:p>
          <a:p>
            <a:pPr lvl="1"/>
            <a:r>
              <a:rPr lang="cs-CZ" dirty="0"/>
              <a:t>Finanční náročnost projektu (20,15,10,0)</a:t>
            </a:r>
          </a:p>
          <a:p>
            <a:pPr lvl="1"/>
            <a:r>
              <a:rPr lang="cs-CZ" dirty="0"/>
              <a:t>Propagace nad rámec povinné publicity (20,15,0)</a:t>
            </a:r>
          </a:p>
          <a:p>
            <a:pPr lvl="1"/>
            <a:r>
              <a:rPr lang="cs-CZ" dirty="0"/>
              <a:t>Účast na seminářích k dané výzvě (20,0) </a:t>
            </a:r>
          </a:p>
          <a:p>
            <a:pPr lvl="1"/>
            <a:endParaRPr lang="cs-CZ" dirty="0"/>
          </a:p>
          <a:p>
            <a:pPr lvl="1"/>
            <a:r>
              <a:rPr lang="cs-CZ" dirty="0"/>
              <a:t>Inovativní řešení (Žadatel v žádosti o dotaci popsal způsob, jakým projekt přináší inovace/inovaci na úrovni žadatele. / Žadatel nedostatečně popsal/neuvedl v žádosti o dotaci způsob, jakým projekt přináší inovaci na úrovni žadatele.) – </a:t>
            </a:r>
            <a:r>
              <a:rPr lang="cs-CZ" b="1" dirty="0"/>
              <a:t>DŮLEŽITÉ KRITÉRIUM PŘIJATELNOSTI</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Režim podpory</a:t>
            </a:r>
          </a:p>
        </p:txBody>
      </p:sp>
      <p:sp>
        <p:nvSpPr>
          <p:cNvPr id="3" name="Zástupný symbol pro obsah 2"/>
          <p:cNvSpPr>
            <a:spLocks noGrp="1"/>
          </p:cNvSpPr>
          <p:nvPr>
            <p:ph idx="1"/>
          </p:nvPr>
        </p:nvSpPr>
        <p:spPr/>
        <p:txBody>
          <a:bodyPr>
            <a:normAutofit/>
          </a:bodyPr>
          <a:lstStyle/>
          <a:p>
            <a:r>
              <a:rPr lang="cs-CZ" dirty="0"/>
              <a:t>Podpora je poskytována v režimu </a:t>
            </a:r>
            <a:r>
              <a:rPr lang="cs-CZ" i="1" dirty="0"/>
              <a:t>de minimis</a:t>
            </a:r>
            <a:r>
              <a:rPr lang="cs-CZ" dirty="0"/>
              <a:t>:</a:t>
            </a:r>
          </a:p>
          <a:p>
            <a:r>
              <a:rPr lang="cs-CZ" dirty="0"/>
              <a:t>1) Nezakládající veřejnou podporu</a:t>
            </a:r>
          </a:p>
          <a:p>
            <a:r>
              <a:rPr lang="cs-CZ" dirty="0"/>
              <a:t>2) ABER</a:t>
            </a:r>
          </a:p>
          <a:p>
            <a:r>
              <a:rPr lang="cs-CZ" dirty="0"/>
              <a:t>3) </a:t>
            </a:r>
            <a:r>
              <a:rPr lang="cs-CZ" b="1" dirty="0"/>
              <a:t>Režim </a:t>
            </a:r>
            <a:r>
              <a:rPr lang="cs-CZ" b="1" i="1" dirty="0"/>
              <a:t>de minimis </a:t>
            </a:r>
            <a:r>
              <a:rPr lang="cs-CZ" i="1" dirty="0"/>
              <a:t>– projekty musí být v souladu s Nařízením Komise (EU) č. 1407/2013 ze dne 18. prosince 2013 o použití článků 107 a 108 Smlouvy o fungování Evropské unie na podporu de minimis. </a:t>
            </a:r>
          </a:p>
          <a:p>
            <a:pPr>
              <a:buNone/>
            </a:pPr>
            <a:endParaRPr lang="cs-CZ" i="1" dirty="0">
              <a:solidFill>
                <a:srgbClr val="FF0000"/>
              </a:solidFill>
            </a:endParaRPr>
          </a:p>
          <a:p>
            <a:endParaRPr lang="cs-CZ"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Portál farmáře</a:t>
            </a:r>
          </a:p>
        </p:txBody>
      </p:sp>
      <p:sp>
        <p:nvSpPr>
          <p:cNvPr id="3" name="Zástupný symbol pro obsah 2"/>
          <p:cNvSpPr>
            <a:spLocks noGrp="1"/>
          </p:cNvSpPr>
          <p:nvPr>
            <p:ph idx="1"/>
          </p:nvPr>
        </p:nvSpPr>
        <p:spPr>
          <a:xfrm>
            <a:off x="467544" y="1844824"/>
            <a:ext cx="2674640" cy="4525963"/>
          </a:xfrm>
        </p:spPr>
        <p:txBody>
          <a:bodyPr>
            <a:normAutofit/>
          </a:bodyPr>
          <a:lstStyle/>
          <a:p>
            <a:r>
              <a:rPr lang="cs-CZ" sz="1800" dirty="0">
                <a:hlinkClick r:id="rId2"/>
              </a:rPr>
              <a:t>www.</a:t>
            </a:r>
            <a:r>
              <a:rPr lang="cs-CZ" sz="1800" dirty="0" err="1">
                <a:hlinkClick r:id="rId2"/>
              </a:rPr>
              <a:t>szif.cz</a:t>
            </a:r>
            <a:r>
              <a:rPr lang="cs-CZ" sz="1800" dirty="0"/>
              <a:t> – nutná registrace do Portálu farmáře (dostatečně předem) </a:t>
            </a:r>
          </a:p>
        </p:txBody>
      </p:sp>
      <p:pic>
        <p:nvPicPr>
          <p:cNvPr id="10242" name="Picture 2"/>
          <p:cNvPicPr>
            <a:picLocks noChangeAspect="1" noChangeArrowheads="1"/>
          </p:cNvPicPr>
          <p:nvPr/>
        </p:nvPicPr>
        <p:blipFill>
          <a:blip r:embed="rId3" cstate="print"/>
          <a:srcRect/>
          <a:stretch>
            <a:fillRect/>
          </a:stretch>
        </p:blipFill>
        <p:spPr bwMode="auto">
          <a:xfrm>
            <a:off x="3390900" y="1628800"/>
            <a:ext cx="5753100" cy="5019675"/>
          </a:xfrm>
          <a:prstGeom prst="rect">
            <a:avLst/>
          </a:prstGeom>
          <a:noFill/>
          <a:ln w="9525">
            <a:noFill/>
            <a:miter lim="800000"/>
            <a:headEnd/>
            <a:tailEnd/>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Výběr dodavatele</a:t>
            </a:r>
          </a:p>
        </p:txBody>
      </p:sp>
      <p:sp>
        <p:nvSpPr>
          <p:cNvPr id="3" name="Zástupný symbol pro obsah 2"/>
          <p:cNvSpPr>
            <a:spLocks noGrp="1"/>
          </p:cNvSpPr>
          <p:nvPr>
            <p:ph idx="1"/>
          </p:nvPr>
        </p:nvSpPr>
        <p:spPr/>
        <p:txBody>
          <a:bodyPr/>
          <a:lstStyle/>
          <a:p>
            <a:endParaRPr lang="cs-CZ"/>
          </a:p>
        </p:txBody>
      </p:sp>
      <p:pic>
        <p:nvPicPr>
          <p:cNvPr id="3074" name="Picture 2"/>
          <p:cNvPicPr>
            <a:picLocks noChangeAspect="1" noChangeArrowheads="1"/>
          </p:cNvPicPr>
          <p:nvPr/>
        </p:nvPicPr>
        <p:blipFill>
          <a:blip r:embed="rId2" cstate="print"/>
          <a:srcRect/>
          <a:stretch>
            <a:fillRect/>
          </a:stretch>
        </p:blipFill>
        <p:spPr bwMode="auto">
          <a:xfrm>
            <a:off x="-108520" y="1550988"/>
            <a:ext cx="9313393" cy="4182268"/>
          </a:xfrm>
          <a:prstGeom prst="rect">
            <a:avLst/>
          </a:prstGeom>
          <a:noFill/>
          <a:ln w="9525">
            <a:noFill/>
            <a:miter lim="800000"/>
            <a:headEnd/>
            <a:tailEnd/>
          </a:ln>
          <a:effec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Výběr dodavatele</a:t>
            </a:r>
          </a:p>
        </p:txBody>
      </p:sp>
      <p:sp>
        <p:nvSpPr>
          <p:cNvPr id="3" name="Zástupný symbol pro obsah 2"/>
          <p:cNvSpPr>
            <a:spLocks noGrp="1"/>
          </p:cNvSpPr>
          <p:nvPr>
            <p:ph idx="1"/>
          </p:nvPr>
        </p:nvSpPr>
        <p:spPr/>
        <p:txBody>
          <a:bodyPr/>
          <a:lstStyle/>
          <a:p>
            <a:r>
              <a:rPr lang="cs-CZ" dirty="0"/>
              <a:t>V žádosti o dotaci vybírá žadatel ze 3 způsobů výběru dodavatele: </a:t>
            </a:r>
          </a:p>
          <a:p>
            <a:pPr lvl="1"/>
            <a:r>
              <a:rPr lang="cs-CZ" dirty="0"/>
              <a:t>Přímým nákupem </a:t>
            </a:r>
          </a:p>
          <a:p>
            <a:pPr lvl="1"/>
            <a:r>
              <a:rPr lang="cs-CZ" dirty="0"/>
              <a:t>Cenovým marketingem</a:t>
            </a:r>
          </a:p>
          <a:p>
            <a:pPr lvl="1"/>
            <a:r>
              <a:rPr lang="cs-CZ" dirty="0"/>
              <a:t>Výběrovým/zadávacím řízením</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Výběr dodavatele</a:t>
            </a:r>
          </a:p>
        </p:txBody>
      </p:sp>
      <p:sp>
        <p:nvSpPr>
          <p:cNvPr id="3" name="Zástupný symbol pro obsah 2"/>
          <p:cNvSpPr>
            <a:spLocks noGrp="1"/>
          </p:cNvSpPr>
          <p:nvPr>
            <p:ph idx="1"/>
          </p:nvPr>
        </p:nvSpPr>
        <p:spPr/>
        <p:txBody>
          <a:bodyPr>
            <a:normAutofit fontScale="70000" lnSpcReduction="20000"/>
          </a:bodyPr>
          <a:lstStyle/>
          <a:p>
            <a:r>
              <a:rPr lang="cs-CZ" b="1" dirty="0">
                <a:solidFill>
                  <a:srgbClr val="FF0000"/>
                </a:solidFill>
              </a:rPr>
              <a:t>Přímý nákup </a:t>
            </a:r>
          </a:p>
          <a:p>
            <a:r>
              <a:rPr lang="cs-CZ" dirty="0"/>
              <a:t>Lze zvolit přímý nákup, pokud platí: </a:t>
            </a:r>
          </a:p>
          <a:p>
            <a:pPr lvl="1"/>
            <a:r>
              <a:rPr lang="cs-CZ" b="1" dirty="0"/>
              <a:t>nejste</a:t>
            </a:r>
            <a:r>
              <a:rPr lang="cs-CZ" dirty="0"/>
              <a:t> veřejným zadavatelem a zároveň </a:t>
            </a:r>
          </a:p>
          <a:p>
            <a:pPr lvl="1"/>
            <a:r>
              <a:rPr lang="cs-CZ" dirty="0"/>
              <a:t>poměr peněžních prostředků z veřejných zdrojů na zakázku </a:t>
            </a:r>
            <a:r>
              <a:rPr lang="cs-CZ" b="1" dirty="0"/>
              <a:t>je roven nebo nižší než 50 %</a:t>
            </a:r>
            <a:r>
              <a:rPr lang="cs-CZ" dirty="0"/>
              <a:t> (viz pole 10) </a:t>
            </a:r>
            <a:r>
              <a:rPr lang="cs-CZ" b="1" dirty="0"/>
              <a:t>a zároveň </a:t>
            </a:r>
          </a:p>
          <a:p>
            <a:pPr lvl="1"/>
            <a:r>
              <a:rPr lang="cs-CZ" b="1" dirty="0"/>
              <a:t>hodnota zakázky na dodávky či služby činí max. 2 mil Kč bez DPH / hodnota zakázky na stavební práce činí max. 6 mil. Kč bez DPH</a:t>
            </a:r>
            <a:r>
              <a:rPr lang="cs-CZ" dirty="0"/>
              <a:t>. </a:t>
            </a:r>
          </a:p>
          <a:p>
            <a:r>
              <a:rPr lang="cs-CZ" i="1" dirty="0"/>
              <a:t>nebo</a:t>
            </a:r>
            <a:r>
              <a:rPr lang="cs-CZ" dirty="0"/>
              <a:t>: </a:t>
            </a:r>
          </a:p>
          <a:p>
            <a:pPr lvl="1"/>
            <a:r>
              <a:rPr lang="cs-CZ" b="1" dirty="0"/>
              <a:t>jste</a:t>
            </a:r>
            <a:r>
              <a:rPr lang="cs-CZ" dirty="0"/>
              <a:t> veřejným zadavatelem nebo </a:t>
            </a:r>
          </a:p>
          <a:p>
            <a:pPr lvl="1"/>
            <a:r>
              <a:rPr lang="cs-CZ" dirty="0"/>
              <a:t>poměr peněžních prostředků z veřejných zdrojů na zakázku je vyšší než 50 % (viz pole 10) a </a:t>
            </a:r>
          </a:p>
          <a:p>
            <a:pPr lvl="1"/>
            <a:r>
              <a:rPr lang="cs-CZ" dirty="0"/>
              <a:t>hodnota zakázky činí max. 500 tis. Kč bez DPH </a:t>
            </a:r>
          </a:p>
          <a:p>
            <a:r>
              <a:rPr lang="cs-CZ" dirty="0"/>
              <a:t>Doklady k PN se dokládají k žádosti o platbu.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Přímý nákup - dokumentace</a:t>
            </a:r>
          </a:p>
        </p:txBody>
      </p:sp>
      <p:sp>
        <p:nvSpPr>
          <p:cNvPr id="6" name="Zástupný symbol pro obsah 5"/>
          <p:cNvSpPr>
            <a:spLocks noGrp="1"/>
          </p:cNvSpPr>
          <p:nvPr>
            <p:ph idx="1"/>
          </p:nvPr>
        </p:nvSpPr>
        <p:spPr>
          <a:xfrm>
            <a:off x="323528" y="1268760"/>
            <a:ext cx="8568952" cy="5328592"/>
          </a:xfrm>
        </p:spPr>
        <p:txBody>
          <a:bodyPr>
            <a:noAutofit/>
          </a:bodyPr>
          <a:lstStyle/>
          <a:p>
            <a:r>
              <a:rPr lang="cs-CZ" sz="1600" dirty="0"/>
              <a:t>Účetní/daňový doklad od prodejce (pokud je umožněno Pravidly)</a:t>
            </a:r>
          </a:p>
          <a:p>
            <a:r>
              <a:rPr lang="cs-CZ" sz="1600" b="1" dirty="0"/>
              <a:t>Účetní/daňový doklad </a:t>
            </a:r>
            <a:r>
              <a:rPr lang="cs-CZ" sz="1600" dirty="0"/>
              <a:t>může nahradit objednávku/smlouvu pouze v případě, že hodnota přímého nákupu nepřesáhne 100 000 Kč bez DPH. - datum uvedený na daňovém dokladu prodejce nesmí být před dnem zaregistrování Žádosti o dotaci.</a:t>
            </a:r>
          </a:p>
          <a:p>
            <a:r>
              <a:rPr lang="cs-CZ" sz="1600" b="1" dirty="0"/>
              <a:t>Objednávka (pokud je umožněna Pravidly) </a:t>
            </a:r>
            <a:r>
              <a:rPr lang="cs-CZ" sz="1600" dirty="0"/>
              <a:t>- Objednávka může nahradit smlouvu pouze v případě, že hodnota zakázky nepřesáhne 500 000 Kč bez DPH. </a:t>
            </a:r>
          </a:p>
          <a:p>
            <a:r>
              <a:rPr lang="cs-CZ" sz="1600" b="1" dirty="0"/>
              <a:t>Datum vystavení objednávky nesmí být před dnem zaregistrování </a:t>
            </a:r>
            <a:r>
              <a:rPr lang="cs-CZ" sz="1600" dirty="0"/>
              <a:t>Žádosti o dotaci Smlouva s vybraným dodavatelem</a:t>
            </a:r>
          </a:p>
          <a:p>
            <a:r>
              <a:rPr lang="cs-CZ" sz="1600" b="1" dirty="0"/>
              <a:t>Datum uzavření smlouvy nesmí být před dnem zaregistrování Žádosti o dotaci </a:t>
            </a:r>
            <a:r>
              <a:rPr lang="cs-CZ" sz="1600" dirty="0"/>
              <a:t>– pokud se nejedná o smlouvu o smlouvě budoucí či smlouvu s posunutou účinností nebo výjimku pro danou intervenci dle Specifické části Pravidel</a:t>
            </a:r>
          </a:p>
          <a:p>
            <a:r>
              <a:rPr lang="cs-CZ" sz="1600" b="1" dirty="0"/>
              <a:t>Doklad o uveřejnění smlouvy s vybraným dodavatelem v registru smluv </a:t>
            </a:r>
            <a:r>
              <a:rPr lang="cs-CZ" sz="1600" dirty="0"/>
              <a:t>dle zákona o registru smluv č. 340/2015 Sb., v případě, že smlouva musí být dle zákona o registru smluv povinně uveřejněna.</a:t>
            </a:r>
          </a:p>
          <a:p>
            <a:r>
              <a:rPr lang="cs-CZ" sz="1600" b="1" dirty="0">
                <a:solidFill>
                  <a:srgbClr val="0070C0"/>
                </a:solidFill>
              </a:rPr>
              <a:t>Konkurenční nabídka pro srovnání ceny (webový ceník, </a:t>
            </a:r>
            <a:r>
              <a:rPr lang="cs-CZ" sz="1600" b="1" dirty="0" err="1">
                <a:solidFill>
                  <a:srgbClr val="0070C0"/>
                </a:solidFill>
              </a:rPr>
              <a:t>prinstcreen</a:t>
            </a:r>
            <a:r>
              <a:rPr lang="cs-CZ" sz="1600" b="1" dirty="0">
                <a:solidFill>
                  <a:srgbClr val="0070C0"/>
                </a:solidFill>
              </a:rPr>
              <a:t>, apod.)</a:t>
            </a:r>
          </a:p>
          <a:p>
            <a:r>
              <a:rPr lang="cs-CZ" sz="1600" dirty="0">
                <a:solidFill>
                  <a:srgbClr val="0070C0"/>
                </a:solidFill>
              </a:rPr>
              <a:t>→ doložení podkladů k výši ceny (na případnou výzvu SZIF) – průkazné podklady, že cena, za kterou byl přímý nákup realizován, odpovídala cenám v místě a čase obvyklým.</a:t>
            </a:r>
          </a:p>
          <a:p>
            <a:r>
              <a:rPr lang="cs-CZ" sz="1600" dirty="0">
                <a:solidFill>
                  <a:srgbClr val="0070C0"/>
                </a:solidFill>
              </a:rPr>
              <a:t>→ porovnání srovnatelných produktů/služeb - z veřejných nabídek internetu (</a:t>
            </a:r>
            <a:r>
              <a:rPr lang="cs-CZ" sz="1600" dirty="0" err="1">
                <a:solidFill>
                  <a:srgbClr val="0070C0"/>
                </a:solidFill>
              </a:rPr>
              <a:t>screeny</a:t>
            </a:r>
            <a:r>
              <a:rPr lang="cs-CZ" sz="1600" dirty="0">
                <a:solidFill>
                  <a:srgbClr val="0070C0"/>
                </a:solidFill>
              </a:rPr>
              <a:t> webových stránek by měly obsahovat i datum pořízení </a:t>
            </a:r>
            <a:r>
              <a:rPr lang="cs-CZ" sz="1600" dirty="0" err="1">
                <a:solidFill>
                  <a:srgbClr val="0070C0"/>
                </a:solidFill>
              </a:rPr>
              <a:t>screenu</a:t>
            </a:r>
            <a:r>
              <a:rPr lang="cs-CZ" sz="1600" dirty="0">
                <a:solidFill>
                  <a:srgbClr val="0070C0"/>
                </a:solidFill>
              </a:rPr>
              <a:t>), ceníkové podklady, e-</a:t>
            </a:r>
            <a:r>
              <a:rPr lang="cs-CZ" sz="1600" dirty="0" err="1">
                <a:solidFill>
                  <a:srgbClr val="0070C0"/>
                </a:solidFill>
              </a:rPr>
              <a:t>mailové</a:t>
            </a:r>
            <a:r>
              <a:rPr lang="cs-CZ" sz="1600" dirty="0">
                <a:solidFill>
                  <a:srgbClr val="0070C0"/>
                </a:solidFill>
              </a:rPr>
              <a:t> nabídky, atp.</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Výběr dodavatele</a:t>
            </a:r>
          </a:p>
        </p:txBody>
      </p:sp>
      <p:sp>
        <p:nvSpPr>
          <p:cNvPr id="3" name="Zástupný symbol pro obsah 2"/>
          <p:cNvSpPr>
            <a:spLocks noGrp="1"/>
          </p:cNvSpPr>
          <p:nvPr>
            <p:ph idx="1"/>
          </p:nvPr>
        </p:nvSpPr>
        <p:spPr/>
        <p:txBody>
          <a:bodyPr>
            <a:normAutofit fontScale="85000" lnSpcReduction="20000"/>
          </a:bodyPr>
          <a:lstStyle/>
          <a:p>
            <a:r>
              <a:rPr lang="cs-CZ" b="1" dirty="0">
                <a:solidFill>
                  <a:srgbClr val="FF0000"/>
                </a:solidFill>
              </a:rPr>
              <a:t>Cenový marketing</a:t>
            </a:r>
          </a:p>
          <a:p>
            <a:r>
              <a:rPr lang="cs-CZ" dirty="0"/>
              <a:t>Lze zvolit cenový marketing, pokud: </a:t>
            </a:r>
          </a:p>
          <a:p>
            <a:pPr lvl="1"/>
            <a:r>
              <a:rPr lang="cs-CZ" dirty="0"/>
              <a:t>jste veřejným zadavatelem nebo poměr peněžních prostředků z veřejných zdrojů na zakázku je vyšší než 50 % (viz pole 10) a </a:t>
            </a:r>
          </a:p>
          <a:p>
            <a:pPr lvl="1"/>
            <a:r>
              <a:rPr lang="cs-CZ" dirty="0"/>
              <a:t>hodnota zakázky je vyšší než 500 tis. Kč bez DPH max. však činí 2 mil. Kč bez DPH v případě zakázky na dodávky a služby nebo 6 mil. Kč bez DPH v případě zakázky na stavební práce. </a:t>
            </a:r>
          </a:p>
          <a:p>
            <a:pPr lvl="1"/>
            <a:r>
              <a:rPr lang="cs-CZ" dirty="0"/>
              <a:t>Řídí </a:t>
            </a:r>
            <a:r>
              <a:rPr lang="cs-CZ" b="1" dirty="0"/>
              <a:t>se Příručkou pro zadávání zakázek </a:t>
            </a:r>
            <a:r>
              <a:rPr lang="cs-CZ" b="1" u="sng" dirty="0">
                <a:solidFill>
                  <a:srgbClr val="00B0F0"/>
                </a:solidFill>
                <a:hlinkClick r:id="rId2"/>
              </a:rPr>
              <a:t>https://www.szif.cz/cs/szp23-info</a:t>
            </a:r>
            <a:endParaRPr lang="cs-CZ" b="1" u="sng" dirty="0">
              <a:solidFill>
                <a:srgbClr val="00B0F0"/>
              </a:solidFill>
            </a:endParaRPr>
          </a:p>
          <a:p>
            <a:pPr lvl="1"/>
            <a:r>
              <a:rPr lang="cs-CZ" dirty="0"/>
              <a:t>Doklady k CM se dokládají k žádosti o dotaci – do 70. dne od podání </a:t>
            </a:r>
            <a:r>
              <a:rPr lang="cs-CZ" dirty="0" err="1"/>
              <a:t>ŽoD</a:t>
            </a:r>
            <a:r>
              <a:rPr lang="cs-CZ" dirty="0"/>
              <a:t> na SZIF.</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Výběr dodavatele</a:t>
            </a:r>
          </a:p>
        </p:txBody>
      </p:sp>
      <p:sp>
        <p:nvSpPr>
          <p:cNvPr id="3" name="Zástupný symbol pro obsah 2"/>
          <p:cNvSpPr>
            <a:spLocks noGrp="1"/>
          </p:cNvSpPr>
          <p:nvPr>
            <p:ph idx="1"/>
          </p:nvPr>
        </p:nvSpPr>
        <p:spPr/>
        <p:txBody>
          <a:bodyPr>
            <a:normAutofit fontScale="85000" lnSpcReduction="10000"/>
          </a:bodyPr>
          <a:lstStyle/>
          <a:p>
            <a:r>
              <a:rPr lang="cs-CZ" dirty="0"/>
              <a:t>CM na zakázky s předpokládanou hodnotou vyšší než 500 000,- Kč bez DPH a rovnou nebo nižší než 2 000 </a:t>
            </a:r>
            <a:r>
              <a:rPr lang="cs-CZ" dirty="0" err="1"/>
              <a:t>000</a:t>
            </a:r>
            <a:r>
              <a:rPr lang="cs-CZ" dirty="0"/>
              <a:t>,-Kč bez DPH v případě zakázky na dodávky a/nebo služby nebo 6 000 </a:t>
            </a:r>
            <a:r>
              <a:rPr lang="cs-CZ" dirty="0" err="1"/>
              <a:t>000</a:t>
            </a:r>
            <a:r>
              <a:rPr lang="cs-CZ" dirty="0"/>
              <a:t>,- Kč bez DPH v případě zakázky na stavební práce realizované:</a:t>
            </a:r>
          </a:p>
          <a:p>
            <a:pPr lvl="1"/>
            <a:r>
              <a:rPr lang="cs-CZ" dirty="0"/>
              <a:t>žadatelem/příjemcem dotace, který je veřejným zadavatelem podle § 4 odst. 1 ZZVZ nebo</a:t>
            </a:r>
          </a:p>
          <a:p>
            <a:pPr lvl="1"/>
            <a:r>
              <a:rPr lang="cs-CZ" dirty="0"/>
              <a:t>zadavatelem, u kterého je dotace poskytovaná na zakázku vyšší než 50 % peněžních prostředků poskytnutých z rozpočtu veřejného zadavatele, z rozpočtu Evropské unie nebo veřejného rozpočtu cizího státu</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Cenový marketing - dokumentace</a:t>
            </a:r>
          </a:p>
        </p:txBody>
      </p:sp>
      <p:sp>
        <p:nvSpPr>
          <p:cNvPr id="3" name="Zástupný symbol pro obsah 2"/>
          <p:cNvSpPr>
            <a:spLocks noGrp="1"/>
          </p:cNvSpPr>
          <p:nvPr>
            <p:ph idx="1"/>
          </p:nvPr>
        </p:nvSpPr>
        <p:spPr/>
        <p:txBody>
          <a:bodyPr>
            <a:normAutofit fontScale="62500" lnSpcReduction="20000"/>
          </a:bodyPr>
          <a:lstStyle/>
          <a:p>
            <a:r>
              <a:rPr lang="cs-CZ" b="1" dirty="0"/>
              <a:t>Podklady pro vytvoření tabulky CM </a:t>
            </a:r>
            <a:r>
              <a:rPr lang="cs-CZ" dirty="0"/>
              <a:t>(poptávkové podklady, písemné nebo e-</a:t>
            </a:r>
            <a:r>
              <a:rPr lang="cs-CZ" dirty="0" err="1"/>
              <a:t>mailové</a:t>
            </a:r>
            <a:r>
              <a:rPr lang="cs-CZ" dirty="0"/>
              <a:t> nabídky dodavatele, nebo vytištěný údaj z internetové nabídky).</a:t>
            </a:r>
          </a:p>
          <a:p>
            <a:r>
              <a:rPr lang="cs-CZ" b="1" dirty="0"/>
              <a:t>Smlouva s dodavatelem </a:t>
            </a:r>
            <a:r>
              <a:rPr lang="cs-CZ" dirty="0"/>
              <a:t>(datum smlouvy nesmí být před dnem zaregistrování </a:t>
            </a:r>
            <a:r>
              <a:rPr lang="cs-CZ" dirty="0" err="1"/>
              <a:t>ŽoD</a:t>
            </a:r>
            <a:r>
              <a:rPr lang="cs-CZ" dirty="0"/>
              <a:t> na MAS a zároveň do termínu pro doložení příloh k </a:t>
            </a:r>
            <a:r>
              <a:rPr lang="cs-CZ" dirty="0" err="1"/>
              <a:t>ŽoD</a:t>
            </a:r>
            <a:r>
              <a:rPr lang="cs-CZ" dirty="0"/>
              <a:t> dle kap. 4.4 Obecných podmínek Pravidel).</a:t>
            </a:r>
          </a:p>
          <a:p>
            <a:r>
              <a:rPr lang="cs-CZ" b="1" dirty="0"/>
              <a:t>Doklad o uveřejnění smlouvy </a:t>
            </a:r>
            <a:r>
              <a:rPr lang="cs-CZ" dirty="0"/>
              <a:t>s vybraným dodavatelem v registru smluv dle zákona o registru smluv č. 340/2015 Sb., v případě, že smlouva musí být dle zákona o registru smluv povinně uveřejněn</a:t>
            </a:r>
          </a:p>
          <a:p>
            <a:r>
              <a:rPr lang="cs-CZ" b="1" dirty="0"/>
              <a:t>Doklad o neexistenci střetu zájmů</a:t>
            </a:r>
            <a:r>
              <a:rPr lang="cs-CZ" dirty="0"/>
              <a:t> dle § 4b zákona č. 159/2006 Sb., o střetu zájmů, ve znění pozdějších předpisů – jen u VZMR veřejného zadavatele dle § 4, odst. 1 zákona č. 134/2016 Sb., </a:t>
            </a:r>
          </a:p>
          <a:p>
            <a:r>
              <a:rPr lang="cs-CZ" b="1" dirty="0"/>
              <a:t>Čestné prohlášení vítězného dodavatele</a:t>
            </a:r>
            <a:r>
              <a:rPr lang="cs-CZ" dirty="0"/>
              <a:t>, že dodavatel ani kterýkoli z jeho poddodavatelů nespadají mezi subjekty, které jsou v rozporu s mezinárodními sankcemi podle Zákona č. 69/2006 Sb., o provádění mezinárodních sankcí, ve znění pozdějších předpisů</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Výběr dodavatele</a:t>
            </a:r>
          </a:p>
        </p:txBody>
      </p:sp>
      <p:sp>
        <p:nvSpPr>
          <p:cNvPr id="3" name="Zástupný symbol pro obsah 2"/>
          <p:cNvSpPr>
            <a:spLocks noGrp="1"/>
          </p:cNvSpPr>
          <p:nvPr>
            <p:ph idx="1"/>
          </p:nvPr>
        </p:nvSpPr>
        <p:spPr/>
        <p:txBody>
          <a:bodyPr/>
          <a:lstStyle/>
          <a:p>
            <a:r>
              <a:rPr lang="cs-CZ" b="1" dirty="0">
                <a:solidFill>
                  <a:srgbClr val="FF0000"/>
                </a:solidFill>
              </a:rPr>
              <a:t>Výběrové/zadávací řízení </a:t>
            </a:r>
          </a:p>
          <a:p>
            <a:pPr lvl="1"/>
            <a:r>
              <a:rPr lang="cs-CZ" dirty="0"/>
              <a:t>pokud zakázka nesplňuje podmínky pro přímý nákup nebo cenový marketing </a:t>
            </a:r>
          </a:p>
          <a:p>
            <a:pPr lvl="1"/>
            <a:r>
              <a:rPr lang="cs-CZ" dirty="0"/>
              <a:t>Řídí </a:t>
            </a:r>
            <a:r>
              <a:rPr lang="cs-CZ" b="1" dirty="0"/>
              <a:t>se Příručkou pro zadávání zakázek </a:t>
            </a:r>
            <a:r>
              <a:rPr lang="cs-CZ" b="1" u="sng" dirty="0">
                <a:solidFill>
                  <a:srgbClr val="00B0F0"/>
                </a:solidFill>
              </a:rPr>
              <a:t>https://www.szif.cz/cs/szp23-info</a:t>
            </a:r>
            <a:endParaRPr lang="cs-CZ" dirty="0"/>
          </a:p>
          <a:p>
            <a:endParaRPr lang="cs-CZ" dirty="0"/>
          </a:p>
          <a:p>
            <a:endParaRPr lang="cs-CZ"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Finanční zdraví</a:t>
            </a:r>
          </a:p>
        </p:txBody>
      </p:sp>
      <p:sp>
        <p:nvSpPr>
          <p:cNvPr id="3" name="Zástupný symbol pro obsah 2"/>
          <p:cNvSpPr>
            <a:spLocks noGrp="1"/>
          </p:cNvSpPr>
          <p:nvPr>
            <p:ph idx="1"/>
          </p:nvPr>
        </p:nvSpPr>
        <p:spPr/>
        <p:txBody>
          <a:bodyPr>
            <a:normAutofit fontScale="85000" lnSpcReduction="10000"/>
          </a:bodyPr>
          <a:lstStyle/>
          <a:p>
            <a:r>
              <a:rPr lang="cs-CZ" dirty="0"/>
              <a:t>Dokládá se na formuláři z PF u projektů s CZV nad 2 000 </a:t>
            </a:r>
            <a:r>
              <a:rPr lang="cs-CZ" dirty="0" err="1"/>
              <a:t>000</a:t>
            </a:r>
            <a:r>
              <a:rPr lang="cs-CZ" dirty="0"/>
              <a:t> Kč (k </a:t>
            </a:r>
            <a:r>
              <a:rPr lang="cs-CZ" dirty="0" err="1"/>
              <a:t>ŽoD</a:t>
            </a:r>
            <a:r>
              <a:rPr lang="cs-CZ" dirty="0"/>
              <a:t> – nahrává se na PF v modulu Průřezové přílohy) </a:t>
            </a:r>
          </a:p>
          <a:p>
            <a:r>
              <a:rPr lang="cs-CZ" dirty="0"/>
              <a:t>Metodika výpočtu finančního zdraví (</a:t>
            </a:r>
            <a:r>
              <a:rPr lang="cs-CZ" dirty="0">
                <a:hlinkClick r:id="rId2"/>
              </a:rPr>
              <a:t>www.</a:t>
            </a:r>
            <a:r>
              <a:rPr lang="cs-CZ" dirty="0" err="1">
                <a:hlinkClick r:id="rId2"/>
              </a:rPr>
              <a:t>eagri.cz</a:t>
            </a:r>
            <a:r>
              <a:rPr lang="cs-CZ" dirty="0">
                <a:hlinkClick r:id="rId2"/>
              </a:rPr>
              <a:t>/</a:t>
            </a:r>
            <a:r>
              <a:rPr lang="cs-CZ" dirty="0" err="1">
                <a:hlinkClick r:id="rId2"/>
              </a:rPr>
              <a:t>prv</a:t>
            </a:r>
            <a:r>
              <a:rPr lang="cs-CZ" dirty="0"/>
              <a:t>) </a:t>
            </a:r>
          </a:p>
          <a:p>
            <a:r>
              <a:rPr lang="cs-CZ" dirty="0"/>
              <a:t>podmínka </a:t>
            </a:r>
            <a:r>
              <a:rPr lang="cs-CZ" b="1" dirty="0"/>
              <a:t>se nevztahuje na</a:t>
            </a:r>
            <a:r>
              <a:rPr lang="cs-CZ" dirty="0"/>
              <a:t>: obce, svazky obcí, příspěvkové organizace, spolky, pobočné spolky, ústavy, obecně prospěšné společnosti, zájmová sdružení právnických osob, církevní organizace a náboženské společnosti, nadace, veřejné VŠ a školní statky/podniky – </a:t>
            </a:r>
            <a:r>
              <a:rPr lang="cs-CZ" b="1" dirty="0"/>
              <a:t>tj. </a:t>
            </a:r>
            <a:r>
              <a:rPr lang="cs-CZ" b="1" dirty="0" err="1"/>
              <a:t>Fiche</a:t>
            </a:r>
            <a:r>
              <a:rPr lang="cs-CZ" b="1" dirty="0"/>
              <a:t> 5 a </a:t>
            </a:r>
            <a:r>
              <a:rPr lang="cs-CZ" b="1" dirty="0" err="1"/>
              <a:t>Fiche</a:t>
            </a:r>
            <a:r>
              <a:rPr lang="cs-CZ" b="1" dirty="0"/>
              <a:t> 4 do 2 mil. Kč CZV</a:t>
            </a:r>
          </a:p>
          <a:p>
            <a:endParaRPr lang="cs-CZ"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Způsob účtování</a:t>
            </a:r>
          </a:p>
        </p:txBody>
      </p:sp>
      <p:sp>
        <p:nvSpPr>
          <p:cNvPr id="3" name="Zástupný symbol pro obsah 2"/>
          <p:cNvSpPr>
            <a:spLocks noGrp="1"/>
          </p:cNvSpPr>
          <p:nvPr>
            <p:ph idx="1"/>
          </p:nvPr>
        </p:nvSpPr>
        <p:spPr/>
        <p:txBody>
          <a:bodyPr>
            <a:normAutofit fontScale="92500"/>
          </a:bodyPr>
          <a:lstStyle/>
          <a:p>
            <a:pPr lvl="1"/>
            <a:r>
              <a:rPr lang="cs-CZ" dirty="0"/>
              <a:t>Žadatel/příjemce dotace je povinen evidovat a archivovat veškeré doklady týkající se poskytnuté dotace.</a:t>
            </a:r>
          </a:p>
          <a:p>
            <a:pPr lvl="1"/>
            <a:r>
              <a:rPr lang="cs-CZ" dirty="0"/>
              <a:t>Žadatel může vést účetnictví nebo daňovou evidenci.</a:t>
            </a:r>
          </a:p>
          <a:p>
            <a:pPr lvl="1"/>
            <a:r>
              <a:rPr lang="cs-CZ" dirty="0"/>
              <a:t>příjemce dotace vede o realizaci projektu (o veškerých výdajích skutečně vynaložených na projekt) samostatnou analytickou účetní evidenci, případně si zřídí pro tuto účetní evidenci samostatné středisko (pokud je účetní jednotkou) nebo samostatnou podrobnou evidenci (pokud není účetní jednotkou). </a:t>
            </a:r>
          </a:p>
          <a:p>
            <a:pPr lvl="1"/>
            <a:endParaRPr lang="cs-CZ" dirty="0"/>
          </a:p>
          <a:p>
            <a:pPr lvl="1"/>
            <a:endParaRPr lang="cs-CZ"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a:p>
        </p:txBody>
      </p:sp>
      <p:pic>
        <p:nvPicPr>
          <p:cNvPr id="1026" name="Picture 2"/>
          <p:cNvPicPr>
            <a:picLocks noChangeAspect="1" noChangeArrowheads="1"/>
          </p:cNvPicPr>
          <p:nvPr/>
        </p:nvPicPr>
        <p:blipFill>
          <a:blip r:embed="rId2" cstate="print"/>
          <a:srcRect/>
          <a:stretch>
            <a:fillRect/>
          </a:stretch>
        </p:blipFill>
        <p:spPr bwMode="auto">
          <a:xfrm>
            <a:off x="0" y="764704"/>
            <a:ext cx="9168341" cy="5157192"/>
          </a:xfrm>
          <a:prstGeom prst="rect">
            <a:avLst/>
          </a:prstGeom>
          <a:noFill/>
          <a:ln w="9525">
            <a:noFill/>
            <a:miter lim="800000"/>
            <a:headEnd/>
            <a:tailEnd/>
          </a:ln>
        </p:spPr>
      </p:pic>
      <p:sp>
        <p:nvSpPr>
          <p:cNvPr id="5" name="Obdélník 4"/>
          <p:cNvSpPr/>
          <p:nvPr/>
        </p:nvSpPr>
        <p:spPr>
          <a:xfrm>
            <a:off x="7308304" y="1700808"/>
            <a:ext cx="720080" cy="288032"/>
          </a:xfrm>
          <a:prstGeom prst="rect">
            <a:avLst/>
          </a:prstGeom>
          <a:noFill/>
          <a:ln w="349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 name="Obdélník 5"/>
          <p:cNvSpPr/>
          <p:nvPr/>
        </p:nvSpPr>
        <p:spPr>
          <a:xfrm>
            <a:off x="6948264" y="2348880"/>
            <a:ext cx="1952600" cy="999728"/>
          </a:xfrm>
          <a:prstGeom prst="rect">
            <a:avLst/>
          </a:prstGeom>
          <a:noFill/>
          <a:ln w="349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Změny v projektech</a:t>
            </a:r>
          </a:p>
        </p:txBody>
      </p:sp>
      <p:sp>
        <p:nvSpPr>
          <p:cNvPr id="3" name="Zástupný symbol pro obsah 2"/>
          <p:cNvSpPr>
            <a:spLocks noGrp="1"/>
          </p:cNvSpPr>
          <p:nvPr>
            <p:ph idx="1"/>
          </p:nvPr>
        </p:nvSpPr>
        <p:spPr/>
        <p:txBody>
          <a:bodyPr>
            <a:normAutofit fontScale="70000" lnSpcReduction="20000"/>
          </a:bodyPr>
          <a:lstStyle/>
          <a:p>
            <a:r>
              <a:rPr lang="cs-CZ" dirty="0"/>
              <a:t>Změny jsou možné, ale musí být dodrženy stejné podmínky – Hlášení o změnách (formulář z PF u projektů s podepsanou Dohodou) – změnu schvaluje nejdříve MAS</a:t>
            </a:r>
          </a:p>
          <a:p>
            <a:r>
              <a:rPr lang="cs-CZ" dirty="0"/>
              <a:t>Povinnost informovat – např. při změně vlastnické struktury, změně místa realizace, data ukončení realizace projektu/podání </a:t>
            </a:r>
            <a:r>
              <a:rPr lang="cs-CZ" dirty="0" err="1"/>
              <a:t>ŽoP</a:t>
            </a:r>
            <a:endParaRPr lang="cs-CZ" dirty="0"/>
          </a:p>
          <a:p>
            <a:r>
              <a:rPr lang="cs-CZ" dirty="0"/>
              <a:t>O změnách informuje žadatel nejdříve MAS – podáním </a:t>
            </a:r>
            <a:r>
              <a:rPr lang="cs-CZ" b="1" dirty="0"/>
              <a:t>Hlášení o změnách</a:t>
            </a:r>
            <a:r>
              <a:rPr lang="cs-CZ" dirty="0"/>
              <a:t>  (mailem, MAS el. podepíše a pak žadatel podá na SZIF přes PF) </a:t>
            </a:r>
          </a:p>
          <a:p>
            <a:r>
              <a:rPr lang="cs-CZ" dirty="0"/>
              <a:t>Podrobně viz Pravidla</a:t>
            </a:r>
          </a:p>
          <a:p>
            <a:endParaRPr lang="cs-CZ" dirty="0"/>
          </a:p>
          <a:p>
            <a:r>
              <a:rPr lang="cs-CZ" dirty="0"/>
              <a:t>Nejčastěji jde o změnu doby realizace </a:t>
            </a:r>
            <a:r>
              <a:rPr lang="cs-CZ" dirty="0">
                <a:sym typeface="Wingdings" pitchFamily="2" charset="2"/>
              </a:rPr>
              <a:t> (po 3. změně termínu automatické prodloužení na 24 měsíců od podpisu Dohody)</a:t>
            </a:r>
            <a:endParaRPr lang="cs-CZ"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solidFill>
                  <a:srgbClr val="0070C0"/>
                </a:solidFill>
              </a:rPr>
              <a:t>Žádost </a:t>
            </a:r>
            <a:r>
              <a:rPr lang="cs-CZ" u="sng" dirty="0">
                <a:solidFill>
                  <a:srgbClr val="0070C0"/>
                </a:solidFill>
              </a:rPr>
              <a:t>o platbu</a:t>
            </a:r>
          </a:p>
        </p:txBody>
      </p:sp>
      <p:sp>
        <p:nvSpPr>
          <p:cNvPr id="3" name="Zástupný symbol pro obsah 2"/>
          <p:cNvSpPr>
            <a:spLocks noGrp="1"/>
          </p:cNvSpPr>
          <p:nvPr>
            <p:ph idx="1"/>
          </p:nvPr>
        </p:nvSpPr>
        <p:spPr>
          <a:xfrm>
            <a:off x="457200" y="1600200"/>
            <a:ext cx="8229600" cy="5069160"/>
          </a:xfrm>
        </p:spPr>
        <p:txBody>
          <a:bodyPr>
            <a:normAutofit fontScale="62500" lnSpcReduction="20000"/>
          </a:bodyPr>
          <a:lstStyle/>
          <a:p>
            <a:r>
              <a:rPr lang="cs-CZ" dirty="0"/>
              <a:t>Po ukončení projektu – žadatel uvádí  předpokládané datum podání </a:t>
            </a:r>
            <a:r>
              <a:rPr lang="cs-CZ" dirty="0" err="1"/>
              <a:t>ŽoP</a:t>
            </a:r>
            <a:r>
              <a:rPr lang="cs-CZ" dirty="0"/>
              <a:t> (nejdříve na MAS a pak RO SZIF) v Žádosti o dotaci (termín </a:t>
            </a:r>
            <a:r>
              <a:rPr lang="cs-CZ" dirty="0" err="1"/>
              <a:t>ŽoP</a:t>
            </a:r>
            <a:r>
              <a:rPr lang="cs-CZ" dirty="0"/>
              <a:t> uveden následně v Dohodě)</a:t>
            </a:r>
          </a:p>
          <a:p>
            <a:r>
              <a:rPr lang="cs-CZ" dirty="0" err="1"/>
              <a:t>ŽoP</a:t>
            </a:r>
            <a:r>
              <a:rPr lang="cs-CZ" dirty="0"/>
              <a:t> zasílá žadatel nejdříve mailem na MAS k prvotní kontrole</a:t>
            </a:r>
          </a:p>
          <a:p>
            <a:r>
              <a:rPr lang="cs-CZ" dirty="0"/>
              <a:t>Následně po kontrole a podpisu ze strany MAS, podává žadatel přes Portál farmáře na SZIF (s el. podpisem MAS) </a:t>
            </a:r>
          </a:p>
          <a:p>
            <a:r>
              <a:rPr lang="cs-CZ" dirty="0"/>
              <a:t>Lze měnit (narovnat technické parametry,  odložit datum podání </a:t>
            </a:r>
            <a:r>
              <a:rPr lang="cs-CZ" dirty="0" err="1"/>
              <a:t>ŽoP</a:t>
            </a:r>
            <a:r>
              <a:rPr lang="cs-CZ" dirty="0"/>
              <a:t>) – Hlášení o změnách nutno podat před datem </a:t>
            </a:r>
            <a:r>
              <a:rPr lang="cs-CZ" dirty="0" err="1"/>
              <a:t>ŽoP</a:t>
            </a:r>
            <a:r>
              <a:rPr lang="cs-CZ" dirty="0"/>
              <a:t> </a:t>
            </a:r>
          </a:p>
          <a:p>
            <a:r>
              <a:rPr lang="cs-CZ" dirty="0"/>
              <a:t>Prostředky poskytuje PRV zpětně na způsobilé výdaje </a:t>
            </a:r>
            <a:r>
              <a:rPr lang="cs-CZ" u="sng" dirty="0"/>
              <a:t>uhrazené do data podání </a:t>
            </a:r>
            <a:r>
              <a:rPr lang="cs-CZ" u="sng" dirty="0" err="1"/>
              <a:t>ŽoP</a:t>
            </a:r>
            <a:r>
              <a:rPr lang="cs-CZ" u="sng" dirty="0"/>
              <a:t> (v </a:t>
            </a:r>
            <a:r>
              <a:rPr lang="cs-CZ" u="sng" dirty="0" err="1"/>
              <a:t>ŽoP</a:t>
            </a:r>
            <a:r>
              <a:rPr lang="cs-CZ" u="sng" dirty="0"/>
              <a:t> se dokládá proplacení – daňové doklady, výpis z BÚ ad.) </a:t>
            </a:r>
          </a:p>
          <a:p>
            <a:r>
              <a:rPr lang="cs-CZ" dirty="0"/>
              <a:t>Schválení do 18 týdnů od </a:t>
            </a:r>
            <a:r>
              <a:rPr lang="cs-CZ" b="1" dirty="0"/>
              <a:t>zaregistrování</a:t>
            </a:r>
            <a:r>
              <a:rPr lang="cs-CZ" dirty="0"/>
              <a:t> (po </a:t>
            </a:r>
            <a:r>
              <a:rPr lang="cs-CZ" dirty="0" err="1"/>
              <a:t>admin</a:t>
            </a:r>
            <a:r>
              <a:rPr lang="cs-CZ" dirty="0"/>
              <a:t>. kontrole SZIF), proplacení do 21 dnů od schválení</a:t>
            </a:r>
          </a:p>
          <a:p>
            <a:endParaRPr lang="cs-CZ" dirty="0"/>
          </a:p>
          <a:p>
            <a:endParaRPr lang="cs-CZ" dirty="0"/>
          </a:p>
          <a:p>
            <a:pPr>
              <a:buNone/>
            </a:pPr>
            <a:r>
              <a:rPr lang="cs-CZ" b="1" i="1" dirty="0"/>
              <a:t>+ Monitorovací zpráva k projektu na formuláři zveřejněném na Portálu farmáře. Zpráva je odevzdávána každoročně do 31. 7. po celou dobu lhůty vázanosti projektu na účel (5 let od proplacení)</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Dokumenty – Pravidla</a:t>
            </a:r>
          </a:p>
        </p:txBody>
      </p:sp>
      <p:sp>
        <p:nvSpPr>
          <p:cNvPr id="3" name="Zástupný symbol pro obsah 2"/>
          <p:cNvSpPr>
            <a:spLocks noGrp="1"/>
          </p:cNvSpPr>
          <p:nvPr>
            <p:ph idx="1"/>
          </p:nvPr>
        </p:nvSpPr>
        <p:spPr/>
        <p:txBody>
          <a:bodyPr/>
          <a:lstStyle/>
          <a:p>
            <a:r>
              <a:rPr lang="cs-CZ" dirty="0"/>
              <a:t>Výzva MAS </a:t>
            </a:r>
            <a:r>
              <a:rPr lang="cs-CZ" dirty="0" err="1"/>
              <a:t>Hustopečsko</a:t>
            </a:r>
            <a:r>
              <a:rPr lang="cs-CZ" dirty="0"/>
              <a:t>, z.s.</a:t>
            </a:r>
          </a:p>
          <a:p>
            <a:pPr>
              <a:buNone/>
            </a:pPr>
            <a:endParaRPr lang="cs-CZ" dirty="0"/>
          </a:p>
          <a:p>
            <a:pPr>
              <a:buNone/>
            </a:pPr>
            <a:r>
              <a:rPr lang="cs-CZ" dirty="0">
                <a:hlinkClick r:id="rId2"/>
              </a:rPr>
              <a:t>SPOLEČNÁ ZEMĚDĚLSKÁ POLITIKA - Oficiální stránky MAS </a:t>
            </a:r>
            <a:r>
              <a:rPr lang="cs-CZ" dirty="0" err="1">
                <a:hlinkClick r:id="rId2"/>
              </a:rPr>
              <a:t>Hustopečsko</a:t>
            </a:r>
            <a:r>
              <a:rPr lang="cs-CZ" dirty="0">
                <a:hlinkClick r:id="rId2"/>
              </a:rPr>
              <a:t> (mashustopecsko.cz)</a:t>
            </a:r>
            <a:endParaRPr lang="cs-CZ"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Dokumenty - pravidla</a:t>
            </a:r>
          </a:p>
        </p:txBody>
      </p:sp>
      <p:sp>
        <p:nvSpPr>
          <p:cNvPr id="3" name="Zástupný symbol pro obsah 2"/>
          <p:cNvSpPr>
            <a:spLocks noGrp="1"/>
          </p:cNvSpPr>
          <p:nvPr>
            <p:ph idx="1"/>
          </p:nvPr>
        </p:nvSpPr>
        <p:spPr>
          <a:xfrm>
            <a:off x="457200" y="1600200"/>
            <a:ext cx="8075240" cy="4525963"/>
          </a:xfrm>
        </p:spPr>
        <p:txBody>
          <a:bodyPr>
            <a:normAutofit/>
          </a:bodyPr>
          <a:lstStyle/>
          <a:p>
            <a:r>
              <a:rPr lang="cs-CZ" dirty="0"/>
              <a:t>Veškerá pravidla k podání žádosti, způsobilosti výdajů, limitech, veřejných zakázkách se žadatel dozví z Obecných a Specifických pravidel pro konečné žadatele </a:t>
            </a:r>
            <a:r>
              <a:rPr lang="cs-CZ" dirty="0">
                <a:hlinkClick r:id="rId2"/>
              </a:rPr>
              <a:t>https://www.szif.cz/cs/szp23-proj</a:t>
            </a:r>
            <a:endParaRPr lang="cs-CZ" b="1" u="sng" dirty="0">
              <a:solidFill>
                <a:schemeClr val="tx2">
                  <a:lumMod val="60000"/>
                  <a:lumOff val="40000"/>
                </a:schemeClr>
              </a:solidFill>
            </a:endParaRPr>
          </a:p>
          <a:p>
            <a:pPr>
              <a:buNone/>
            </a:pPr>
            <a:endParaRPr lang="cs-CZ"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Konzultace</a:t>
            </a:r>
          </a:p>
        </p:txBody>
      </p:sp>
      <p:sp>
        <p:nvSpPr>
          <p:cNvPr id="3" name="Zástupný symbol pro obsah 2"/>
          <p:cNvSpPr>
            <a:spLocks noGrp="1"/>
          </p:cNvSpPr>
          <p:nvPr>
            <p:ph idx="1"/>
          </p:nvPr>
        </p:nvSpPr>
        <p:spPr/>
        <p:txBody>
          <a:bodyPr>
            <a:normAutofit fontScale="92500" lnSpcReduction="20000"/>
          </a:bodyPr>
          <a:lstStyle/>
          <a:p>
            <a:pPr algn="ctr">
              <a:buNone/>
            </a:pPr>
            <a:r>
              <a:rPr lang="cs-CZ" b="1" dirty="0"/>
              <a:t>MAS </a:t>
            </a:r>
            <a:r>
              <a:rPr lang="cs-CZ" b="1" dirty="0" err="1"/>
              <a:t>Hustopečsko</a:t>
            </a:r>
            <a:r>
              <a:rPr lang="cs-CZ" b="1" dirty="0"/>
              <a:t>, z.s. </a:t>
            </a:r>
          </a:p>
          <a:p>
            <a:pPr algn="ctr">
              <a:buNone/>
            </a:pPr>
            <a:r>
              <a:rPr lang="cs-CZ" i="1" dirty="0"/>
              <a:t>E-mailem/telefonicky /osobně po dohodě</a:t>
            </a:r>
          </a:p>
          <a:p>
            <a:pPr algn="ctr">
              <a:buNone/>
            </a:pPr>
            <a:endParaRPr lang="cs-CZ" dirty="0"/>
          </a:p>
          <a:p>
            <a:pPr marL="0" indent="0">
              <a:buNone/>
            </a:pPr>
            <a:r>
              <a:rPr lang="nn-NO" b="1" dirty="0"/>
              <a:t>Ing. Veronika Mikulicová</a:t>
            </a:r>
            <a:endParaRPr lang="nn-NO" dirty="0"/>
          </a:p>
          <a:p>
            <a:r>
              <a:rPr lang="nn-NO" dirty="0"/>
              <a:t>Mobil: 774 364 013</a:t>
            </a:r>
          </a:p>
          <a:p>
            <a:r>
              <a:rPr lang="nn-NO" dirty="0"/>
              <a:t>E mail: </a:t>
            </a:r>
            <a:r>
              <a:rPr lang="nn-NO" u="sng" dirty="0">
                <a:hlinkClick r:id="rId2"/>
              </a:rPr>
              <a:t>veronika.mikulicova@email.cz</a:t>
            </a:r>
            <a:endParaRPr lang="nn-NO" dirty="0"/>
          </a:p>
          <a:p>
            <a:pPr marL="0" indent="0">
              <a:buNone/>
            </a:pPr>
            <a:r>
              <a:rPr lang="nl-NL" b="1" dirty="0"/>
              <a:t>Ing. Michal Zich</a:t>
            </a:r>
            <a:endParaRPr lang="nl-NL" dirty="0"/>
          </a:p>
          <a:p>
            <a:r>
              <a:rPr lang="nl-NL" dirty="0"/>
              <a:t>Mobil: 774 113 357</a:t>
            </a:r>
          </a:p>
          <a:p>
            <a:r>
              <a:rPr lang="nl-NL" dirty="0"/>
              <a:t>E mail: </a:t>
            </a:r>
            <a:r>
              <a:rPr lang="nl-NL" u="sng" dirty="0">
                <a:hlinkClick r:id="rId3"/>
              </a:rPr>
              <a:t>info.mashustopecsko@gmail.com</a:t>
            </a:r>
            <a:endParaRPr lang="nl-NL"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a:p>
        </p:txBody>
      </p:sp>
      <p:pic>
        <p:nvPicPr>
          <p:cNvPr id="2050" name="Picture 2"/>
          <p:cNvPicPr>
            <a:picLocks noChangeAspect="1" noChangeArrowheads="1"/>
          </p:cNvPicPr>
          <p:nvPr/>
        </p:nvPicPr>
        <p:blipFill>
          <a:blip r:embed="rId2" cstate="print"/>
          <a:srcRect/>
          <a:stretch>
            <a:fillRect/>
          </a:stretch>
        </p:blipFill>
        <p:spPr bwMode="auto">
          <a:xfrm>
            <a:off x="35496" y="892683"/>
            <a:ext cx="9096672" cy="5116878"/>
          </a:xfrm>
          <a:prstGeom prst="rect">
            <a:avLst/>
          </a:prstGeom>
          <a:noFill/>
          <a:ln w="9525">
            <a:noFill/>
            <a:miter lim="800000"/>
            <a:headEnd/>
            <a:tailEnd/>
          </a:ln>
        </p:spPr>
      </p:pic>
      <p:sp>
        <p:nvSpPr>
          <p:cNvPr id="5" name="Obdélník 4"/>
          <p:cNvSpPr/>
          <p:nvPr/>
        </p:nvSpPr>
        <p:spPr>
          <a:xfrm>
            <a:off x="971600" y="3717032"/>
            <a:ext cx="7344816" cy="936104"/>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Harmonogram</a:t>
            </a:r>
          </a:p>
        </p:txBody>
      </p:sp>
      <p:sp>
        <p:nvSpPr>
          <p:cNvPr id="3" name="Zástupný symbol pro obsah 2"/>
          <p:cNvSpPr>
            <a:spLocks noGrp="1"/>
          </p:cNvSpPr>
          <p:nvPr>
            <p:ph idx="1"/>
          </p:nvPr>
        </p:nvSpPr>
        <p:spPr/>
        <p:txBody>
          <a:bodyPr>
            <a:normAutofit fontScale="70000" lnSpcReduction="20000"/>
          </a:bodyPr>
          <a:lstStyle/>
          <a:p>
            <a:r>
              <a:rPr lang="cs-CZ" b="1" dirty="0"/>
              <a:t>Odeslání žádostí o podporu v Portálu farmáře na MAS do 15.9. 2024 </a:t>
            </a:r>
          </a:p>
          <a:p>
            <a:r>
              <a:rPr lang="cs-CZ" dirty="0"/>
              <a:t>Následující postup na MAS:</a:t>
            </a:r>
          </a:p>
          <a:p>
            <a:pPr lvl="1"/>
            <a:r>
              <a:rPr lang="cs-CZ" dirty="0"/>
              <a:t>Kontrola formálních náležitostí a přijatelnosti (</a:t>
            </a:r>
            <a:r>
              <a:rPr lang="cs-CZ" dirty="0" err="1"/>
              <a:t>FNaP</a:t>
            </a:r>
            <a:r>
              <a:rPr lang="cs-CZ" dirty="0"/>
              <a:t>) a e-mailová komunikace se žadatelem v případě úpravy (v průběhu září, října 2024) </a:t>
            </a:r>
            <a:r>
              <a:rPr lang="cs-CZ" dirty="0">
                <a:latin typeface="Calibri"/>
                <a:cs typeface="Calibri"/>
              </a:rPr>
              <a:t>→ </a:t>
            </a:r>
            <a:r>
              <a:rPr lang="cs-CZ" dirty="0"/>
              <a:t>žádost se při úpravách nevrací v Portálu farmáře, je </a:t>
            </a:r>
            <a:r>
              <a:rPr lang="cs-CZ" b="1" dirty="0">
                <a:solidFill>
                  <a:srgbClr val="FF0000"/>
                </a:solidFill>
              </a:rPr>
              <a:t>nutno hlídat mail </a:t>
            </a:r>
            <a:r>
              <a:rPr lang="cs-CZ" dirty="0"/>
              <a:t>(posíláme na mail adresu, kterou žadatel uvedl do Žádosti);</a:t>
            </a:r>
          </a:p>
          <a:p>
            <a:pPr lvl="1"/>
            <a:r>
              <a:rPr lang="cs-CZ" b="1" dirty="0"/>
              <a:t>Věcné</a:t>
            </a:r>
            <a:r>
              <a:rPr lang="cs-CZ" dirty="0"/>
              <a:t> hodnocení Žádostí, které vyhoví </a:t>
            </a:r>
            <a:r>
              <a:rPr lang="cs-CZ" dirty="0" err="1"/>
              <a:t>FNaP</a:t>
            </a:r>
            <a:r>
              <a:rPr lang="cs-CZ" dirty="0"/>
              <a:t>, </a:t>
            </a:r>
            <a:r>
              <a:rPr lang="cs-CZ" u="sng" dirty="0"/>
              <a:t>dle kritérií uvedených v příslušné </a:t>
            </a:r>
            <a:r>
              <a:rPr lang="cs-CZ" u="sng" dirty="0" err="1"/>
              <a:t>Fichi</a:t>
            </a:r>
            <a:r>
              <a:rPr lang="cs-CZ" dirty="0"/>
              <a:t>, </a:t>
            </a:r>
          </a:p>
          <a:p>
            <a:pPr lvl="1"/>
            <a:r>
              <a:rPr lang="cs-CZ" b="1" dirty="0"/>
              <a:t>Výběr</a:t>
            </a:r>
            <a:r>
              <a:rPr lang="cs-CZ" dirty="0"/>
              <a:t> projektů na MAS (= potvrzení výsledku bodového hodnocení Výkonným výborem) – </a:t>
            </a:r>
            <a:r>
              <a:rPr lang="cs-CZ" dirty="0" err="1"/>
              <a:t>info</a:t>
            </a:r>
            <a:r>
              <a:rPr lang="cs-CZ" dirty="0"/>
              <a:t> o výsledku do 5 PD mailem, </a:t>
            </a:r>
          </a:p>
          <a:p>
            <a:pPr lvl="1"/>
            <a:r>
              <a:rPr lang="cs-CZ" dirty="0"/>
              <a:t>Žádosti vybrané k podpoře MAS 1. elektronicky podepíše, 2. nahraje do Portálu farmáře (</a:t>
            </a:r>
            <a:r>
              <a:rPr lang="cs-CZ" b="1" dirty="0"/>
              <a:t>do 1.11. 2024</a:t>
            </a:r>
            <a:r>
              <a:rPr lang="cs-CZ" dirty="0"/>
              <a:t>) a 3. informuje žadatele mailem, že může žádost odeslat na SZIF </a:t>
            </a:r>
            <a:r>
              <a:rPr lang="cs-CZ" dirty="0">
                <a:cs typeface="Calibri"/>
              </a:rPr>
              <a:t>→ </a:t>
            </a:r>
            <a:r>
              <a:rPr lang="cs-CZ" dirty="0"/>
              <a:t>žadatel registruje svou žádost na SZIF v Portálu farmáře (</a:t>
            </a:r>
            <a:r>
              <a:rPr lang="cs-CZ" b="1" u="sng" dirty="0">
                <a:solidFill>
                  <a:srgbClr val="FF0000"/>
                </a:solidFill>
              </a:rPr>
              <a:t>do 15.11. 2024</a:t>
            </a:r>
            <a:r>
              <a:rPr lang="cs-CZ" dirty="0"/>
              <a:t>).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Společné informace</a:t>
            </a:r>
          </a:p>
        </p:txBody>
      </p:sp>
      <p:sp>
        <p:nvSpPr>
          <p:cNvPr id="3" name="Zástupný symbol pro obsah 2"/>
          <p:cNvSpPr>
            <a:spLocks noGrp="1"/>
          </p:cNvSpPr>
          <p:nvPr>
            <p:ph idx="1"/>
          </p:nvPr>
        </p:nvSpPr>
        <p:spPr/>
        <p:txBody>
          <a:bodyPr/>
          <a:lstStyle/>
          <a:p>
            <a:r>
              <a:rPr lang="cs-CZ" dirty="0"/>
              <a:t>Seznam projektů: </a:t>
            </a:r>
          </a:p>
          <a:p>
            <a:pPr lvl="1"/>
            <a:r>
              <a:rPr lang="cs-CZ" dirty="0"/>
              <a:t>nižší dotace</a:t>
            </a:r>
          </a:p>
          <a:p>
            <a:pPr lvl="1"/>
            <a:r>
              <a:rPr lang="pl-PL" dirty="0"/>
              <a:t>místo realizace v obci s nižším počtem obyvatel</a:t>
            </a:r>
          </a:p>
          <a:p>
            <a:pPr lvl="1"/>
            <a:r>
              <a:rPr lang="cs-CZ" dirty="0"/>
              <a:t>dosud nepodpořený žadatel v rámci SCLLD 2021+</a:t>
            </a:r>
          </a:p>
          <a:p>
            <a:pPr marL="457200" lvl="1" indent="0">
              <a:buNone/>
            </a:pPr>
            <a:endParaRPr lang="cs-CZ" dirty="0"/>
          </a:p>
          <a:p>
            <a:pPr lvl="1"/>
            <a:r>
              <a:rPr lang="cs-CZ" b="1" dirty="0"/>
              <a:t>Přidaná hodnota </a:t>
            </a:r>
          </a:p>
          <a:p>
            <a:pPr lvl="1"/>
            <a:r>
              <a:rPr lang="cs-CZ" b="1" dirty="0"/>
              <a:t>Inovativnost projektu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Společné informace</a:t>
            </a:r>
          </a:p>
        </p:txBody>
      </p:sp>
      <p:sp>
        <p:nvSpPr>
          <p:cNvPr id="3" name="Zástupný symbol pro obsah 2"/>
          <p:cNvSpPr>
            <a:spLocks noGrp="1"/>
          </p:cNvSpPr>
          <p:nvPr>
            <p:ph idx="1"/>
          </p:nvPr>
        </p:nvSpPr>
        <p:spPr/>
        <p:txBody>
          <a:bodyPr>
            <a:normAutofit fontScale="70000" lnSpcReduction="20000"/>
          </a:bodyPr>
          <a:lstStyle/>
          <a:p>
            <a:r>
              <a:rPr lang="cs-CZ" dirty="0"/>
              <a:t>1 žadatel = 1 žádost ve </a:t>
            </a:r>
            <a:r>
              <a:rPr lang="cs-CZ" dirty="0" err="1"/>
              <a:t>Fichi</a:t>
            </a:r>
            <a:endParaRPr lang="cs-CZ" dirty="0"/>
          </a:p>
          <a:p>
            <a:r>
              <a:rPr lang="cs-CZ" dirty="0"/>
              <a:t>Projekt nutno realizovat nejdéle do 24 měsíců od podpisu Dohody</a:t>
            </a:r>
          </a:p>
          <a:p>
            <a:r>
              <a:rPr lang="cs-CZ" b="1" dirty="0"/>
              <a:t>Zahájení (= objednávka/podpis smlouvy) až po podání žádosti o dotaci na MAS</a:t>
            </a:r>
          </a:p>
          <a:p>
            <a:r>
              <a:rPr lang="cs-CZ" dirty="0"/>
              <a:t>předmět projektu musí být provozován výhradně žadatelem/příjemcem dotace nejpozději od data předložení </a:t>
            </a:r>
            <a:r>
              <a:rPr lang="cs-CZ" dirty="0" err="1"/>
              <a:t>ŽoP</a:t>
            </a:r>
            <a:r>
              <a:rPr lang="cs-CZ" dirty="0"/>
              <a:t> na MAS až do termínu skončení lhůty vázanosti projektu na účel (5 let od data převedení dotace účet příjemce)</a:t>
            </a:r>
          </a:p>
          <a:p>
            <a:r>
              <a:rPr lang="cs-CZ" dirty="0"/>
              <a:t>Povinnost mít uspořádány právní vztahy k nemovitostem, na kterých jsou realizovány stavební výdaje (vztahuje se na stavbu i pozemek pod stavbou), nebo do kterých budou umístěny podpořené stroje, technologie nebo vybavení (viz dále) </a:t>
            </a:r>
          </a:p>
          <a:p>
            <a:r>
              <a:rPr lang="cs-CZ" b="1" dirty="0"/>
              <a:t>Povinná publicita </a:t>
            </a:r>
            <a:r>
              <a:rPr lang="cs-CZ" dirty="0"/>
              <a:t>– viz samostatná příručka (</a:t>
            </a:r>
            <a:r>
              <a:rPr lang="cs-CZ" b="1" u="sng" dirty="0">
                <a:solidFill>
                  <a:srgbClr val="00B0F0"/>
                </a:solidFill>
              </a:rPr>
              <a:t>https://www.szif.cz/cs/szp23-info</a:t>
            </a:r>
            <a:r>
              <a:rPr lang="cs-CZ" dirty="0"/>
              <a:t>) </a:t>
            </a:r>
          </a:p>
          <a:p>
            <a:endParaRPr lang="cs-CZ"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pl-PL" dirty="0"/>
              <a:t>Společné informace</a:t>
            </a:r>
            <a:endParaRPr lang="cs-CZ" dirty="0"/>
          </a:p>
        </p:txBody>
      </p:sp>
      <p:sp>
        <p:nvSpPr>
          <p:cNvPr id="3" name="Zástupný symbol pro obsah 2"/>
          <p:cNvSpPr>
            <a:spLocks noGrp="1"/>
          </p:cNvSpPr>
          <p:nvPr>
            <p:ph idx="1"/>
          </p:nvPr>
        </p:nvSpPr>
        <p:spPr>
          <a:xfrm>
            <a:off x="457200" y="1600200"/>
            <a:ext cx="8229600" cy="4709120"/>
          </a:xfrm>
        </p:spPr>
        <p:txBody>
          <a:bodyPr>
            <a:normAutofit fontScale="85000" lnSpcReduction="10000"/>
          </a:bodyPr>
          <a:lstStyle/>
          <a:p>
            <a:r>
              <a:rPr lang="cs-CZ" dirty="0"/>
              <a:t>Další pravidla: </a:t>
            </a:r>
          </a:p>
          <a:p>
            <a:pPr lvl="1"/>
            <a:r>
              <a:rPr lang="cs-CZ" dirty="0"/>
              <a:t>Dotaci lze získat pouze na způsobilé výdaje uvedené v Pravidlech platných v den, ve kterém byla </a:t>
            </a:r>
            <a:r>
              <a:rPr lang="cs-CZ" dirty="0" err="1"/>
              <a:t>ŽoD</a:t>
            </a:r>
            <a:r>
              <a:rPr lang="cs-CZ" dirty="0"/>
              <a:t> podána,</a:t>
            </a:r>
          </a:p>
          <a:p>
            <a:pPr lvl="1"/>
            <a:r>
              <a:rPr lang="cs-CZ" dirty="0"/>
              <a:t>Výdaje vždy: hospodárné, efektivní, účelné </a:t>
            </a:r>
          </a:p>
          <a:p>
            <a:pPr lvl="1"/>
            <a:r>
              <a:rPr lang="cs-CZ" dirty="0"/>
              <a:t>Bezhotovostní / hotovostní (</a:t>
            </a:r>
            <a:r>
              <a:rPr lang="cs-CZ" b="1" u="sng" dirty="0"/>
              <a:t>do 100 tis. Kč celkem za projekt!!</a:t>
            </a:r>
            <a:r>
              <a:rPr lang="cs-CZ" dirty="0"/>
              <a:t>) platba – </a:t>
            </a:r>
            <a:r>
              <a:rPr lang="cs-CZ" b="1" dirty="0">
                <a:solidFill>
                  <a:srgbClr val="FF0000"/>
                </a:solidFill>
              </a:rPr>
              <a:t>jednoznačně doporučujeme vše hradit z účtu ŽADATELE (příp. kartou) tak, aby bylo možné k </a:t>
            </a:r>
            <a:r>
              <a:rPr lang="cs-CZ" b="1" dirty="0" err="1">
                <a:solidFill>
                  <a:srgbClr val="FF0000"/>
                </a:solidFill>
              </a:rPr>
              <a:t>ŽoP</a:t>
            </a:r>
            <a:r>
              <a:rPr lang="cs-CZ" b="1" dirty="0">
                <a:solidFill>
                  <a:srgbClr val="FF0000"/>
                </a:solidFill>
              </a:rPr>
              <a:t> doložit platbu výpisem z účtu ŽADATELE </a:t>
            </a:r>
            <a:r>
              <a:rPr lang="cs-CZ" dirty="0"/>
              <a:t>a </a:t>
            </a:r>
            <a:r>
              <a:rPr lang="cs-CZ" b="1" dirty="0"/>
              <a:t>nehradit dopravci (např. PPL) v hotovosti</a:t>
            </a:r>
            <a:endParaRPr lang="cs-CZ" dirty="0"/>
          </a:p>
          <a:p>
            <a:pPr lvl="1"/>
            <a:r>
              <a:rPr lang="cs-CZ" dirty="0"/>
              <a:t>Časová způsobilost: výdaje, které vznikly </a:t>
            </a:r>
            <a:r>
              <a:rPr lang="cs-CZ" b="1" u="sng" dirty="0"/>
              <a:t>po datu podání </a:t>
            </a:r>
            <a:r>
              <a:rPr lang="cs-CZ" b="1" u="sng" dirty="0" err="1"/>
              <a:t>ŽoD</a:t>
            </a:r>
            <a:r>
              <a:rPr lang="cs-CZ" b="1" u="sng" dirty="0"/>
              <a:t> a byly uhrazeny do data podání </a:t>
            </a:r>
            <a:r>
              <a:rPr lang="cs-CZ" b="1" u="sng" dirty="0" err="1"/>
              <a:t>ŽoP</a:t>
            </a:r>
            <a:r>
              <a:rPr lang="cs-CZ" b="1" u="sng" dirty="0"/>
              <a:t> na MAS</a:t>
            </a:r>
            <a:r>
              <a:rPr lang="cs-CZ" b="1" dirty="0"/>
              <a:t> (tj. objednávka po podání </a:t>
            </a:r>
            <a:r>
              <a:rPr lang="cs-CZ" b="1" dirty="0" err="1"/>
              <a:t>ŽoD</a:t>
            </a:r>
            <a:r>
              <a:rPr lang="cs-CZ" b="1" dirty="0"/>
              <a:t> na MAS, úhrada do podání </a:t>
            </a:r>
            <a:r>
              <a:rPr lang="cs-CZ" b="1" dirty="0" err="1"/>
              <a:t>ŽoP</a:t>
            </a:r>
            <a:r>
              <a:rPr lang="cs-CZ" b="1" dirty="0"/>
              <a:t> na MAS). </a:t>
            </a:r>
          </a:p>
          <a:p>
            <a:pPr lvl="1"/>
            <a:endParaRPr lang="cs-CZ" dirty="0"/>
          </a:p>
          <a:p>
            <a:pPr lvl="1"/>
            <a:endParaRPr lang="cs-CZ" dirty="0"/>
          </a:p>
        </p:txBody>
      </p:sp>
    </p:spTree>
  </p:cSld>
  <p:clrMapOvr>
    <a:masterClrMapping/>
  </p:clrMapOvr>
</p:sld>
</file>

<file path=ppt/theme/theme1.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7136</TotalTime>
  <Words>3686</Words>
  <Application>Microsoft Office PowerPoint</Application>
  <PresentationFormat>Předvádění na obrazovce (4:3)</PresentationFormat>
  <Paragraphs>254</Paragraphs>
  <Slides>44</Slides>
  <Notes>6</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44</vt:i4>
      </vt:variant>
    </vt:vector>
  </HeadingPairs>
  <TitlesOfParts>
    <vt:vector size="48" baseType="lpstr">
      <vt:lpstr>Arial</vt:lpstr>
      <vt:lpstr>Calibri</vt:lpstr>
      <vt:lpstr>Wingdings</vt:lpstr>
      <vt:lpstr>Motiv sady Office</vt:lpstr>
      <vt:lpstr>2. výzva SP SZP MAS Hustopečsko, z.s. Seminář pro žadatele </vt:lpstr>
      <vt:lpstr>Základní informace </vt:lpstr>
      <vt:lpstr>Portál farmáře</vt:lpstr>
      <vt:lpstr>Prezentace aplikace PowerPoint</vt:lpstr>
      <vt:lpstr>Prezentace aplikace PowerPoint</vt:lpstr>
      <vt:lpstr>Harmonogram</vt:lpstr>
      <vt:lpstr>Společné informace</vt:lpstr>
      <vt:lpstr>Společné informace</vt:lpstr>
      <vt:lpstr>Společné informace</vt:lpstr>
      <vt:lpstr>Společné informace</vt:lpstr>
      <vt:lpstr>Společné informace</vt:lpstr>
      <vt:lpstr>Společné informace</vt:lpstr>
      <vt:lpstr>Fiche 4 - Podnikání malých a středních podniků</vt:lpstr>
      <vt:lpstr>Malé a střední podniky</vt:lpstr>
      <vt:lpstr>Fiche 4 - Podnikání malých a středních podniků</vt:lpstr>
      <vt:lpstr>Fiche 4 - Podnikání malých a středních podniků</vt:lpstr>
      <vt:lpstr>Fiche 4 - Podnikání malých a středních podniků</vt:lpstr>
      <vt:lpstr>Fiche 4 - Podnikání malých a středních podniků</vt:lpstr>
      <vt:lpstr>Vlastnické vztahy </vt:lpstr>
      <vt:lpstr>Fiche 5 - Základní služby a obnova obcí</vt:lpstr>
      <vt:lpstr>Fiche 5 - Základní služby a obnova obcí</vt:lpstr>
      <vt:lpstr>Fiche 5 - Základní služby a obnova obcí</vt:lpstr>
      <vt:lpstr>Fiche 5 - Základní služby a obnova obcí</vt:lpstr>
      <vt:lpstr>Fiche 5 - Základní služby a obnova obcí</vt:lpstr>
      <vt:lpstr>Fiche 5 - Základní služby a obnova obcí</vt:lpstr>
      <vt:lpstr>Fiche 5 - Základní služby a obnova obcí</vt:lpstr>
      <vt:lpstr>Fiche 5 - Základní služby a obnova obcí</vt:lpstr>
      <vt:lpstr>Fiche 5 - Základní služby a obnova obcí</vt:lpstr>
      <vt:lpstr>Režim podpory</vt:lpstr>
      <vt:lpstr>Výběr dodavatele</vt:lpstr>
      <vt:lpstr>Výběr dodavatele</vt:lpstr>
      <vt:lpstr>Výběr dodavatele</vt:lpstr>
      <vt:lpstr>Přímý nákup - dokumentace</vt:lpstr>
      <vt:lpstr>Výběr dodavatele</vt:lpstr>
      <vt:lpstr>Výběr dodavatele</vt:lpstr>
      <vt:lpstr>Cenový marketing - dokumentace</vt:lpstr>
      <vt:lpstr>Výběr dodavatele</vt:lpstr>
      <vt:lpstr>Finanční zdraví</vt:lpstr>
      <vt:lpstr>Způsob účtování</vt:lpstr>
      <vt:lpstr>Změny v projektech</vt:lpstr>
      <vt:lpstr>Žádost o platbu</vt:lpstr>
      <vt:lpstr>Dokumenty – Pravidla</vt:lpstr>
      <vt:lpstr>Dokumenty - pravidla</vt:lpstr>
      <vt:lpstr>Konzultace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Výzva PRV MAS SVATOVÁCLAVSKO, z.s. Seminář pro žadatele</dc:title>
  <dc:creator>Petra Chvatikova</dc:creator>
  <cp:lastModifiedBy>Veronika Mikulicová</cp:lastModifiedBy>
  <cp:revision>149</cp:revision>
  <dcterms:created xsi:type="dcterms:W3CDTF">2018-04-20T14:08:06Z</dcterms:created>
  <dcterms:modified xsi:type="dcterms:W3CDTF">2024-07-17T09:31:14Z</dcterms:modified>
</cp:coreProperties>
</file>