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5"/>
  </p:handoutMasterIdLst>
  <p:sldIdLst>
    <p:sldId id="256" r:id="rId2"/>
    <p:sldId id="272" r:id="rId3"/>
    <p:sldId id="323" r:id="rId4"/>
    <p:sldId id="324" r:id="rId5"/>
    <p:sldId id="259" r:id="rId6"/>
    <p:sldId id="257" r:id="rId7"/>
    <p:sldId id="349" r:id="rId8"/>
    <p:sldId id="353" r:id="rId9"/>
    <p:sldId id="352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70" r:id="rId23"/>
    <p:sldId id="366" r:id="rId24"/>
    <p:sldId id="367" r:id="rId25"/>
    <p:sldId id="373" r:id="rId26"/>
    <p:sldId id="368" r:id="rId27"/>
    <p:sldId id="369" r:id="rId28"/>
    <p:sldId id="375" r:id="rId29"/>
    <p:sldId id="374" r:id="rId30"/>
    <p:sldId id="376" r:id="rId31"/>
    <p:sldId id="377" r:id="rId32"/>
    <p:sldId id="378" r:id="rId33"/>
    <p:sldId id="379" r:id="rId34"/>
    <p:sldId id="380" r:id="rId35"/>
    <p:sldId id="381" r:id="rId36"/>
    <p:sldId id="382" r:id="rId37"/>
    <p:sldId id="383" r:id="rId38"/>
    <p:sldId id="384" r:id="rId39"/>
    <p:sldId id="385" r:id="rId40"/>
    <p:sldId id="311" r:id="rId41"/>
    <p:sldId id="386" r:id="rId42"/>
    <p:sldId id="273" r:id="rId43"/>
    <p:sldId id="260" r:id="rId44"/>
    <p:sldId id="265" r:id="rId45"/>
    <p:sldId id="264" r:id="rId46"/>
    <p:sldId id="263" r:id="rId47"/>
    <p:sldId id="387" r:id="rId48"/>
    <p:sldId id="274" r:id="rId49"/>
    <p:sldId id="391" r:id="rId50"/>
    <p:sldId id="388" r:id="rId51"/>
    <p:sldId id="390" r:id="rId52"/>
    <p:sldId id="389" r:id="rId53"/>
    <p:sldId id="295" r:id="rId5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32" autoAdjust="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%2Fapa_anon%2Fcs%2Fdokumenty_ke_stazeni%2Fprv2014%2Fopatreni%2Fleader%2F1921%2F1608280817318.pdf" TargetMode="Externa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Místní akční skupina </a:t>
            </a:r>
            <a:r>
              <a:rPr lang="cs-CZ" altLang="cs-CZ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, z. s.</a:t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13.5.2021</a:t>
            </a:r>
          </a:p>
          <a:p>
            <a:pPr algn="ctr"/>
            <a:r>
              <a:rPr lang="cs-CZ" dirty="0"/>
              <a:t>Velké Pavlovice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 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524868" cy="7926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 - Modernizace zemědělského podnikání – </a:t>
            </a:r>
            <a:r>
              <a:rPr lang="cs-CZ" sz="32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Zvýhodnění </a:t>
            </a:r>
            <a:r>
              <a:rPr lang="cs-CZ" sz="3200" dirty="0" err="1"/>
              <a:t>prvožadatelů</a:t>
            </a:r>
            <a:r>
              <a:rPr lang="cs-CZ" sz="3200" dirty="0"/>
              <a:t> z SCLLD MAS </a:t>
            </a:r>
            <a:r>
              <a:rPr lang="cs-CZ" sz="3200" dirty="0" err="1"/>
              <a:t>Hustopečsko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Finanční náročnost projektu - CZV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Realizace projektu upřednostňuje pořízení technologií před stavbou</a:t>
            </a:r>
            <a:endParaRPr lang="cs-CZ" sz="32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Ekologické zemědělství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/>
              <a:t>Min. Počet bodů 3</a:t>
            </a:r>
            <a:r>
              <a:rPr lang="en-US" sz="3200" b="1" dirty="0"/>
              <a:t>5</a:t>
            </a:r>
            <a:r>
              <a:rPr lang="pl-PL" sz="3200" b="1" dirty="0"/>
              <a:t>               Max. Počet bodů 1</a:t>
            </a:r>
            <a:r>
              <a:rPr lang="cs-CZ" sz="3200" b="1" dirty="0"/>
              <a:t>05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4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726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– Modernizace zemědělského podnikání – </a:t>
            </a:r>
            <a:r>
              <a:rPr lang="cs-CZ" sz="3200" dirty="0">
                <a:latin typeface="+mn-lt"/>
              </a:rPr>
              <a:t>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 případě stavby – PD a pravomocné doklady dle stavebního zákona.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Ekologické zemědělství – certifikát, smlouva s kontrolní organizací nebo Rozhodnutí o registraci.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Protokol o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8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63691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– Modernizace zpracování zemědělských produktů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926588"/>
            <a:ext cx="113181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b="1" dirty="0"/>
              <a:t>Příjemci dotace: 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Zemědělský podnikatel dle zákona č. 252/1997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potravina surovin určených pro lidskou spotřebu dle zákona č.110/1997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krmiv dle zákona č. 91/1996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subjekt aktivní ve zpracování a uvádění na trh a vývoji zem. produktů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Žadatel má ŽL výpis z OR na činnost k předmětu dotace.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000" dirty="0"/>
              <a:t>Hmotné a nehmotné investice, které se týkají zpracování zemědělských produktů nebo uvádění na trh. Způsobilé výdaje jsou investice do výstavby a rekonstrukce budov, nezbytné manipulační plochy, stroje, nástroje, zařízení pro zpracování, finální úpravu, balení, značení, skladování zpracovávané suroviny, výrobků a druhotných surovin , monitoring kvality a čištění odpadních vod ve zpracovatelském provozu a také investice související s uváděním produktů na trh včetně marketingu. 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Výše podpory:</a:t>
            </a:r>
          </a:p>
          <a:p>
            <a:pPr algn="just"/>
            <a:r>
              <a:rPr lang="cs-CZ" sz="2000" dirty="0"/>
              <a:t>Maximální výše dotace činí </a:t>
            </a:r>
            <a:r>
              <a:rPr lang="cs-CZ" sz="2000" b="1" dirty="0"/>
              <a:t>50% </a:t>
            </a:r>
            <a:r>
              <a:rPr lang="cs-CZ" sz="2000" dirty="0"/>
              <a:t>způsobilých výdajů ze kterých je stanovena dotace (pokud výstupní produkt je v příloze č. I. Smlouvy o fungování EU); </a:t>
            </a:r>
            <a:r>
              <a:rPr lang="cs-CZ" sz="2000" b="1" dirty="0"/>
              <a:t>45 %</a:t>
            </a:r>
            <a:r>
              <a:rPr lang="cs-CZ" sz="2000" dirty="0"/>
              <a:t> - výstup není v příloze I, mikro + malý podnik; </a:t>
            </a:r>
            <a:r>
              <a:rPr lang="cs-CZ" sz="2000" b="1" dirty="0"/>
              <a:t>35 %</a:t>
            </a:r>
            <a:r>
              <a:rPr lang="cs-CZ" sz="2000" dirty="0"/>
              <a:t> - výstup není v příloze I, střední podnik.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86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37067" y="259735"/>
            <a:ext cx="11578380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F2 - Modernizace zpracování zemědělských produktů </a:t>
            </a:r>
            <a:r>
              <a:rPr lang="cs-CZ" sz="3200" b="1" dirty="0"/>
              <a:t>- </a:t>
            </a:r>
            <a:r>
              <a:rPr lang="cs-CZ" sz="3200" dirty="0">
                <a:latin typeface="+mn-lt"/>
              </a:rPr>
              <a:t>Kritéria přijatelnosti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88933" y="1415253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Projekt se musí týkat výroby potravin nebo krmiv.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Proces se musí týkat surovin uvedených v příloze I. Smlouvy o fungování EU (výstupní produkt nemusí být v této příloze uveden – snížení počtu procent dotace na 45 a níže, podle velikosti podniku).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V případě výstupního produktu </a:t>
            </a:r>
            <a:r>
              <a:rPr lang="cs-CZ" sz="3200" dirty="0" err="1"/>
              <a:t>spadajícícho</a:t>
            </a:r>
            <a:r>
              <a:rPr lang="cs-CZ" sz="3200" dirty="0"/>
              <a:t> pod přílohu I. Smlouvy o fungování EU je dotace </a:t>
            </a:r>
            <a:r>
              <a:rPr lang="en-US" sz="3200" dirty="0"/>
              <a:t>50 </a:t>
            </a:r>
            <a:r>
              <a:rPr lang="cs-CZ" sz="3200" dirty="0"/>
              <a:t>%.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68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- </a:t>
            </a:r>
            <a:r>
              <a:rPr lang="cs-CZ" sz="2900" dirty="0">
                <a:latin typeface="+mn-lt"/>
              </a:rPr>
              <a:t>další podmínky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87867" y="1684867"/>
            <a:ext cx="113792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Nemovitost, kde budou umístěny podpořené stroje je ve vlastnictví žadatele, nebo spoluvlastnictví s 50% podílem, nebo v nájmu nebo 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Dotaci nelze poskytnout na intervenční sklady.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4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Další podmínky v případě, že výstupní produkt nespadá do přílohy I Smlouvy o fungování EU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06885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velký podnik.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Podpora musí mít motivační účinek (nelze zahájit práce na projektu před podání </a:t>
            </a:r>
            <a:r>
              <a:rPr lang="cs-CZ" sz="2800" dirty="0" err="1"/>
              <a:t>ŽoD</a:t>
            </a:r>
            <a:r>
              <a:rPr lang="cs-CZ" sz="28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Vůči žadateli nesmí být vydán inkasní příkaz o protiprávní podpoře.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podnik v obtížích.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Nesmí se jednat o produkci biopaliv nebo energie z obnovitelných zdrojů.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Posouzení o vlivu na ŽP u záměrů kde je to vyžadováno, nebo ČP.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90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0061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445600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Pořízení strojů, nástrojů a zařízení pro zpracování, finální úpravu, balení a značení výrobku.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Výstavba, modernizace a rekonstrukce budov, vč. manipulačních ploch, bouracích prací.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zpracovávané suroviny a druhotných surovin s výjimkou odpadních vod.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zpracované suroviny, výrobků a druhotných surovin.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vedoucí ke zvyšování a monitorováním kvality produktů.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Marketing, výstavba a rekonstrukce prodejen, pojízdné prodejny, stánky, prodej ze dvora, vybavení prodejen.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Užitkové vozy N1 a N2.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do zařízení na čištění odpadních vod v provozu.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Nákup nemovitosti (do 10 % ZV</a:t>
            </a:r>
            <a:r>
              <a:rPr lang="cs-CZ" sz="2400" dirty="0"/>
              <a:t>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75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1340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634067"/>
            <a:ext cx="114485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Zvýhodnění </a:t>
            </a:r>
            <a:r>
              <a:rPr lang="cs-CZ" sz="2800" dirty="0" err="1"/>
              <a:t>prvožadatelů</a:t>
            </a:r>
            <a:r>
              <a:rPr lang="cs-CZ" sz="2800" dirty="0"/>
              <a:t> z SCLLD MAS </a:t>
            </a:r>
            <a:r>
              <a:rPr lang="cs-CZ" sz="2800" dirty="0" err="1"/>
              <a:t>Hustopečsko</a:t>
            </a: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Realizace projektu upřednostňuje nákup technologií před stavbou</a:t>
            </a:r>
            <a:endParaRPr lang="cs-CZ" sz="28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Podpora regionální produkce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Konzultace projektového záměru na MAS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b="1" dirty="0"/>
              <a:t>Min. Počet bodů 3</a:t>
            </a:r>
            <a:r>
              <a:rPr lang="en-US" sz="2800" b="1" dirty="0"/>
              <a:t>5</a:t>
            </a:r>
            <a:r>
              <a:rPr lang="pl-PL" sz="2800" b="1" dirty="0"/>
              <a:t>               Max. Počet bodů 105</a:t>
            </a:r>
            <a:endParaRPr lang="cs-CZ" sz="28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17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154547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Podpora regionální produkce – potvrzení dodavatele k produkci z místních zdrojů při nákupu produkce, výpis z LPIS nebo IZR při zpracování produkce + produkce musí pocházet prokazatelně z území MAS </a:t>
            </a:r>
            <a:r>
              <a:rPr lang="cs-CZ" sz="2800" dirty="0" err="1"/>
              <a:t>Hustopečsko</a:t>
            </a:r>
            <a:r>
              <a:rPr lang="cs-CZ" sz="2800" dirty="0"/>
              <a:t>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Protokol dokladující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18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8280" y="72102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78898" y="1102464"/>
            <a:ext cx="11318141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Příjemci dotace: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Fyzické a právnické osoby – mikropodniky a malé podniky ve venkovských oblastech, jakož i zemědělci.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Investice do vybraných nezemědělských činností dle Klasifikace CZ NACE.</a:t>
            </a:r>
          </a:p>
          <a:p>
            <a:pPr lvl="1"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Pod pravidlem de minimis, nebo blokové </a:t>
            </a:r>
            <a:r>
              <a:rPr lang="cs-CZ" sz="2400" b="1" dirty="0" err="1"/>
              <a:t>vyjímky</a:t>
            </a:r>
            <a:r>
              <a:rPr lang="cs-CZ" sz="2400" b="1" dirty="0"/>
              <a:t> - výše podpory: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</a:t>
            </a:r>
            <a:r>
              <a:rPr lang="cs-CZ" sz="2400" b="1" dirty="0"/>
              <a:t>45%</a:t>
            </a:r>
            <a:r>
              <a:rPr lang="cs-CZ" sz="2400" dirty="0"/>
              <a:t> způsobilých výdajů ze kterých je stanovena dotace  pro </a:t>
            </a:r>
            <a:r>
              <a:rPr lang="cs-CZ" sz="2400" b="1" dirty="0"/>
              <a:t>malé podniky a mikropodniky</a:t>
            </a:r>
            <a:r>
              <a:rPr lang="cs-CZ" sz="2400" dirty="0"/>
              <a:t>; </a:t>
            </a:r>
            <a:r>
              <a:rPr lang="cs-CZ" sz="2400" b="1" dirty="0"/>
              <a:t>35 %</a:t>
            </a:r>
            <a:r>
              <a:rPr lang="cs-CZ" sz="2400" dirty="0"/>
              <a:t> - střední podniky (pouze zemědělci); </a:t>
            </a:r>
            <a:r>
              <a:rPr lang="cs-CZ" sz="2400" b="1" dirty="0"/>
              <a:t>25 %</a:t>
            </a:r>
            <a:r>
              <a:rPr lang="cs-CZ" sz="2400" dirty="0"/>
              <a:t> - velké podniky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Min. výše způsobilých výdajů     50.000,-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4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Představení výzvy č. 3</a:t>
            </a:r>
          </a:p>
          <a:p>
            <a:r>
              <a:rPr lang="cs-CZ" dirty="0"/>
              <a:t>Představení jednotlivých FICHÍ</a:t>
            </a:r>
          </a:p>
          <a:p>
            <a:r>
              <a:rPr lang="cs-CZ" dirty="0"/>
              <a:t>Základní podmínky společné pro všechny </a:t>
            </a:r>
            <a:r>
              <a:rPr lang="cs-CZ"/>
              <a:t>Fiche</a:t>
            </a:r>
            <a:endParaRPr lang="cs-CZ" dirty="0"/>
          </a:p>
          <a:p>
            <a:r>
              <a:rPr lang="cs-CZ" dirty="0"/>
              <a:t>Postup příjmu žádostí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91141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CZ-NACE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012954"/>
            <a:ext cx="112202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latin typeface="Arial Narrow" pitchFamily="34" charset="0"/>
              </a:rPr>
              <a:t>Projekt se týká pouze činností zařazených do těchto sekcí Klasifikace ekonomických činností (CZ-NACE): </a:t>
            </a:r>
          </a:p>
          <a:p>
            <a:pPr algn="just"/>
            <a:r>
              <a:rPr lang="cs-CZ" sz="2000" dirty="0"/>
              <a:t>C – zpracovatelský průmysl (vyjma 12.00, 25.40)</a:t>
            </a:r>
          </a:p>
          <a:p>
            <a:pPr algn="just"/>
            <a:r>
              <a:rPr lang="cs-CZ" sz="2000" dirty="0"/>
              <a:t>F – stavebnictví (vyjma 41.1)</a:t>
            </a:r>
          </a:p>
          <a:p>
            <a:pPr algn="just"/>
            <a:r>
              <a:rPr lang="cs-CZ" sz="2000" dirty="0"/>
              <a:t>G – velkoobchod a maloobchod; opravy a údržba motorových vozidel (vyjma 46, 47.3)</a:t>
            </a:r>
          </a:p>
          <a:p>
            <a:pPr algn="just"/>
            <a:r>
              <a:rPr lang="cs-CZ" sz="2000" dirty="0"/>
              <a:t>I – ubytování, stravování, pohostinství</a:t>
            </a:r>
          </a:p>
          <a:p>
            <a:pPr algn="just"/>
            <a:r>
              <a:rPr lang="cs-CZ" sz="2000" dirty="0"/>
              <a:t>J – informační a komunikační činnost (vyjma 60, 61)</a:t>
            </a:r>
          </a:p>
          <a:p>
            <a:pPr algn="just"/>
            <a:r>
              <a:rPr lang="cs-CZ" sz="2000" dirty="0"/>
              <a:t>M – profesní, vědecké technické činnosti (vyjma 70)</a:t>
            </a:r>
          </a:p>
          <a:p>
            <a:pPr algn="just"/>
            <a:r>
              <a:rPr lang="cs-CZ" sz="2000" dirty="0"/>
              <a:t>N79 – činnosti cestovních kanceláří a agentur a ostatní rezervační služby; N81 – činnosti související se stavbami a úpravou krajiny (vyjma 81.1); </a:t>
            </a:r>
            <a:r>
              <a:rPr lang="pt-BR" sz="2000" dirty="0"/>
              <a:t>N82.1 – administrativní a kancelářská činnost</a:t>
            </a:r>
            <a:r>
              <a:rPr lang="cs-CZ" sz="2000" dirty="0"/>
              <a:t>; N82.3 – pořádání konferencí a hospodářských výstav; N82.92 – balicí činnost</a:t>
            </a:r>
          </a:p>
          <a:p>
            <a:pPr algn="just"/>
            <a:r>
              <a:rPr lang="cs-CZ" sz="2000" dirty="0"/>
              <a:t>P85.59 – ostatní vzdělávání</a:t>
            </a:r>
          </a:p>
          <a:p>
            <a:pPr algn="just"/>
            <a:r>
              <a:rPr lang="cs-CZ" sz="2000" dirty="0"/>
              <a:t>R93 – sportovní, zábavní, rekreační činnost</a:t>
            </a:r>
          </a:p>
          <a:p>
            <a:pPr algn="just"/>
            <a:r>
              <a:rPr lang="cs-CZ" sz="2000" dirty="0"/>
              <a:t>S95 – opravy počítačů a výrobků pro osobní potřebu a převážně pro Domácnost S96 – poskytování ostatních osobních služeb.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38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Činnosti R93 (sportovní, zábavní, rekreační činnost) a I56 (stravování a pohostinství) pouze ve vazbě na venkovskou turistiku nebo ubytovací kapacitu (doložení – do 10 km existence objektu venkovské turistiky s návštěvností min. 2000 osob/rok).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Dotaci nelze poskytnout na: nákup zemědělských a lesnických strojů, fotovoltaických panelů pouze k výrobě el. energie do sítě.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Ubytovací zařízení s kapacitou 6 – 40 lůžek a investice musí splňovat funkční celek.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zpracování produktů – výstupem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uvádění produktů na trh musí převažovat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Žadatel, který v posledních 2 letech před podáním žádosti o dotaci ukončil stejnou nebo </a:t>
            </a:r>
            <a:r>
              <a:rPr lang="pl-PL" sz="2000" dirty="0"/>
              <a:t>podobnou činnost dle CZ-NACE, nemůže žádat o podporu.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Upozornění k projektům týkajících se ubytování: pokud daná obec v místě realizace projektu vybírá poplatky z cestovního ruchu, žadatel se přihlásí k poplatkové povinnosti u příslušné obce, a to nejpozději k datu předložení žádosti o platbu.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67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 musí dodržet kategorizaci velikosti podniku ke dni podpisu dohody.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pořízení vozidla kategorie N1 musí mít žadatel sídlo/trvalé bydliště nebo provozovnu na území příslušné MAS.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Musí být vyřešeny vlastnické vztahy k nemovitostem.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36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13790" y="100836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440157" y="1687656"/>
            <a:ext cx="10958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Stavební obnova či nová výstavba provozovny, kanceláře či malokapacitního ubytovacího zařízení (vč. stravování).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Pořízení strojů, technologií a dalšího vybavení sloužícího pro nezemědělskou činnost (nákup zařízení, užitkové vozy N1, hardware, software).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případě podpory na rozšíření výrobního sortimentu stávající provozovny musí být ZV nejméně o </a:t>
            </a:r>
            <a:r>
              <a:rPr lang="en-US" sz="2400" dirty="0"/>
              <a:t>200 </a:t>
            </a:r>
            <a:r>
              <a:rPr lang="cs-CZ" sz="2400" dirty="0"/>
              <a:t>% vyšší než účetní hodnota znovu použitého majetku.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/>
              <a:t>Doplňující výdaje jako součást projektu </a:t>
            </a:r>
            <a:r>
              <a:rPr lang="cs-CZ" sz="2400" dirty="0"/>
              <a:t>(parkovací stání, oplocení, úprava povrchů apod.).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Nákup nemovitosti (do 10 % výdajů).</a:t>
            </a:r>
            <a:endParaRPr lang="cs-CZ" sz="24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Pravidlo „de minimis „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Celková výše podpory „de minimis“ poskytnutá jednomu subjektu nesmí v kterémkoli tříletém období přesáhnout částku </a:t>
            </a:r>
            <a:r>
              <a:rPr lang="cs-CZ" sz="2800" b="1" dirty="0"/>
              <a:t>200 000 EUR</a:t>
            </a:r>
            <a:r>
              <a:rPr lang="cs-CZ" sz="2800" dirty="0"/>
              <a:t>. (přepočítáno kurzem ke dni podpisu smlouvy o dotaci).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Režim „de minimis“ představuje podpory malého rozsahu, u nichž se předpokládá, že nemají potenciál ovlivnit trh.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Popřípadě žadatel žádá na základě blokové </a:t>
            </a:r>
            <a:r>
              <a:rPr lang="cs-CZ" sz="2800" dirty="0" err="1"/>
              <a:t>vyjímky</a:t>
            </a:r>
            <a:r>
              <a:rPr lang="cs-CZ" sz="2800" dirty="0"/>
              <a:t>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832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Pravidla pro blokovou výjimku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Dotaci lze poskytnout pouze na počáteční investici. Počáteční investicí se rozumí investice do hmotného a nehmotného majetku za účelem založení nové provozovny, rozšíření kapacity stávající provozovny, rozšíření výrobního sortimentu provozovny o výrobky, které nebyly dříve v této provozovně vyráběny, nebo za účelem zásadní změny celkového výrobního postupu stávající provozovny.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V případě podpory na rozšíření výrobního sortimentu stávající provozovny musí být způsobilé výdaje o nejméně 200 % vyšší než účetní hodnota znovu použitého majetku, která je zachycena v uzavřeném účetním/daňovém období předcházejícím zahájení prací.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Podpora musí mít motivační účinek.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84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238062"/>
            <a:ext cx="112202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Zvýhodnění </a:t>
            </a:r>
            <a:r>
              <a:rPr lang="cs-CZ" sz="3600" dirty="0" err="1"/>
              <a:t>prvožadatelů</a:t>
            </a:r>
            <a:r>
              <a:rPr lang="cs-CZ" sz="3600" dirty="0"/>
              <a:t> z SCLLD MAS </a:t>
            </a:r>
            <a:r>
              <a:rPr lang="cs-CZ" sz="3600" dirty="0" err="1"/>
              <a:t>Hustopečsko</a:t>
            </a:r>
            <a:endParaRPr lang="cs-CZ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Realizace projektu upřednostňuje pořízení technologií před stavbou</a:t>
            </a:r>
            <a:endParaRPr lang="cs-CZ" sz="36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/>
              <a:t>Min. Počet bodů 35               Max. Počet bodů 100</a:t>
            </a:r>
            <a:endParaRPr lang="cs-CZ" sz="36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738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- </a:t>
            </a: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666845"/>
            <a:ext cx="1122022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 případě investice R </a:t>
            </a:r>
            <a:r>
              <a:rPr lang="en-US" sz="2400" dirty="0"/>
              <a:t>93 </a:t>
            </a:r>
            <a:r>
              <a:rPr lang="en-US" sz="2400" dirty="0" err="1"/>
              <a:t>nebo</a:t>
            </a:r>
            <a:r>
              <a:rPr lang="en-US" sz="2400" dirty="0"/>
              <a:t> I 56 </a:t>
            </a:r>
            <a:r>
              <a:rPr lang="en-US" sz="2400" dirty="0" err="1"/>
              <a:t>dle</a:t>
            </a:r>
            <a:r>
              <a:rPr lang="en-US" sz="2400" dirty="0"/>
              <a:t> CZ NACE be</a:t>
            </a:r>
            <a:r>
              <a:rPr lang="cs-CZ" sz="2400" dirty="0"/>
              <a:t>z vazby na ubytování doloží příjemce, že v okolí </a:t>
            </a:r>
            <a:r>
              <a:rPr lang="en-US" sz="2400" dirty="0"/>
              <a:t>10 km od m</a:t>
            </a:r>
            <a:r>
              <a:rPr lang="cs-CZ" sz="2400" dirty="0" err="1"/>
              <a:t>ísta</a:t>
            </a:r>
            <a:r>
              <a:rPr lang="cs-CZ" sz="2400" dirty="0"/>
              <a:t> realizace se nachází objekt venkovské turistiky s návštěvností min. </a:t>
            </a:r>
            <a:r>
              <a:rPr lang="en-US" sz="2400" dirty="0"/>
              <a:t>2000 </a:t>
            </a:r>
            <a:r>
              <a:rPr lang="cs-CZ" sz="2400" dirty="0"/>
              <a:t>osob/rok.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Další přílohy v případě režimu blokové výjimky.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Protokol o konzultaci projektu s MAS.</a:t>
            </a:r>
          </a:p>
          <a:p>
            <a:pPr lvl="0" algn="just" fontAlgn="base"/>
            <a:endParaRPr lang="cs-CZ" sz="3200" dirty="0"/>
          </a:p>
          <a:p>
            <a:r>
              <a:rPr lang="cs-CZ" dirty="0"/>
              <a:t>	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11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646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/>
              <a:t>PODPOROVANÉ AKTIVITY 3. VÝZVY: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a) Veřejná prostranství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b) Mateřské a základní školy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c) Vybrané kulturní památky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d) Kulturní a spolková zařízení včetně knihoven</a:t>
            </a:r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86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se zaměřuje na veřejná prostranství včetně herních prvků. Podporována jsou náměstí, návsi, tržiště, navazující prostranství obecního úřadu, pošty, kostela, hřbitova, železniční stanice a další objekty občanské vybavenosti ve vlastnictví obce.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rekonstrukce veřejných prostranství především úpravy povrchů včetně zatravnění, osvětlení, oplocení, venkovní mobiliář.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doplnění solitérních prvků – herní a vodní prvky – kašny, fontány, pítka, koupadla.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</a:t>
            </a:r>
            <a:r>
              <a:rPr lang="cs-CZ" sz="1600" dirty="0" err="1"/>
              <a:t>max</a:t>
            </a:r>
            <a:r>
              <a:rPr lang="en-US" sz="1600" dirty="0"/>
              <a:t>.</a:t>
            </a:r>
            <a:r>
              <a:rPr lang="cs-CZ" sz="1600" dirty="0"/>
              <a:t> do </a:t>
            </a:r>
            <a:r>
              <a:rPr lang="en-US" sz="1600" dirty="0"/>
              <a:t>30 </a:t>
            </a:r>
            <a:r>
              <a:rPr lang="cs-CZ" sz="1600" dirty="0"/>
              <a:t>% výdajů projektu – parkoviště, odstavné a manipulační plochy.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1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>
                <a:latin typeface="Calibri" panose="020F0502020204030204" pitchFamily="34" charset="0"/>
              </a:rPr>
              <a:t>MAS </a:t>
            </a:r>
            <a:r>
              <a:rPr lang="cs-CZ" dirty="0" err="1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existence od roku 2007, činnost od 2012</a:t>
            </a:r>
          </a:p>
          <a:p>
            <a:r>
              <a:rPr lang="cs-CZ" dirty="0"/>
              <a:t>Konec 2017 – Schválení Strategie komunitně vedeného místního rozvoje MAS </a:t>
            </a:r>
            <a:r>
              <a:rPr lang="cs-CZ" dirty="0" err="1"/>
              <a:t>Hustopečsko</a:t>
            </a:r>
            <a:endParaRPr lang="cs-CZ" dirty="0"/>
          </a:p>
          <a:p>
            <a:r>
              <a:rPr lang="cs-CZ" dirty="0"/>
              <a:t>IROP, OP ZAM, PRV, nově od podzimu 2018 OP ŽP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36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Kritéria přijatelnosti</a:t>
            </a:r>
            <a:r>
              <a:rPr lang="cs-CZ" sz="2400" dirty="0"/>
              <a:t>:</a:t>
            </a:r>
            <a:r>
              <a:rPr lang="en-US" sz="2400" dirty="0"/>
              <a:t> </a:t>
            </a: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Veřejné prostranství musí být součástí </a:t>
            </a:r>
            <a:r>
              <a:rPr lang="cs-CZ" sz="2400" dirty="0" err="1"/>
              <a:t>intravilánu</a:t>
            </a:r>
            <a:r>
              <a:rPr lang="cs-CZ" sz="24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Nesmí se zakládat veřejná podpora.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Zrealizovaný projekt musí být veřejně přístupný.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Nezpůsobilé výdaje jsou – nástupiště zastávek veřejné dopravy, nákup/výsadba a ošetřování dřevin a výstavba pomníků.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Navazující prostranství dalších objektů občanské vybavenosti lze podpořit za podmínky, že jsou tyto objekty ve vlastnictví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Prohlášení o realizaci projektu v souladu s plánem/programem rozvoje obce.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32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školské právnické osoby.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Investice do mateřských a základních škol nenavyšující kapacitu zařízení.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Rekonstrukce/rozšíření MŠ/ZŠ a jejího zázemí a doprovodného stravovacího a hygienického zázemí, venkovní mobiliář a herní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Technologie vybavení MŠ/ZŠ či doprovodného stravovacího zařízení.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Doplňující výdaje max. do </a:t>
            </a:r>
            <a:r>
              <a:rPr lang="en-US" sz="2000" dirty="0"/>
              <a:t>30</a:t>
            </a:r>
            <a:r>
              <a:rPr lang="cs-CZ" sz="2000" dirty="0"/>
              <a:t>% projektu – úpravy povrchů, odstavných ploch a parkovacích stání, přístupové cesty, oplocení, venkovní mobiliář, hrací prvky pro ZŠ.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64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době realizace </a:t>
            </a:r>
            <a:r>
              <a:rPr lang="cs-CZ" sz="1600" b="1" dirty="0"/>
              <a:t>nedochází k navýšení kapacity MŠ či ZŠ.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U ZŠ lze podpořit pouze kmenové učebny, sborovny, kabinety, ne odborné učebny, školní knihovny, technické místnosti, družiny a jídelny.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Nezpůsobilé výdaje jsou – úpravy prostor sloužící pro sportovní účely, kotle na uhlí či biomasu, kotle na zemní plyn, tepelná čerpadla, systémy nuceného větrání,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podpořeny projekty, kde investice do opláštění přesáhnou </a:t>
            </a:r>
            <a:r>
              <a:rPr lang="en-US" sz="1600" dirty="0"/>
              <a:t>200 tis. K</a:t>
            </a:r>
            <a:r>
              <a:rPr lang="cs-CZ" sz="1600" dirty="0"/>
              <a:t>č.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podpory stravovacího zařízení, musí zařízení sloužit pouze pro potřeby MŠ/ZŠ.. Veřejné stravování není možné.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Informativní výpis ze školského rejstříku.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Dokument prokazující soulad s Místním akčním plánem vzdělávání.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786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nestátní neziskové organizace, registrované církve a náboženské společnosti.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Obnova a zhodnocení nemovitého kulturního dědictví venkova zapsané na Ústředním seznamu kulturních památek České republiky.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Obnovení a zhodnocení kulturních památek.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úpravy povrchů, odstavných ploch a parkovacích stání, přístupové cesty, oplocení, venkovní mobiliář, informační tabule.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824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Nejsou podpořeny památky zapsané na Seznam světového dědictví UNESCO.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Projekty musí být v souladu s odborným stanoviskem Národního památkového ústavu.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Předmět dotace neslouží a nebude sloužit pro vykazování ekonomické činnosti.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Souhlasné stanovisko příslušného orgánu památkové péče.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521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v oblasti veřejně přístupných pěších stezek, </a:t>
            </a:r>
            <a:r>
              <a:rPr lang="cs-CZ" sz="1600" dirty="0" err="1"/>
              <a:t>hippostezek</a:t>
            </a:r>
            <a:r>
              <a:rPr lang="cs-CZ" sz="1600" dirty="0"/>
              <a:t> a dalších tematických stezek mimo území lesa.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Výstavba, rekonstrukce nebo rozšíření stezek, jejich značení, směrové a informační tabule či interaktivní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Stavební výdaje související s danou stezkou – odpočinkové stanoviště, přístřešky, herní a naučné </a:t>
            </a:r>
            <a:r>
              <a:rPr lang="cs-CZ" sz="1600" dirty="0" err="1"/>
              <a:t>prvkyfitness</a:t>
            </a:r>
            <a:r>
              <a:rPr lang="cs-CZ" sz="1600" dirty="0"/>
              <a:t> prvky, budování a zpevnění mostků  a lávek, vyhlídky, zábradlí, úvaziště pro koně.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odpadkové koše, veřejné toalety.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576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Realizace projektů mimo PIPFL a </a:t>
            </a:r>
            <a:r>
              <a:rPr lang="cs-CZ" sz="1600" dirty="0" err="1"/>
              <a:t>intravilán</a:t>
            </a:r>
            <a:r>
              <a:rPr lang="cs-CZ" sz="16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budován ve veřejném zájmu.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Není způsobilé </a:t>
            </a:r>
            <a:r>
              <a:rPr lang="cs-CZ" sz="1600" dirty="0" err="1"/>
              <a:t>budováná</a:t>
            </a:r>
            <a:r>
              <a:rPr lang="cs-CZ" sz="1600" dirty="0"/>
              <a:t> cyklostezek, </a:t>
            </a:r>
            <a:r>
              <a:rPr lang="cs-CZ" sz="1600" dirty="0" err="1"/>
              <a:t>singletreky</a:t>
            </a:r>
            <a:r>
              <a:rPr lang="cs-CZ" sz="1600" dirty="0"/>
              <a:t>, in-line dráhy, </a:t>
            </a:r>
            <a:r>
              <a:rPr lang="cs-CZ" sz="1600" dirty="0" err="1"/>
              <a:t>ferrata</a:t>
            </a:r>
            <a:r>
              <a:rPr lang="cs-CZ" sz="1600" dirty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značení je nutné doložit aspoň souhlas vlastníků.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realizace projektu na území ZCHÚ nebo NATURA </a:t>
            </a:r>
            <a:r>
              <a:rPr lang="en-US" sz="1600" dirty="0"/>
              <a:t>2000</a:t>
            </a:r>
            <a:r>
              <a:rPr lang="cs-CZ" sz="1600" dirty="0"/>
              <a:t> je nutné vyjádření příslušného orgánu ochrany přírody.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26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58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4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O</a:t>
            </a:r>
            <a:r>
              <a:rPr lang="cs-CZ" sz="1400" dirty="0" err="1"/>
              <a:t>bec</a:t>
            </a:r>
            <a:r>
              <a:rPr lang="cs-CZ" sz="1400" dirty="0"/>
              <a:t> nebo svazek obcí, příspěvková organizace zřízená obcí nebo svazkem obcí, nestátní neziskové organizace (spolek, ústav, o.p.s.), registrované církve a náboženské společnosti a evidované (církevní) právnické osoby. </a:t>
            </a:r>
          </a:p>
          <a:p>
            <a:pPr algn="just">
              <a:lnSpc>
                <a:spcPct val="80000"/>
              </a:lnSpc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400" dirty="0"/>
              <a:t>Podpora zahrnuje investice do staveb a vybavení pro kulturní a spolkovou činnost (obecní, kulturní, spolkové a víceúčelové domy, společenské, koncertní a divadelní sály, kina, klubovny, sokolovny a orlovny) včetně obecních knihoven. </a:t>
            </a:r>
          </a:p>
          <a:p>
            <a:pPr algn="just">
              <a:lnSpc>
                <a:spcPct val="80000"/>
              </a:lnSpc>
            </a:pPr>
            <a:endParaRPr lang="cs-CZ" sz="1400" b="1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Výše podpory:</a:t>
            </a:r>
          </a:p>
          <a:p>
            <a:pPr algn="just"/>
            <a:r>
              <a:rPr lang="cs-CZ" sz="1400" dirty="0"/>
              <a:t>Výše dotace činí </a:t>
            </a:r>
            <a:r>
              <a:rPr lang="en-US" sz="1400" b="1" dirty="0"/>
              <a:t>80 </a:t>
            </a:r>
            <a:r>
              <a:rPr lang="cs-CZ" sz="1400" b="1" dirty="0"/>
              <a:t>% </a:t>
            </a:r>
            <a:r>
              <a:rPr lang="cs-CZ" sz="14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rekonstrukce/obnova, /rozšíření kulturního a spolkového zařízení i příslušného zázemí (šatny, umývárny, toalety)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stavby – stavební buňky či jiné mobilní stavby pro klubovny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pořízení technologií a dalšího vybavení pro kulturní a spolkovou činnost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zařízení pro kulturní či spolkové akce pro veřejnost – mobilní přístřešky (velkokapacitní stany, party stany, nůžkové stany, apod.), pódia včetně zastřešení, pivní sety, mobilní toalety, ozvučovací, osvětlovací a projekční technika a vybavení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doplňující výdaje jako součást projektu (úprava povrchů, výstavba odstavných ploch a parkovacích stání, oplocení, venkovní mobiliář, informační tabule, zabezpečovací prvky, kuchyňky či kuchyňské kouty včetně základního vybavení - tvoří maximálně 30% projektu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nákup nemovitosti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1283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</a:t>
            </a:r>
            <a:r>
              <a:rPr lang="cs-CZ" sz="2800" b="1" dirty="0"/>
              <a:t>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430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knihoven se jedná o knihovny zřízené podle §3 odst. 1 písm. c) zákona č. 257/2001 Sb. o knihovnách a podmínkách provozování veřejných knihovnických a informačních služeb.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nestátní nezisková organizace, musí se jednat o subjekt s historií alespoň dva roky před podáním Žádosti o dotaci na MAS v oblasti, která je předmětem dotace.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hřiště a prostory sloužící pro sportovní aktivity, tj. sportoviště a zařízení pro sport včetně jejich zázemí.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obec nebo svazek obcí, tak provozovatelem spolkové činnosti nemusí být sám žadatel, a to za podmínky, že je předmět dotace využíván pouze k volnočasovým aktivitám.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kotle na uhlí, včetně kombinovaných (uhlí/biomasa), kotle na zemní plyn, tepelná čerpadla, systémy nuceného větrání s rekuperací odpadního tepla a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podporovány projekty, u kterých způsobilé výdaje, ze kterých je stanovena dotace, na stavební a technologické úpravy opláštění budovy přesahují výši 200 000 Kč.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643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Preferenční kritéria pro všechny opatření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904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Zvýhodnění </a:t>
            </a:r>
            <a:r>
              <a:rPr lang="cs-CZ" sz="1600" dirty="0" err="1"/>
              <a:t>prvožadatelů</a:t>
            </a:r>
            <a:r>
              <a:rPr lang="cs-CZ" sz="1600" dirty="0"/>
              <a:t> z SCLLD MAS </a:t>
            </a:r>
            <a:r>
              <a:rPr lang="cs-CZ" sz="1600" dirty="0" err="1"/>
              <a:t>Hustopečsko</a:t>
            </a:r>
            <a:r>
              <a:rPr lang="cs-CZ" sz="16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zahrnuje propagační opatření MAS.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Konzultace projektového záměru s MAS.</a:t>
            </a: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Min. Počet bodů </a:t>
            </a:r>
            <a:r>
              <a:rPr lang="cs-CZ" sz="1600" b="1" dirty="0"/>
              <a:t>25</a:t>
            </a:r>
            <a:r>
              <a:rPr lang="pl-PL" sz="1600" b="1" dirty="0"/>
              <a:t>             Max. Počet bodů </a:t>
            </a:r>
            <a:r>
              <a:rPr lang="cs-CZ" sz="1600" b="1" dirty="0"/>
              <a:t>75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1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C42813A2-E9D2-456E-8189-11EC8962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93252"/>
            <a:ext cx="6020746" cy="426067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59BA557-1721-4834-892B-05533DE19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4" y="0"/>
            <a:ext cx="6020746" cy="426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hlinkClick r:id="rId2"/>
              </a:rPr>
              <a:t>Pravidla-obecné podmínky (szif.cz)</a:t>
            </a:r>
            <a:endParaRPr lang="cs-CZ" dirty="0"/>
          </a:p>
          <a:p>
            <a:pPr algn="just"/>
            <a:r>
              <a:rPr lang="cs-CZ" sz="2200" dirty="0"/>
              <a:t>Žadatelem zabezpečuje financování realizace nejprve z vlastních zdrojů.</a:t>
            </a:r>
          </a:p>
          <a:p>
            <a:pPr algn="just"/>
            <a:r>
              <a:rPr lang="cs-CZ" sz="2200" dirty="0"/>
              <a:t>Za plnění podmínek stanovených Pravidly zodpovídá výhradně žadatel.</a:t>
            </a:r>
          </a:p>
          <a:p>
            <a:pPr algn="just"/>
            <a:r>
              <a:rPr lang="cs-CZ" sz="2200" dirty="0"/>
              <a:t>Výdaje projektu nesmějí být financovány z jiných finančních nástrojů unie (Souběžné čerpání lze z PRV + PGRLF).</a:t>
            </a:r>
          </a:p>
          <a:p>
            <a:pPr algn="just"/>
            <a:r>
              <a:rPr lang="cs-CZ" sz="2200" dirty="0"/>
              <a:t>Vznik 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sz="2200" dirty="0"/>
              <a:t>Místo realizace projektu: území MAS</a:t>
            </a:r>
            <a:r>
              <a:rPr lang="cs-CZ" sz="2200" dirty="0"/>
              <a:t> + soulad s SCLLD MAS </a:t>
            </a:r>
            <a:r>
              <a:rPr lang="cs-CZ" sz="2200" dirty="0" err="1"/>
              <a:t>Hustopečsko</a:t>
            </a:r>
            <a:r>
              <a:rPr lang="cs-CZ" sz="2200" dirty="0"/>
              <a:t>.</a:t>
            </a:r>
            <a:endParaRPr lang="pt-BR" sz="2200" dirty="0"/>
          </a:p>
          <a:p>
            <a:pPr algn="just"/>
            <a:r>
              <a:rPr lang="pl-PL" sz="2200" dirty="0"/>
              <a:t>Realizace projektu max. 24 měsíců od podpisu dohody.</a:t>
            </a:r>
          </a:p>
          <a:p>
            <a:pPr algn="just"/>
            <a:r>
              <a:rPr lang="cs-CZ" sz="2200" dirty="0"/>
              <a:t>Vázanost projektu na účel 5 let od převedení dotace na účet příjemce dotace .</a:t>
            </a:r>
          </a:p>
          <a:p>
            <a:pPr algn="just"/>
            <a:r>
              <a:rPr lang="cs-CZ" sz="2200" dirty="0"/>
              <a:t>Archivace dokumentů min. 10 let od proplacení dotace.</a:t>
            </a:r>
          </a:p>
          <a:p>
            <a:pPr algn="just"/>
            <a:r>
              <a:rPr lang="pl-PL" sz="2200" dirty="0"/>
              <a:t>Dodržení požadavků na publicitu projektu.</a:t>
            </a:r>
            <a:endParaRPr lang="cs-CZ" sz="22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F9119E9-7101-4132-A0D7-EDF342245281}"/>
              </a:ext>
            </a:extLst>
          </p:cNvPr>
          <p:cNvSpPr/>
          <p:nvPr/>
        </p:nvSpPr>
        <p:spPr>
          <a:xfrm rot="2558177"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err="1"/>
              <a:t>Proj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575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kritérií. 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projekt (žadatel musí být vlastníkem do data podání žádosti o platbu)</a:t>
            </a:r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• </a:t>
            </a:r>
            <a:r>
              <a:rPr lang="cs-CZ" dirty="0"/>
              <a:t>Projekt podléhá řízení stavebního úřadu: pravomocné a platné povolení stavebního </a:t>
            </a:r>
            <a:r>
              <a:rPr lang="pl-PL" dirty="0"/>
              <a:t>úřadu k datu podání žádosti o dotaci na MAS.</a:t>
            </a:r>
          </a:p>
          <a:p>
            <a:pPr algn="just"/>
            <a:r>
              <a:rPr lang="cs-CZ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dirty="0"/>
              <a:t>• Půdorys stavby/dispozice technologie s vyznačením rozměrů – pokud není přílohou PD.</a:t>
            </a:r>
          </a:p>
          <a:p>
            <a:pPr algn="just"/>
            <a:r>
              <a:rPr lang="cs-CZ" dirty="0"/>
              <a:t>• Katastrální mapa s vyznačením lokalizace předmětu dotace.</a:t>
            </a:r>
          </a:p>
          <a:p>
            <a:pPr algn="just"/>
            <a:r>
              <a:rPr lang="pl-PL" dirty="0"/>
              <a:t>• Kategorie podniku podle velikosti: Příloha 5 Pravidel (mikro, malý, střední podnik).</a:t>
            </a:r>
          </a:p>
          <a:p>
            <a:pPr algn="just"/>
            <a:r>
              <a:rPr lang="cs-CZ" dirty="0"/>
              <a:t>• Nákup nemovitosti: znalecký posudek max. 6 měsíců před podáním žádosti o dotaci na MAS.</a:t>
            </a:r>
          </a:p>
          <a:p>
            <a:pPr algn="just"/>
            <a:r>
              <a:rPr lang="cs-CZ" dirty="0"/>
              <a:t>• </a:t>
            </a:r>
            <a:r>
              <a:rPr lang="en-US" dirty="0" err="1"/>
              <a:t>fotodokumentace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cs-CZ" dirty="0" err="1"/>
              <a:t>álního</a:t>
            </a:r>
            <a:r>
              <a:rPr lang="cs-CZ" dirty="0"/>
              <a:t> místa realizace</a:t>
            </a:r>
          </a:p>
          <a:p>
            <a:pPr algn="just"/>
            <a:r>
              <a:rPr lang="cs-CZ" dirty="0"/>
              <a:t>• Přílohy stanovené MAS </a:t>
            </a:r>
            <a:r>
              <a:rPr lang="en-US" dirty="0"/>
              <a:t>pro v</a:t>
            </a:r>
            <a:r>
              <a:rPr lang="cs-CZ" dirty="0" err="1"/>
              <a:t>ýběrová</a:t>
            </a:r>
            <a:r>
              <a:rPr lang="cs-CZ" dirty="0"/>
              <a:t> kritéria jednotlivých </a:t>
            </a:r>
            <a:r>
              <a:rPr lang="cs-CZ" dirty="0" err="1"/>
              <a:t>fichí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Rozdělení do kategorií podniků:</a:t>
            </a: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F11AEE14-2C8C-4FCB-AF66-258075031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821637"/>
              </p:ext>
            </p:extLst>
          </p:nvPr>
        </p:nvGraphicFramePr>
        <p:xfrm>
          <a:off x="534370" y="1247796"/>
          <a:ext cx="10807396" cy="4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5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06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Kategorie podniků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 zaměstnanců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Roční obrat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Nebo -Roční bilanční suma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6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250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50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43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Mikro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176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109224"/>
            <a:ext cx="11438894" cy="79985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Nezpůsobilé výdaje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255800" y="909078"/>
            <a:ext cx="11438894" cy="490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Pořízení použitého  movitého majetku.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platebních nároků, zemědělských produkčních práv, nákup zvířat, jednoletých rostlin a jejich vysazování.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DPH u plátců.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Prosté nahrazení investice.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Kotle na biomasu a bioplynové stanice.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Závlahové systémy a studny včetně průzkumných vrtů.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Výdaje do včelařství.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Zpracování produktů rybolovu a akvakultury a medu.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Obnovu vinic.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Oplocení vinic a sadů.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pro zpracování vinných hroznů: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Dřevěný sud, nebo dřevěné nádoby na výrobu vína od objemu nejméně 600 litrů,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Speciální kvasnou nádobu  (</a:t>
            </a:r>
            <a:r>
              <a:rPr lang="cs-CZ" sz="2300" dirty="0" err="1"/>
              <a:t>vinifikátor</a:t>
            </a:r>
            <a:r>
              <a:rPr lang="cs-CZ" sz="2300" dirty="0"/>
              <a:t>),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 err="1"/>
              <a:t>Cross</a:t>
            </a:r>
            <a:r>
              <a:rPr lang="cs-CZ" sz="2300" dirty="0"/>
              <a:t> </a:t>
            </a:r>
            <a:r>
              <a:rPr lang="cs-CZ" sz="2300" dirty="0" err="1"/>
              <a:t>flow</a:t>
            </a:r>
            <a:r>
              <a:rPr lang="cs-CZ" sz="2300" dirty="0"/>
              <a:t> filtr na víno.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vozidel L a M a N (není-li uvedeno jinak),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k výrobě elektrické energie.</a:t>
            </a:r>
            <a:endParaRPr lang="cs-CZ" sz="2300" dirty="0"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945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accent5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Definice investičních výdajů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867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Hotovostní platba max. 100 000 Kč.</a:t>
            </a:r>
          </a:p>
          <a:p>
            <a:pPr algn="just"/>
            <a:r>
              <a:rPr lang="cs-CZ" dirty="0"/>
              <a:t>Bezhotovostní platba pouze prostřednictvím vlastního bankovního účtu. U </a:t>
            </a:r>
            <a:r>
              <a:rPr lang="cs-CZ" dirty="0" err="1"/>
              <a:t>Fiche</a:t>
            </a:r>
            <a:r>
              <a:rPr lang="cs-CZ" dirty="0"/>
              <a:t> 12 se dotace proplácí na účet ČNB.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</a:t>
            </a:r>
            <a:r>
              <a:rPr lang="en-US" dirty="0"/>
              <a:t>5</a:t>
            </a:r>
            <a:r>
              <a:rPr lang="pl-PL" dirty="0"/>
              <a:t>00 000 Kč bez DPH – malý cenový </a:t>
            </a:r>
            <a:r>
              <a:rPr lang="cs-CZ" dirty="0"/>
              <a:t>marketing.</a:t>
            </a:r>
          </a:p>
          <a:p>
            <a:pPr algn="just"/>
            <a:r>
              <a:rPr lang="cs-CZ" dirty="0"/>
              <a:t>Zakázka rovna nebo vyšší 500 000 Kč bez DPH: velký cenový marketing</a:t>
            </a:r>
            <a:endParaRPr lang="en-US" dirty="0"/>
          </a:p>
          <a:p>
            <a:pPr algn="just"/>
            <a:r>
              <a:rPr lang="en-US" dirty="0"/>
              <a:t>P</a:t>
            </a:r>
            <a:r>
              <a:rPr lang="cs-CZ" dirty="0" err="1"/>
              <a:t>řehled</a:t>
            </a:r>
            <a:r>
              <a:rPr lang="cs-CZ" dirty="0"/>
              <a:t> způsobilých výdajů - </a:t>
            </a:r>
            <a:r>
              <a:rPr lang="cs-CZ" i="1" dirty="0"/>
              <a:t>Obecné pravidla – čl. 6. Způsobilé výdaje, ze kterých je stanovena dotace (str. 1á) + Příloha č. 3 – Závazný přehled maximálních hodnot výdajů (str. </a:t>
            </a:r>
            <a:r>
              <a:rPr lang="en-US" i="1" dirty="0"/>
              <a:t>115</a:t>
            </a:r>
            <a:r>
              <a:rPr lang="cs-CZ" i="1" dirty="0"/>
              <a:t>)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velkému cenovému marketingu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0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96256803"/>
              </p:ext>
            </p:extLst>
          </p:nvPr>
        </p:nvGraphicFramePr>
        <p:xfrm>
          <a:off x="353251" y="966999"/>
          <a:ext cx="11197387" cy="3801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pro 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. 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</a:t>
                      </a:r>
                      <a:r>
                        <a:rPr lang="cs-CZ" sz="2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zemědělského podnikání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2.673.801,00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 zpracování zemědělských produktů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678.574,00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975504435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F4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Rozvoj nezemědělské činnosti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2.850.500,00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884912374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služby a obnova vesnic ve venkovských oblastech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2.322.999,00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54794084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dirty="0">
                <a:latin typeface="+mn-lt"/>
              </a:rPr>
              <a:t>Podání Žádosti o dotaci na MAS včetně doložení příloh k Žádosti o dotaci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Žádost o dotaci musí být vygenerována z účtu žadatele na Portálu farmáře.</a:t>
            </a:r>
          </a:p>
          <a:p>
            <a:pPr algn="just"/>
            <a:r>
              <a:rPr lang="cs-CZ" sz="2400" dirty="0"/>
              <a:t>Žádost o dotaci je možné nejprve bezplatně konzultovat na MAS – Doporučujeme, konzultace je součástí preferenčních kritérií.</a:t>
            </a:r>
          </a:p>
          <a:p>
            <a:pPr algn="just"/>
            <a:r>
              <a:rPr lang="cs-CZ" sz="2400" dirty="0"/>
              <a:t>Žadatel podává kompletně vyplněný formulář Žádosti o dotaci na MAS přes Portál farmáře do 21.6.2021.</a:t>
            </a:r>
          </a:p>
          <a:p>
            <a:pPr algn="just"/>
            <a:r>
              <a:rPr lang="cs-CZ" sz="2400" dirty="0"/>
              <a:t>Dále je k další administraci odeslána na MAS – kontrola </a:t>
            </a:r>
            <a:r>
              <a:rPr lang="cs-CZ" sz="2400" dirty="0" err="1"/>
              <a:t>FNaP</a:t>
            </a:r>
            <a:r>
              <a:rPr lang="cs-CZ" sz="2400" dirty="0"/>
              <a:t> a věcné hodnocení.</a:t>
            </a:r>
          </a:p>
          <a:p>
            <a:pPr algn="just"/>
            <a:r>
              <a:rPr lang="cs-CZ" sz="2400" dirty="0"/>
              <a:t>V případě, že při administrativní kontrole zjistí MAS, že je nutné opravit nedostatky, vyzve žadatele s pevně daným termínem k doplnění Žádosti o dotaci minimálně však 5 pracovních dní. Žadatel může provést opravu maximálně dvakrát.</a:t>
            </a:r>
          </a:p>
          <a:p>
            <a:pPr algn="just"/>
            <a:r>
              <a:rPr lang="cs-CZ" sz="2400" dirty="0"/>
              <a:t>Na SZIF musí být žádost zaregistrována do 31.8.2021.</a:t>
            </a:r>
          </a:p>
          <a:p>
            <a:pPr algn="just"/>
            <a:r>
              <a:rPr lang="cs-CZ" sz="2400" dirty="0"/>
              <a:t>Další </a:t>
            </a:r>
            <a:r>
              <a:rPr lang="cs-CZ" sz="2400" dirty="0" err="1"/>
              <a:t>adminitsrace</a:t>
            </a:r>
            <a:r>
              <a:rPr lang="cs-CZ" sz="2400" dirty="0"/>
              <a:t> probíhá na straně </a:t>
            </a:r>
            <a:r>
              <a:rPr lang="cs-CZ" sz="2400" dirty="0" err="1"/>
              <a:t>SZIFu</a:t>
            </a:r>
            <a:r>
              <a:rPr lang="cs-CZ" sz="2400" dirty="0"/>
              <a:t>, MAS je k tomuto nápomocná a jakékoliv změny je nutné ze strany MAS elektronicky podepsat.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353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Administrativní kontrola ze strany SZIF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808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409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DĚKUJEME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/>
              <a:t>Hustopečsko</a:t>
            </a:r>
            <a:r>
              <a:rPr lang="cs-CZ" sz="2800" dirty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Tovární 22, Velké Pavlovice</a:t>
            </a:r>
            <a:endParaRPr lang="en-US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/>
              <a:t>Ing. Michal Zich, vedoucí pracovník pro SCLLD Tel.: 774 113 357</a:t>
            </a:r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 algn="ctr">
              <a:lnSpc>
                <a:spcPct val="90000"/>
              </a:lnSpc>
            </a:pP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</a:rPr>
              <a:t>PLÁNOVANÉ SEMINÁŘE:</a:t>
            </a:r>
          </a:p>
          <a:p>
            <a:pPr marL="457200" indent="-457200">
              <a:lnSpc>
                <a:spcPct val="90000"/>
              </a:lnSpc>
              <a:buFontTx/>
              <a:buChar char="-"/>
            </a:pPr>
            <a:r>
              <a:rPr lang="cs-CZ" sz="2800" dirty="0">
                <a:solidFill>
                  <a:srgbClr val="4E7437"/>
                </a:solidFill>
              </a:rPr>
              <a:t>ADMINISTRATIVNÍ POSTUP CENOVÝCH MARKETINGŮ</a:t>
            </a:r>
          </a:p>
          <a:p>
            <a:pPr marL="457200" indent="-457200">
              <a:lnSpc>
                <a:spcPct val="90000"/>
              </a:lnSpc>
              <a:buFontTx/>
              <a:buChar char="-"/>
            </a:pPr>
            <a:r>
              <a:rPr lang="cs-CZ" sz="2800" dirty="0">
                <a:solidFill>
                  <a:srgbClr val="4E7437"/>
                </a:solidFill>
              </a:rPr>
              <a:t>ADMINISTRATIVNÍ PODTUP ŽADATELE PO PODÁNÍ ŽÁDOSTI O DOTACI</a:t>
            </a: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3. Výzva</a:t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17.5.2021 – </a:t>
            </a:r>
            <a:r>
              <a:rPr lang="en-US" dirty="0">
                <a:latin typeface="Calibri" panose="020F0502020204030204" pitchFamily="34" charset="0"/>
              </a:rPr>
              <a:t>2</a:t>
            </a:r>
            <a:r>
              <a:rPr lang="cs-CZ" dirty="0">
                <a:latin typeface="Calibri" panose="020F0502020204030204" pitchFamily="34" charset="0"/>
              </a:rPr>
              <a:t>1.6.2021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900" dirty="0"/>
              <a:t>Vyhlášeny celkem 4 FICHE</a:t>
            </a:r>
          </a:p>
          <a:p>
            <a:pPr>
              <a:defRPr/>
            </a:pPr>
            <a:r>
              <a:rPr lang="cs-CZ" sz="2900" dirty="0"/>
              <a:t>Alokace pro 3. výzvu </a:t>
            </a:r>
            <a:r>
              <a:rPr lang="cs-CZ" b="1" dirty="0"/>
              <a:t>8.525.874,00</a:t>
            </a:r>
            <a:r>
              <a:rPr lang="cs-CZ" dirty="0"/>
              <a:t> </a:t>
            </a:r>
            <a:r>
              <a:rPr lang="cs-CZ" b="1" dirty="0"/>
              <a:t>,- Kč </a:t>
            </a:r>
          </a:p>
          <a:p>
            <a:pPr>
              <a:defRPr/>
            </a:pPr>
            <a:r>
              <a:rPr lang="cs-CZ" sz="2900" dirty="0"/>
              <a:t>Informace na </a:t>
            </a:r>
            <a:r>
              <a:rPr lang="cs-CZ" sz="2900" dirty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62E9B0-3E1A-4E54-8938-C73DC18D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7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F 1  - Modernizace zemědělského podnikání</a:t>
            </a:r>
            <a:endParaRPr lang="cs-CZ" dirty="0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268E21A7-B11A-46F9-9E01-090AD8C42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517"/>
            <a:ext cx="10515600" cy="435568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sz="3600" b="1" i="1" dirty="0"/>
              <a:t>Příjemci dotace: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Zemědělský podnikatel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Oblasti podpory</a:t>
            </a:r>
            <a:r>
              <a:rPr lang="cs-CZ" sz="3600" dirty="0"/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Hmotné a nehmotné investice v živočišné a rostlinné výrobě do zemědělských staveb a technologií a pro školkařskou produkci.  Investice na pořízení mobilní strojů pro zemědělskou výrobu.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Výše podpory: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Maximální výše dotace činí </a:t>
            </a:r>
            <a:r>
              <a:rPr lang="cs-CZ" sz="3600" b="1" dirty="0"/>
              <a:t>50% </a:t>
            </a:r>
            <a:r>
              <a:rPr lang="cs-CZ" sz="3600" dirty="0"/>
              <a:t>způsobilých výdajů ze kterých je stanovena dotace (u mladých zemědělců navýšení o 10% - 18 - 40 let; zahájení činnosti v průběhu 5 let)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Min. výše způsobilých výdajů     50.000,- Kč.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Max. výše způsobilých výdajů 5.000.000,- Kč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8FA9741-EA11-4143-8BC0-F473B5D7F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305" y="5732206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08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847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600" b="1" dirty="0">
                <a:latin typeface="+mn-lt"/>
              </a:rPr>
              <a:t>F1 – Modernizace zemědělského podnikání – </a:t>
            </a:r>
            <a:r>
              <a:rPr lang="cs-CZ" sz="36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197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v živočišné výrobě.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pro rostlinnou a školkařskou výrobu.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Nákup nemovitosti (do 10 % ZV) – znalecký posudek – max. 6 měsíců.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3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123360"/>
            <a:ext cx="11438894" cy="9880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cs-CZ" sz="4000" b="1" dirty="0">
                <a:latin typeface="+mn-lt"/>
              </a:rPr>
              <a:t>F1  - Modernizace zemědělského podnikání</a:t>
            </a:r>
            <a:endParaRPr lang="cs-CZ" sz="40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30629" y="1534885"/>
            <a:ext cx="1156406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odpovídá výrobnímu zaměření žadatele (dokládá se k </a:t>
            </a:r>
            <a:r>
              <a:rPr lang="cs-CZ" sz="3200" dirty="0" err="1"/>
              <a:t>ŽoP</a:t>
            </a:r>
            <a:r>
              <a:rPr lang="cs-CZ" sz="32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nesmí sloužit pouze pro poskytování služeb.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Posouzení o vlivu na ŽP u záměrů kde je to vyžadováno.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Uspořádání vlastnických vztahů k nemovitostem.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975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12441</TotalTime>
  <Words>5608</Words>
  <Application>Microsoft Office PowerPoint</Application>
  <PresentationFormat>Širokoúhlá obrazovka</PresentationFormat>
  <Paragraphs>507</Paragraphs>
  <Slides>53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Courier New</vt:lpstr>
      <vt:lpstr>Times New Roman</vt:lpstr>
      <vt:lpstr>Verdana</vt:lpstr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Vyhlášené Fiche</vt:lpstr>
      <vt:lpstr>3. Výzva Vyhlášení: 17.5.2021 – 21.6.2021</vt:lpstr>
      <vt:lpstr>F 1  - Modernizace zemědělského podnikání</vt:lpstr>
      <vt:lpstr>F1 – Modernizace zemědělského podnikání – způsobilé výdaje</vt:lpstr>
      <vt:lpstr>F1  - Modernizace zemědělského podnikání</vt:lpstr>
      <vt:lpstr>F1  - Modernizace zemědělského podnikání – Preferenční kritéria</vt:lpstr>
      <vt:lpstr>F1 – Modernizace zemědělského podnikání –  přílohy</vt:lpstr>
      <vt:lpstr>F2 – Modernizace zpracování zemědělských produktů </vt:lpstr>
      <vt:lpstr>F2 - Modernizace zpracování zemědělských produktů - Kritéria přijatelnosti</vt:lpstr>
      <vt:lpstr>F2 – Modernizace zpracování zemědělských produktů - další podmínky</vt:lpstr>
      <vt:lpstr>F2 – Modernizace zpracování zemědělských produktů  Další podmínky v případě, že výstupní produkt nespadá do přílohy I Smlouvy o fungování EU</vt:lpstr>
      <vt:lpstr>F2 – Modernizace zpracování zemědělských produktů  Způsobilé výdaje</vt:lpstr>
      <vt:lpstr>F2 – Modernizace zpracování zemědělských produktů  Preferenční kritéria</vt:lpstr>
      <vt:lpstr>F2 – Modernizace zpracování zemědělských produktů  Nepovinné přílohy</vt:lpstr>
      <vt:lpstr>F4 – Rozvoj nezemědělských činností</vt:lpstr>
      <vt:lpstr>F4 – Rozvoj nezemědělských činností – CZ-NACE</vt:lpstr>
      <vt:lpstr>F4 – Rozvoj nezemědělských činností – další vymezení</vt:lpstr>
      <vt:lpstr>F4 – Rozvoj nezemědělských činností – další vymezení</vt:lpstr>
      <vt:lpstr>F4 – Rozvoj nezemědělských činností – Způsobilé výdaje</vt:lpstr>
      <vt:lpstr>F4 – Rozvoj nezemědělských činností – Pravidlo „de minimis „</vt:lpstr>
      <vt:lpstr>F4 – Rozvoj nezemědělských činností – Pravidla pro blokovou výjimku</vt:lpstr>
      <vt:lpstr>F4 – Rozvoj nezemědělských činností – Preferenční kritéria</vt:lpstr>
      <vt:lpstr>F4 – Rozvoj nezemědělských činností - Nepovinné přílohy</vt:lpstr>
      <vt:lpstr>F12  – Základní služby a obnova vesnic ve venkovských oblastech </vt:lpstr>
      <vt:lpstr>F12  – Základní služby a obnova vesnic ve venkovských oblastech a) Veřejná prostranství</vt:lpstr>
      <vt:lpstr>F12  – Základní služby a obnova vesnic ve venkovských oblastech a) Veřejná prostranství</vt:lpstr>
      <vt:lpstr>F12  – Základní služby a obnova vesnic ve venkovských oblastech b) Mateřské a základní školy</vt:lpstr>
      <vt:lpstr>F12  – Základní služby a obnova vesnic ve venkovských oblastech b) Mateřské a základní školy</vt:lpstr>
      <vt:lpstr>F12  – Základní služby a obnova vesnic ve venkovských oblastech e) Vybrané kulturní památky</vt:lpstr>
      <vt:lpstr>F12  – Základní služby a obnova vesnic ve venkovských oblastech e) Vybrané kulturní památky</vt:lpstr>
      <vt:lpstr>F12  – Základní služby a obnova vesnic ve venkovských oblastech g) Stezky</vt:lpstr>
      <vt:lpstr>F12  – Základní služby a obnova vesnic ve venkovských oblastech g) Stezky</vt:lpstr>
      <vt:lpstr>F12  – Základní služby a obnova vesnic ve venkovských oblastech f) Kulturní a spolková zařízení včetně knihoven</vt:lpstr>
      <vt:lpstr>F12  – Základní služby a obnova vesnic ve venkovských oblastech f) Kulturní a spolková zařízení včetně knihoven</vt:lpstr>
      <vt:lpstr>F12  – Základní služby a obnova vesnic ve venkovských oblastech Preferenční kritéria pro všechny opatření</vt:lpstr>
      <vt:lpstr>Základní podmínky žádosti o dotaci pro všechny Fiche</vt:lpstr>
      <vt:lpstr>Základní podmínky žádosti o dotaci pro všechny Fiche</vt:lpstr>
      <vt:lpstr>Základní podmínky žádosti o dotaci pro všechny Fiche</vt:lpstr>
      <vt:lpstr>Povinné přílohy pro všechny Fiche</vt:lpstr>
      <vt:lpstr>Rozdělení do kategorií podniků:</vt:lpstr>
      <vt:lpstr>Nezpůsobilé výdaje</vt:lpstr>
      <vt:lpstr>Definice investičních výdajů</vt:lpstr>
      <vt:lpstr>Základní podmínky žádosti o dotaci pro všechny Fiche</vt:lpstr>
      <vt:lpstr>Financování projektu</vt:lpstr>
      <vt:lpstr>Doložení příloh k velkému cenovému marketingu</vt:lpstr>
      <vt:lpstr>Podání Žádosti o dotaci na MAS včetně doložení příloh k Žádosti o dotaci</vt:lpstr>
      <vt:lpstr>Administrativní kontrola ze strany SZIF</vt:lpstr>
      <vt:lpstr>Obecná ustanovení pro všechny žadatele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Veronika Mikulicová</cp:lastModifiedBy>
  <cp:revision>195</cp:revision>
  <dcterms:created xsi:type="dcterms:W3CDTF">2016-04-19T08:22:35Z</dcterms:created>
  <dcterms:modified xsi:type="dcterms:W3CDTF">2021-05-14T06:45:42Z</dcterms:modified>
</cp:coreProperties>
</file>