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1"/>
  </p:sldMasterIdLst>
  <p:sldIdLst>
    <p:sldId id="256" r:id="rId2"/>
    <p:sldId id="257" r:id="rId3"/>
    <p:sldId id="261" r:id="rId4"/>
    <p:sldId id="258" r:id="rId5"/>
    <p:sldId id="285" r:id="rId6"/>
    <p:sldId id="286" r:id="rId7"/>
    <p:sldId id="287" r:id="rId8"/>
    <p:sldId id="288" r:id="rId9"/>
    <p:sldId id="279" r:id="rId10"/>
    <p:sldId id="259" r:id="rId11"/>
    <p:sldId id="262" r:id="rId12"/>
    <p:sldId id="263" r:id="rId13"/>
    <p:sldId id="260" r:id="rId14"/>
    <p:sldId id="289" r:id="rId15"/>
    <p:sldId id="290" r:id="rId16"/>
    <p:sldId id="291" r:id="rId17"/>
    <p:sldId id="280" r:id="rId18"/>
    <p:sldId id="264" r:id="rId19"/>
    <p:sldId id="265" r:id="rId20"/>
    <p:sldId id="266" r:id="rId21"/>
    <p:sldId id="273" r:id="rId22"/>
    <p:sldId id="274" r:id="rId23"/>
    <p:sldId id="267" r:id="rId24"/>
    <p:sldId id="275" r:id="rId25"/>
    <p:sldId id="268" r:id="rId26"/>
    <p:sldId id="270" r:id="rId27"/>
    <p:sldId id="276" r:id="rId28"/>
    <p:sldId id="282" r:id="rId29"/>
    <p:sldId id="277" r:id="rId30"/>
    <p:sldId id="292" r:id="rId31"/>
    <p:sldId id="283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Schválení projektů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Kontrola CRR</a:t>
          </a:r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Schválení projektů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Kontrola CRR</a:t>
          </a:r>
        </a:p>
      </dsp:txBody>
      <dsp:txXfrm>
        <a:off x="7930219" y="1094134"/>
        <a:ext cx="2360931" cy="12359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9/8/2021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12.-vyzva-mas-hustopecsko-irop-podpora-vzdelavani-iv" TargetMode="External"/><Relationship Id="rId2" Type="http://schemas.openxmlformats.org/officeDocument/2006/relationships/hyperlink" Target="https://irop.mmr.cz/getmedia/13fce68f-3671-4d23-885c-3c974c4bb4df/Specificka-pravidla_2-4_CLLD_1-3.pdf.aspx?ext=.pdf" TargetMode="External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mashustopecsko@gmail.com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.jpeg"/><Relationship Id="rId4" Type="http://schemas.openxmlformats.org/officeDocument/2006/relationships/hyperlink" Target="mailto:andryskova@masbystricka.cz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/>
              <a:t>Seminář k 12. výzvě </a:t>
            </a:r>
            <a:br>
              <a:rPr lang="cs-CZ" sz="4400" dirty="0"/>
            </a:br>
            <a:r>
              <a:rPr lang="cs-CZ" sz="4400" dirty="0"/>
              <a:t>k předkládání žádostí </a:t>
            </a:r>
            <a:br>
              <a:rPr lang="cs-CZ" sz="4400" dirty="0"/>
            </a:br>
            <a:r>
              <a:rPr lang="cs-CZ" sz="4400" dirty="0"/>
              <a:t>o podporu IROP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cs-CZ" sz="2800" dirty="0"/>
          </a:p>
          <a:p>
            <a:pPr algn="ctr"/>
            <a:r>
              <a:rPr lang="cs-CZ" sz="5200" dirty="0"/>
              <a:t>„MAS </a:t>
            </a:r>
            <a:r>
              <a:rPr lang="cs-CZ" sz="5200" dirty="0" err="1"/>
              <a:t>Hustopečsko</a:t>
            </a:r>
            <a:r>
              <a:rPr lang="cs-CZ" sz="5200" dirty="0"/>
              <a:t> – IROP – Podpora vzdělávání 3“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898" y="587051"/>
            <a:ext cx="6371706" cy="1078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62" y="5317450"/>
            <a:ext cx="3038899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Vedlejší podporované aktivity – max. 15 % CZV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61222" y="1735717"/>
            <a:ext cx="10363826" cy="3424107"/>
          </a:xfrm>
        </p:spPr>
        <p:txBody>
          <a:bodyPr>
            <a:normAutofit fontScale="92500"/>
          </a:bodyPr>
          <a:lstStyle/>
          <a:p>
            <a:r>
              <a:rPr lang="cs-CZ" dirty="0"/>
              <a:t>demolice související s realizací projektu,</a:t>
            </a:r>
          </a:p>
          <a:p>
            <a:r>
              <a:rPr lang="cs-CZ" dirty="0"/>
              <a:t>pořízení bezpečnostních prvků a zařízení, osvětlení, elektronického a mechanického zabezpečení,</a:t>
            </a:r>
          </a:p>
          <a:p>
            <a:r>
              <a:rPr lang="cs-CZ" dirty="0"/>
              <a:t>pořízení herních prvků,</a:t>
            </a:r>
          </a:p>
          <a:p>
            <a:r>
              <a:rPr lang="cs-CZ" dirty="0"/>
              <a:t>úpravy venkovního prostranství (přístupové cesty v areálu, zeleň, hřiště a herní prvky),</a:t>
            </a:r>
          </a:p>
          <a:p>
            <a:r>
              <a:rPr lang="cs-CZ" dirty="0"/>
              <a:t>projektová dokumentace, EIA,</a:t>
            </a:r>
          </a:p>
          <a:p>
            <a:r>
              <a:rPr lang="cs-CZ" dirty="0"/>
              <a:t>zabezpečení výstavby (technický dozor investora, BOZP, autorský dozor),</a:t>
            </a:r>
          </a:p>
          <a:p>
            <a:r>
              <a:rPr lang="cs-CZ" dirty="0"/>
              <a:t>pořízení služeb bezprostředně souvisejících s realizací projektu (příprava a realizace zadávacích a výběrových řízení, zpracování studie proveditelnosti),</a:t>
            </a:r>
          </a:p>
          <a:p>
            <a:r>
              <a:rPr lang="cs-CZ" dirty="0"/>
              <a:t>povinná publicita (podle kap. 13 Obecných pravidel).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7" y="51598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060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71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38960" y="1429555"/>
            <a:ext cx="10363826" cy="3954161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cs-CZ" sz="2200" cap="none" dirty="0">
                <a:latin typeface="Arial" panose="020B0604020202020204" pitchFamily="34" charset="0"/>
                <a:cs typeface="Arial" panose="020B0604020202020204" pitchFamily="34" charset="0"/>
              </a:rPr>
              <a:t>Plná moc – v případě, že nepodepisuje statutární zástupce žadatele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>
                <a:latin typeface="Arial" panose="020B0604020202020204" pitchFamily="34" charset="0"/>
                <a:cs typeface="Arial" panose="020B0604020202020204" pitchFamily="34" charset="0"/>
              </a:rPr>
              <a:t>Dokumentace k zadávacím a výběrovým řízením – záložka „Veřejné zakázky“ v MS2014+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 o právní subjektivitě – nemusí dokládat obce, kraje, organizační složky státu + jejich p. o.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>
                <a:latin typeface="Arial" panose="020B0604020202020204" pitchFamily="34" charset="0"/>
                <a:cs typeface="Arial" panose="020B0604020202020204" pitchFamily="34" charset="0"/>
              </a:rPr>
              <a:t>Studie proveditelnosti – příloha specifických pravidel výzvy č. 68 IROP – 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Doklad o prokázání právních vztahů k majetku, který je předmětem projektu – výpis z KN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cs-CZ" sz="2200" cap="none" dirty="0">
                <a:latin typeface="Arial" panose="020B0604020202020204" pitchFamily="34" charset="0"/>
                <a:cs typeface="Arial" panose="020B0604020202020204" pitchFamily="34" charset="0"/>
              </a:rPr>
              <a:t>Územní rozhodnutí nebo územní souhlas nebo veřejnoprávní smlouva nahrazující územní řízení – nabytí právní moci nejpozději ke dni podání žádosti o dotaci</a:t>
            </a:r>
            <a:endParaRPr lang="cs-CZ" sz="22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153" y="538371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169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1257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5" y="1281208"/>
            <a:ext cx="10363826" cy="4077729"/>
          </a:xfrm>
        </p:spPr>
        <p:txBody>
          <a:bodyPr>
            <a:normAutofit fontScale="92500"/>
          </a:bodyPr>
          <a:lstStyle/>
          <a:p>
            <a:pPr>
              <a:buFont typeface="+mj-lt"/>
              <a:buAutoNum type="arabicPeriod" startAt="7"/>
            </a:pPr>
            <a:endParaRPr lang="cs-CZ" dirty="0"/>
          </a:p>
          <a:p>
            <a:pPr marL="457200" indent="-457200">
              <a:lnSpc>
                <a:spcPct val="90000"/>
              </a:lnSpc>
              <a:buFont typeface="+mj-lt"/>
              <a:buAutoNum type="arabicPeriod" startAt="7"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s nabytím právní moci nebo souhlas s provedením ohlášeného stavebního záměru nebo veřejnoprávní smlouva nahrazující stavební povolení 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7"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Projektová dokumentace pro vydání stavebního povolení nebo pro ohlášení stavby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7"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Položkový rozpočet stavby – způsobilé x nezpůsobilé výdaje, hlavní x vedlejší aktivity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7"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Výpočet čistých jiných peněžních příjmů – v případě, že projekt bude generovat příjmy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7"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Čestné prohlášení o skutečném majiteli – příloha obecných pravidel č. 30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7"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Výpis z Rejstříku škol a školských zařízení – ne starší než 3 měsíce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7"/>
            </a:pP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Stanovisko Krajské hygienické stanice ke kapacitě školy – v relevantních případech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643" y="544283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2601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hlavní aktivity (min. 85%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czv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) Aktivita předškolní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82006" y="1888761"/>
            <a:ext cx="9701579" cy="4182956"/>
          </a:xfrm>
        </p:spPr>
        <p:txBody>
          <a:bodyPr>
            <a:normAutofit fontScale="92500" lnSpcReduction="10000"/>
          </a:bodyPr>
          <a:lstStyle/>
          <a:p>
            <a:r>
              <a:rPr lang="cs-CZ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r>
              <a:rPr lang="cs-CZ" sz="1600" dirty="0"/>
              <a:t>výstavba nové budovy sloužící pro péči o děti do 3 let nebo předškolní vzdělávání, související s rozšířením stávající kapacity zařízení,  rozšíření stávající budovy sloužící pro péči o děti do 3 let nebo předškolní vzdělávání, související s rozšířením stávající kapacity zařízení, </a:t>
            </a:r>
          </a:p>
          <a:p>
            <a:r>
              <a:rPr lang="cs-CZ" sz="1600" dirty="0"/>
              <a:t>stavební úpravy stávající budovy pro péči o děti do 3 let nebo předškolní vzdělávání nebo jiného objektu pouze z důvodu rozšíření stávající kapacity předškolního vzdělávání či vzniku zcela nového vzdělávacího zařízení, </a:t>
            </a:r>
          </a:p>
          <a:p>
            <a:r>
              <a:rPr lang="cs-CZ" sz="1600" dirty="0"/>
              <a:t>stavební úpravy společných prostor, kmenových učeben a prostor pro spánek dětí v rámci budovy mateřské školy (zapsané do školského rejstříku), </a:t>
            </a:r>
          </a:p>
          <a:p>
            <a:r>
              <a:rPr lang="cs-CZ" sz="1600" dirty="0"/>
              <a:t>stavební úpravy objektu dle vyhlášky č. 398/2009 Sb., o obecných technických požadavcích zabezpečujících bezbariérové užívání staveb, ve znění pozdějších předpisů, související s podporou sociální inkluze v rámci projektu rozšíření kapacit (např. zajištění bezbariérového přístupu), </a:t>
            </a:r>
          </a:p>
          <a:p>
            <a:r>
              <a:rPr lang="cs-CZ" sz="1600" dirty="0"/>
              <a:t>budování a modernizace související inženýrské sítě (vodovod, kanalizace, plyn, elektrické vedení) v rámci stavby, která je součástí projektu a projektové dokumentace stavby (způsobilým výdajem je přípojka realizovaná i mimo pozemek hlavní stavby, pokud je tato přípojka součástí projektové dokumentace a souvisí s realizovaným projektem).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17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67519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0446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hlavní aktivity (min. 85%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czv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) Aktivita základní školy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82006" y="1588958"/>
            <a:ext cx="9701579" cy="4086234"/>
          </a:xfrm>
        </p:spPr>
        <p:txBody>
          <a:bodyPr>
            <a:normAutofit fontScale="85000" lnSpcReduction="20000"/>
          </a:bodyPr>
          <a:lstStyle/>
          <a:p>
            <a:r>
              <a:rPr lang="cs-CZ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r>
              <a:rPr lang="cs-CZ" dirty="0"/>
              <a:t>stavby, přístavby, nástavby, stavební úpravy a modernizace budov sloužící základnímu vzdělávání: o laboratoře, dílny, odborné a specializované učebny a výukové prostory ve vazbě na klíčové kompetence IROP, nezbytné zázemí těchto učeben (např. šatny k dílnám, sociální zázemí, přípravny, sklady pomůcek, úklidové komory), o odborné kabinety ve vazbě na klíčové kompetence IROP, o školní poradenské pracoviště v budově školy, o chodby, vstupní a spojovací prostory nezbytné pro propojení nově vybudovaných prostor, </a:t>
            </a:r>
          </a:p>
          <a:p>
            <a:r>
              <a:rPr lang="cs-CZ" dirty="0"/>
              <a:t>stavby a stavební úpravy objektu dle vyhlášky č. 398/2009 Sb., o obecných technických požadavcích zabezpečujících bezbariérové užívání staveb, ve znění pozdějších předpisů, související s podporou sociální inkluze v celé budově (např. zajištění bezbariérového přístupu), </a:t>
            </a:r>
          </a:p>
          <a:p>
            <a:r>
              <a:rPr lang="cs-CZ" dirty="0"/>
              <a:t>budování a modernizace související inženýrské sítě (vodovod, kanalizace, plyn, elektrické vedení) v rámci stavby, která je součástí projektu a projektové dokumentace stavby (způsobilým výdajem je přípojka realizovaná i mimo pozemek hlavní stavby, pokud je tato přípojka součástí projektové dokumentace a souvisí s realizovaným projektem), </a:t>
            </a:r>
          </a:p>
          <a:p>
            <a:r>
              <a:rPr lang="cs-CZ" dirty="0"/>
              <a:t>pouze ve správním obvodu ORP se SVL navíc: o nové kmenové učebny za účelem rozšíření kapacity školy, šatny a toalety pro potřeby nově vybudovaných kapacit, o nové kabinety ve vazbě na rozšiřování kapacit školy.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17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67519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5751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hlavní aktivity (min. 85%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czv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) Aktivita střední školy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82006" y="1588958"/>
            <a:ext cx="9701579" cy="4086234"/>
          </a:xfrm>
        </p:spPr>
        <p:txBody>
          <a:bodyPr>
            <a:normAutofit fontScale="85000" lnSpcReduction="20000"/>
          </a:bodyPr>
          <a:lstStyle/>
          <a:p>
            <a:r>
              <a:rPr lang="cs-CZ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r>
              <a:rPr lang="cs-CZ" dirty="0"/>
              <a:t>stavby, přístavby, nástavby, stavební úpravy a modernizace budov sloužící základnímu vzdělávání: o laboratoře, dílny, odborné a specializované učebny a výukové prostory ve vazbě na klíčové kompetence IROP, nezbytné zázemí těchto učeben (např. šatny k dílnám, sociální zázemí, přípravny, sklady pomůcek, úklidové komory), o odborné kabinety ve vazbě na klíčové kompetence IROP, o školní poradenské pracoviště v budově školy, o chodby, vstupní a spojovací prostory nezbytné pro propojení nově vybudovaných prostor, </a:t>
            </a:r>
          </a:p>
          <a:p>
            <a:r>
              <a:rPr lang="cs-CZ" dirty="0"/>
              <a:t>stavby a stavební úpravy objektu dle vyhlášky č. 398/2009 Sb., o obecných technických požadavcích zabezpečujících bezbariérové užívání staveb, ve znění pozdějších předpisů, související s podporou sociální inkluze v celé budově (např. zajištění bezbariérového přístupu), </a:t>
            </a:r>
          </a:p>
          <a:p>
            <a:r>
              <a:rPr lang="cs-CZ" dirty="0"/>
              <a:t>budování a modernizace související inženýrské sítě (vodovod, kanalizace, plyn, elektrické vedení) v rámci stavby, která je součástí projektu a projektové dokumentace stavby (způsobilým výdajem je přípojka realizovaná i mimo pozemek hlavní stavby, pokud je tato přípojka součástí projektové dokumentace a souvisí s realizovaným projektem), </a:t>
            </a:r>
          </a:p>
          <a:p>
            <a:r>
              <a:rPr lang="cs-CZ" dirty="0"/>
              <a:t>pouze ve správním obvodu ORP se SVL navíc: o nové kmenové učebny za účelem rozšíření kapacity školy, šatny a toalety pro potřeby nově vybudovaných kapacit, o nové kabinety ve vazbě na rozšiřování kapacit školy.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17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67519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6589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hlavní aktivity (min. 85%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czv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) Aktivita neformální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82006" y="1588958"/>
            <a:ext cx="9701579" cy="4086234"/>
          </a:xfrm>
        </p:spPr>
        <p:txBody>
          <a:bodyPr>
            <a:normAutofit/>
          </a:bodyPr>
          <a:lstStyle/>
          <a:p>
            <a:r>
              <a:rPr lang="cs-CZ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r>
              <a:rPr lang="cs-CZ" dirty="0"/>
              <a:t>stavby, přístavby, nástavby, stavební úpravy a modernizace budov sloužící základnímu vzdělávání: o laboratoře, dílny, odborné a specializované učebny a výukové prostory ve vazbě na klíčové kompetence IROP, nezbytné zázemí těchto učeben (např. šatny k dílnám, sociální zázemí, přípravny, sklady pomůcek, úklidové komory), o odborné kabinety ve vazbě na klíčové kompetence IROP, o školní poradenské pracoviště v budově školy, o chodby, vstupní a spojovací prostory nezbytné pro propojení nově vybudovaných prostor, </a:t>
            </a:r>
          </a:p>
          <a:p>
            <a:r>
              <a:rPr lang="cs-CZ" dirty="0"/>
              <a:t>stavby a stavební úpravy objektu dle vyhlášky č. 398/2009 Sb., o obecných technických požadavcích zabezpečujících bezbariérové užívání staveb, ve znění pozdějších předpisů, související s podporou sociální inkluze v celé budově (např. zajištění bezbariérového přístupu), 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17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67519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0603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8385" y="382387"/>
            <a:ext cx="8886931" cy="5417126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Nákup pozemků a staveb</a:t>
            </a:r>
          </a:p>
          <a:p>
            <a:pPr lvl="1"/>
            <a:r>
              <a:rPr lang="cs-CZ" dirty="0"/>
              <a:t>nákup pozemku (celého, nebo jeho části) určeného pro výstavbu nové stavby, která bude sloužit pro péči o děti do 3 let nebo předškolní vzdělávání, cena pozemku nesmí přesáhnout 10 % celkových způsobilých výdajů1,</a:t>
            </a:r>
          </a:p>
          <a:p>
            <a:pPr lvl="1"/>
            <a:r>
              <a:rPr lang="cs-CZ" dirty="0"/>
              <a:t>nákup stavby (celé nebo její části), která bude sloužit pro péči o děti do 3 let nebo předškolní vzdělávání – bez limitu</a:t>
            </a:r>
          </a:p>
          <a:p>
            <a:pPr lvl="1"/>
            <a:endParaRPr lang="cs-CZ" dirty="0"/>
          </a:p>
          <a:p>
            <a:r>
              <a:rPr lang="cs-CZ" b="1" dirty="0"/>
              <a:t>Pořízení vybavení budov, učeben, výukových prostor</a:t>
            </a:r>
          </a:p>
          <a:p>
            <a:pPr lvl="1"/>
            <a:r>
              <a:rPr lang="cs-CZ" dirty="0"/>
              <a:t>pořízení alternativních výukových prostor např. jurty, unimobuňky/obytné kontejnery,</a:t>
            </a:r>
          </a:p>
          <a:p>
            <a:pPr lvl="1"/>
            <a:r>
              <a:rPr lang="cs-CZ" dirty="0"/>
              <a:t>pořízení nábytku,</a:t>
            </a:r>
          </a:p>
          <a:p>
            <a:pPr lvl="1"/>
            <a:r>
              <a:rPr lang="cs-CZ" dirty="0"/>
              <a:t>vybavení zázemí infrastruktury pro péči o děti do 3 let nebo předškolní vzdělávání (vybavení kmenových tříd, prostory pro spánek dětí, společné prostory, zázemí pro personál, šatny, toalety, jídelna apod.),</a:t>
            </a:r>
          </a:p>
          <a:p>
            <a:pPr lvl="1"/>
            <a:r>
              <a:rPr lang="cs-CZ" dirty="0"/>
              <a:t>pořízení kompenzačních pomůcek a kompenzačního vybavení nezbytných pro zajištění rovného přístupu ke vzdělávání dětem se speciálními vzdělávacími potřebami.</a:t>
            </a:r>
          </a:p>
          <a:p>
            <a:pPr lvl="1"/>
            <a:endParaRPr lang="cs-CZ" dirty="0"/>
          </a:p>
          <a:p>
            <a:pPr marL="457200" lvl="1" indent="0" algn="just">
              <a:buNone/>
            </a:pPr>
            <a:r>
              <a:rPr lang="cs-CZ" dirty="0">
                <a:solidFill>
                  <a:srgbClr val="FF0000"/>
                </a:solidFill>
              </a:rPr>
              <a:t>Pořízený majetek podléhá kontrole a při nákupu vybavení důrazně upozorňujeme příjemce, že je potřeba udržet výstupy z projektu po celou dobu udržitelnosti (tj. pět let od provedení poslední platby příjemci ze strany ŘO IROP) a evidovat je. V případě neudržení výstupů z projektu po celou dobu udržitelnosti projektu se příjemce vystavuje riziku krácení dotace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36" y="553242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1096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020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vedlejší aktivity (max. 15%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56393" y="1424526"/>
            <a:ext cx="9619374" cy="4078500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demolice původního objektu, ve kterém probíhala výchova a vzdělávání dětí, a budov na pozemku objektu, jejichž odstranění souvisí s realizací projektu; demolice nemůže být jedinou aktivitou projektu,</a:t>
            </a:r>
          </a:p>
          <a:p>
            <a:r>
              <a:rPr lang="cs-CZ" dirty="0"/>
              <a:t>pořízení bezpečnostních prvků a zařízení, osvětlení, elektronického zabezpečení vstupu do budovy a mechanického zabezpečení (oplocení),</a:t>
            </a:r>
          </a:p>
          <a:p>
            <a:r>
              <a:rPr lang="cs-CZ" dirty="0"/>
              <a:t>pořízení vnitřních i venkovních herních prvků a hraček,</a:t>
            </a:r>
          </a:p>
          <a:p>
            <a:r>
              <a:rPr lang="cs-CZ" dirty="0"/>
              <a:t>úpravy venkovního prostranství v areálu zařízení péče o děti do 3 let nebo předškolního vzdělávání (zeleň, přístupové cesty v areálu zařízení, úprava a zřizování dětských hřišť, pítka, parkové úpravy, oplocení,</a:t>
            </a:r>
          </a:p>
          <a:p>
            <a:r>
              <a:rPr lang="cs-CZ" dirty="0"/>
              <a:t>pořízení a obnova mobiliáře např. lavičky, herní prvky) a přístřešky nevyžadující stavební povolení,</a:t>
            </a:r>
          </a:p>
          <a:p>
            <a:r>
              <a:rPr lang="cs-CZ" dirty="0"/>
              <a:t>parkovací místa na pozemku podpořeného zařízení pro předškolní vzdělávání (nejedná se o veřejná parkovací místa),</a:t>
            </a:r>
          </a:p>
          <a:p>
            <a:r>
              <a:rPr lang="cs-CZ" dirty="0"/>
              <a:t>zabezpečení výstavby (technický dozor investora, BOZP, autorský dozor),</a:t>
            </a:r>
          </a:p>
          <a:p>
            <a:r>
              <a:rPr lang="cs-CZ" dirty="0"/>
              <a:t>projektová dokumentace stavby, EIA a další viz strana 24-25 Specifických pravidel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029" y="5432320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670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62002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vedlejší aktivity (max. 15%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787612"/>
            <a:ext cx="8571048" cy="4003588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Projektová dokumentace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Nákup pozemků a staveb (nesmí přesáhnout 10% způsobilých výdajů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Zabezpečení výstavby (TDI, AD, BOZP, geodetické práce, výdaje na inženýring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Pořízení služeb bezprostředně souvisejících s realizací projektu (SP, </a:t>
            </a:r>
            <a:r>
              <a:rPr lang="cs-CZ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výdaje na zpracování zadávacích podmínek k zakázkám a organizaci výběrových a zadávacích řízení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Povinná publicita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DPH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901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 – 7. Výzva – IROP – Podpora vzdělávání 2“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914400"/>
            <a:ext cx="10363826" cy="4850128"/>
          </a:xfrm>
        </p:spPr>
        <p:txBody>
          <a:bodyPr>
            <a:normAutofit fontScale="77500" lnSpcReduction="20000"/>
          </a:bodyPr>
          <a:lstStyle/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Vazba na výzvu č.68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„INFRASTRUKTURA PRO PŘEDŠKOLNÍ VZDĚLÁVÁNÍ, ZÁKLADNÍ ŠKOLY, STŘEDNÍ ŠKOLY, VYŠŠÍ ODBORNÉ ŠKOLY, ZÁJMOVÉ, NEFORMÁLNÍ A CELOŽIVOTNÍ VZDĚLÁVÁNÍ“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Příjem žádostí: 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cs-CZ" sz="2000" dirty="0"/>
              <a:t>28.6.2021 9:00 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cs-CZ" sz="2000" dirty="0"/>
              <a:t>3.10.2021 23:59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Celková částka dotace pro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výzvu: </a:t>
            </a:r>
            <a:r>
              <a:rPr lang="cs-CZ" sz="2000" dirty="0"/>
              <a:t>3 498 993,82 Kč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(dotace = 95%) 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není stanovena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000" dirty="0"/>
              <a:t>3 498 993,82 Kč 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Oprávnění žadatelé: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kraje, organizace zřizované nebo zakládané kraji, obce, organizace zřizované nebo zakládané obcemi, nestátní neziskové organizace, církve, církevní organizace, organizační složky státu, příspěvkové organizace organizačních složek státu 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zařízení péče o děti do 3 let, školy a školská zařízení v oblasti předškolního vzdělávání, další subjekty podílející se na realizaci vzdělávacích aktivit v oblasti předškolního vzdělávání a péče o děti 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školy a školská zařízení v oblasti základního vzdělávání, další subjekty podílející se na realizaci vzdělávacích aktivit 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školy a školská zařízení v oblasti středního vzdělávání a vyšší odborné školy, další subjekty podílející se na realizaci vzdělávacích aktivit 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školy a školská zařízení v oblasti předškolního, základního a středního vzdělávání a vyšší odborné školy, další subjekty podílející se na realizaci vzdělávacích aktivit</a:t>
            </a: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717" y="5550408"/>
            <a:ext cx="6371706" cy="11338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Nezpůsobilé výdaje - výběr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55815" y="1270000"/>
            <a:ext cx="10363826" cy="380588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výdaje na výstavbu, rekonstrukci nebo modernizaci komunikací určených výhradně pěší dopravě s výjimkou výdajů uvedených mezi způsobilými výdaji na hlavní a vedlejší aktivity projektu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výdaje na běžnou údržbu, souvislou údržbu a opravu pozemních komunikací včetně chodníků a cyklostezek</a:t>
            </a:r>
          </a:p>
          <a:p>
            <a:pPr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výdaje na realizaci parkovišť pro automobily,</a:t>
            </a:r>
          </a:p>
          <a:p>
            <a:pPr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výdaje na přípravu a zpracování žádosti o podporu, s výjimkou zpracování studie proveditelnosti, výdaje spojené s řízením a administrací projektu</a:t>
            </a:r>
          </a:p>
          <a:p>
            <a:pPr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výdaje na zpracování průzkumů, studií a posouzení nesouvisejících s PD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705" y="519699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1381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47286579"/>
              </p:ext>
            </p:extLst>
          </p:nvPr>
        </p:nvGraphicFramePr>
        <p:xfrm>
          <a:off x="677334" y="1360199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4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47501503"/>
              </p:ext>
            </p:extLst>
          </p:nvPr>
        </p:nvGraphicFramePr>
        <p:xfrm>
          <a:off x="581891" y="1591108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7076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400" cap="none" dirty="0">
                <a:solidFill>
                  <a:schemeClr val="accent1">
                    <a:lumMod val="75000"/>
                  </a:schemeClr>
                </a:solidFill>
              </a:rPr>
              <a:t>formální hodnocení a přijatelnost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Příloha č. 1 výzvy</a:t>
            </a:r>
          </a:p>
        </p:txBody>
      </p:sp>
    </p:spTree>
    <p:extLst>
      <p:ext uri="{BB962C8B-B14F-4D97-AF65-F5344CB8AC3E}">
        <p14:creationId xmlns:p14="http://schemas.microsoft.com/office/powerpoint/2010/main" val="14676441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81801122"/>
              </p:ext>
            </p:extLst>
          </p:nvPr>
        </p:nvGraphicFramePr>
        <p:xfrm>
          <a:off x="677334" y="14525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1773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526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Hodnocení a výběr projektů </a:t>
            </a:r>
            <a:br>
              <a:rPr lang="cs-CZ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000" dirty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cs-CZ" sz="2000" cap="none" dirty="0">
                <a:solidFill>
                  <a:schemeClr val="accent1">
                    <a:lumMod val="75000"/>
                  </a:schemeClr>
                </a:solidFill>
              </a:rPr>
              <a:t>ěcné hodnocení – detaily v příloze č.2 Výzvy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6638570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Závěrečné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Minimální počet bodů ve věcném hodnocení – 35</a:t>
            </a:r>
          </a:p>
          <a:p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Maximální možný počet bodů ve věcném hodnocení – 70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7690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80531957"/>
              </p:ext>
            </p:extLst>
          </p:nvPr>
        </p:nvGraphicFramePr>
        <p:xfrm>
          <a:off x="677334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28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7431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Schvalování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Programový výbor se sejde nejpozději do 10 pracovních dnů od ukončení věcného hodnocení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Při výběru projektů platí bodové ohodnocení a pořadí z věcného hodnocení, PV nemůže měnit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případě náhradních projektů může rozhodnout PV o navýšení alokace ve výzvě</a:t>
            </a:r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816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52707416"/>
              </p:ext>
            </p:extLst>
          </p:nvPr>
        </p:nvGraphicFramePr>
        <p:xfrm>
          <a:off x="554182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1955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608084"/>
            <a:ext cx="10363826" cy="41831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nejdříve 1.1.2014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datem ukončení realizace projektu se rozumí datum, do kterého budou prokazatelně uzavřeny všechny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aktivity  - 30.6.2023 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!!! Realizace projektu nesmí být ukončena před podáním žádosti o podporu v MS 2014+ !!!</a:t>
            </a:r>
          </a:p>
          <a:p>
            <a:pPr marL="0" indent="0">
              <a:buNone/>
            </a:pP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/>
              <a:t>Realizace projektu může být rozdělena na etapy. Etapa nesmí být kratší než tři měsíce. 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801" y="568860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 informací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Specifické podmínky výzvy</a:t>
            </a:r>
          </a:p>
          <a:p>
            <a:r>
              <a:rPr lang="cs-CZ" dirty="0">
                <a:hlinkClick r:id="rId2"/>
              </a:rPr>
              <a:t>https://irop.mmr.cz/getmedia/13fce68f-3671-4d23-885c-3c974c4bb4df/Specificka-pravidla_2-4_CLLD_1-3.pdf.aspx?ext=.pdf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Výzva na MAS</a:t>
            </a:r>
          </a:p>
          <a:p>
            <a:r>
              <a:rPr lang="cs-CZ" dirty="0">
                <a:hlinkClick r:id="rId3"/>
              </a:rPr>
              <a:t>12. Výzva MAS Hustopečsko-IROP-Podpora vzdělávání IV | MAS </a:t>
            </a:r>
            <a:r>
              <a:rPr lang="cs-CZ" dirty="0" err="1">
                <a:hlinkClick r:id="rId3"/>
              </a:rPr>
              <a:t>Hustopečsko</a:t>
            </a:r>
            <a:r>
              <a:rPr lang="cs-CZ" dirty="0">
                <a:hlinkClick r:id="rId3"/>
              </a:rPr>
              <a:t> (mashustopecsko.cz)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03837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4204137"/>
          </a:xfrm>
        </p:spPr>
        <p:txBody>
          <a:bodyPr>
            <a:normAutofit/>
          </a:bodyPr>
          <a:lstStyle/>
          <a:p>
            <a:r>
              <a:rPr lang="cs-CZ" dirty="0"/>
              <a:t>Kontakty:</a:t>
            </a:r>
          </a:p>
          <a:p>
            <a:endParaRPr lang="cs-CZ" dirty="0"/>
          </a:p>
          <a:p>
            <a:r>
              <a:rPr lang="cs-CZ" b="1" dirty="0"/>
              <a:t>Ing. Veronika Mikulicová</a:t>
            </a:r>
            <a:endParaRPr lang="pt-BR" b="1" dirty="0"/>
          </a:p>
          <a:p>
            <a:pPr marL="0" indent="0">
              <a:buNone/>
            </a:pPr>
            <a:r>
              <a:rPr lang="cs-CZ" dirty="0"/>
              <a:t>	projektový manažer MAS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pt-BR" dirty="0"/>
              <a:t>e-mail: </a:t>
            </a:r>
            <a:r>
              <a:rPr lang="cs-CZ" dirty="0">
                <a:hlinkClick r:id="rId2"/>
              </a:rPr>
              <a:t>veronika.mikulicova</a:t>
            </a:r>
            <a:r>
              <a:rPr lang="cs-CZ" dirty="0">
                <a:hlinkClick r:id="rId3"/>
              </a:rPr>
              <a:t>@</a:t>
            </a:r>
            <a:r>
              <a:rPr lang="cs-CZ" dirty="0"/>
              <a:t>email.cz</a:t>
            </a:r>
            <a:br>
              <a:rPr lang="pt-BR" dirty="0">
                <a:hlinkClick r:id="rId2"/>
              </a:rPr>
            </a:br>
            <a:r>
              <a:rPr lang="cs-CZ" dirty="0"/>
              <a:t>	</a:t>
            </a:r>
            <a:r>
              <a:rPr lang="pt-BR" dirty="0"/>
              <a:t>tel.: 7</a:t>
            </a:r>
            <a:r>
              <a:rPr lang="cs-CZ" dirty="0"/>
              <a:t>74 364 013</a:t>
            </a:r>
          </a:p>
          <a:p>
            <a:endParaRPr lang="pt-BR" dirty="0"/>
          </a:p>
          <a:p>
            <a:r>
              <a:rPr lang="cs-CZ" b="1" dirty="0"/>
              <a:t>Ing. Michal Zich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pt-BR" dirty="0"/>
              <a:t>vedoucí </a:t>
            </a:r>
            <a:r>
              <a:rPr lang="cs-CZ" dirty="0"/>
              <a:t>pracovník pro SCLLD</a:t>
            </a:r>
            <a:br>
              <a:rPr lang="cs-CZ" dirty="0"/>
            </a:br>
            <a:r>
              <a:rPr lang="cs-CZ" dirty="0"/>
              <a:t>	e-mail: </a:t>
            </a:r>
            <a:r>
              <a:rPr lang="cs-CZ" dirty="0" err="1">
                <a:hlinkClick r:id="rId3"/>
              </a:rPr>
              <a:t>info.mashustopecsko@gmail</a:t>
            </a:r>
            <a:r>
              <a:rPr lang="cs-CZ" dirty="0">
                <a:hlinkClick r:id="rId3"/>
              </a:rPr>
              <a:t>.</a:t>
            </a:r>
            <a:r>
              <a:rPr lang="pt-BR" dirty="0">
                <a:hlinkClick r:id="rId3"/>
              </a:rPr>
              <a:t>c</a:t>
            </a:r>
            <a:r>
              <a:rPr lang="cs-CZ" dirty="0" err="1">
                <a:hlinkClick r:id="rId3"/>
              </a:rPr>
              <a:t>om</a:t>
            </a:r>
            <a:br>
              <a:rPr lang="cs-CZ" dirty="0">
                <a:hlinkClick r:id="rId4"/>
              </a:rPr>
            </a:br>
            <a:r>
              <a:rPr lang="cs-CZ" dirty="0"/>
              <a:t>	tel.: 774 113 357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839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9684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Aktivita Infrastruktura pro předškolní vzdělávání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 stavby a stavební práce spojené s výstavbou nové infrastruktury včetně vybudování přípojky pro přivedení inženýrských sítí                                                                                                                   rekonstrukce a stavební úpravy stávající infrastruktury (včetně zabezpečení bezbariérovosti dle vyhlášky č. 398/2009 Sb.)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nákup pozemků a staveb (nemovitostí)                                                                                                              pořízení vybavení budov a učeben                                                                                                                         pořízení kompenzačních pomůcek </a:t>
            </a:r>
          </a:p>
          <a:p>
            <a:r>
              <a:rPr lang="cs-CZ" b="1" dirty="0"/>
              <a:t>Podpora může být poskytnuta na zvýšení kapacity</a:t>
            </a:r>
            <a:r>
              <a:rPr lang="cs-CZ" dirty="0"/>
              <a:t>: </a:t>
            </a:r>
          </a:p>
          <a:p>
            <a:pPr marL="0" indent="0">
              <a:buNone/>
            </a:pPr>
            <a:r>
              <a:rPr lang="cs-CZ" dirty="0"/>
              <a:t> mateřských škol podle zákona č. 561/2004 Sb., školský zákon, ve znění pozdějších předpisů, zapsaných do školského rejstříku, všech zřizovatelů bez rozdílu (včetně mateřských škol určených pro vzdělávání dětí zaměstnanců),                                                              dětských skupin podle zákona č. 247/2014 Sb., o poskytování služby péče o dítě v dětské skupině a o změně souvisejících zákonů, ve znění zákona č. 127/2015 Sb.</a:t>
            </a:r>
          </a:p>
          <a:p>
            <a:pPr marL="0" indent="0">
              <a:buNone/>
            </a:pPr>
            <a:r>
              <a:rPr lang="cs-CZ" dirty="0"/>
              <a:t>Projekty zaměřené na mateřské školy, zřízené podle zákonač.561/2004 Sb., školský zákon, ve znění pozdějších předpisů, musí být v souladu </a:t>
            </a:r>
            <a:r>
              <a:rPr lang="cs-CZ" dirty="0" err="1"/>
              <a:t>sMístním</a:t>
            </a:r>
            <a:r>
              <a:rPr lang="cs-CZ" dirty="0"/>
              <a:t> akčním plánem vzdělávání.</a:t>
            </a:r>
          </a:p>
          <a:p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Aktivita Infrastruktura základních škol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 stavby a stavební práce spojené s výstavbou nové infrastruktury včetně vybudování přípojky pro přivedení inženýrských sítí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rekonstrukce a stavební úpravy stávající infrastruktury (včetně zabezpečení bezbariérovosti dle vyhlášky č. 398/2009 Sb.)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nákup pozemků a staveb (nemovitostí)                                                                                                               pořízení vybavení budov a učeben                                                                                                                         pořízení kompenzačních pomůcek                                                                                                                          zajištění vnitřní konektivity školy a připojení k internetu </a:t>
            </a:r>
          </a:p>
          <a:p>
            <a:endParaRPr lang="cs-CZ" dirty="0"/>
          </a:p>
          <a:p>
            <a:r>
              <a:rPr lang="cs-CZ" b="1" dirty="0"/>
              <a:t>Podpora může být poskytnuta na podporu infrastruktury škol a školských zařízení pro základní vzdělávání podle zákona č. 561/2004 Sb., školský zákon, ve znění pozdějších předpisů, zapsaných v Rejstříku škol a školských zařízení k datu vyhlášení výzvy MAS ve vazbě na: </a:t>
            </a:r>
          </a:p>
          <a:p>
            <a:pPr marL="0" indent="0">
              <a:buNone/>
            </a:pPr>
            <a:r>
              <a:rPr lang="cs-CZ" dirty="0"/>
              <a:t> klíčové kompetence (komunikace v cizích jazycích, práce s digitálními technologiemi, přírodní vědy, technické a řemeslné obory);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budování bezbariérovosti škol;                                                                                                                             ve správním obvodu obce s rozšířenou působností, ve které se nachází sociálně vyloučená lokalita navíc rozšiřování kapacit kmenových učeben. </a:t>
            </a:r>
          </a:p>
          <a:p>
            <a:pPr marL="0" indent="0">
              <a:buNone/>
            </a:pPr>
            <a:r>
              <a:rPr lang="cs-CZ" dirty="0"/>
              <a:t>Projektové záměry musí být v souladu s Místním akčním plánem vzdělávání. </a:t>
            </a:r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3427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Aktivita Infrastruktura středních škol a vyšších odborných škol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 stavby a stavební práce spojené s výstavbou nové infrastruktury včetně vybudování přípojky pro přivedení inženýrských sítí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rekonstrukce a stavební úpravy stávající infrastruktury (včetně zabezpečení bezbariérovosti dle vyhlášky č. 398/2009 Sb.)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nákup pozemků a staveb (nemovitostí)                                                                                                               pořízení vybavení budov a učeben                                                                                                                         pořízení kompenzačních pomůcek                                                                                                                          zajištění vnitřní konektivity školy a připojení k internetu </a:t>
            </a:r>
          </a:p>
          <a:p>
            <a:r>
              <a:rPr lang="cs-CZ" b="1" dirty="0"/>
              <a:t>Podpora může být poskytnuta na podporu infrastruktury škol a školských zařízení pro základní vzdělávání podle zákona č. 561/2004 Sb., školský zákon, ve znění pozdějších předpisů, zapsaných v Rejstříku škol a školských zařízení k datu vyhlášení výzvy MAS ve vazbě na: </a:t>
            </a:r>
          </a:p>
          <a:p>
            <a:pPr marL="0" indent="0">
              <a:buNone/>
            </a:pPr>
            <a:r>
              <a:rPr lang="cs-CZ" dirty="0"/>
              <a:t> klíčové kompetence (komunikace v cizích jazycích, práce s digitálními technologiemi, přírodní vědy, technické a řemeslné obory);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budování bezbariérovosti škol;                                                                                                                             ve správním obvodu obce s rozšířenou působností, ve které se nachází sociálně vyloučená lokalita navíc rozšiřování kapacit kmenových učeben. Projektové záměry musí být v souladu s Místním akčním plánem vzdělávání.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106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Aktivita Infrastruktura   pro   zájmové,   neformální a celoživotní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 přístavby,  nástavby  a  stavební  práce  spojené s vybudováním  infrastruktury  pro  zájmové,  neformální a celoživotní vzdělávání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rekonstrukce  a  stavební  úpravy  stávající  infrastruktury (včetně  zabezpečení  bezbariérovosti  dle  vyhlášky č.398/2009 Sb.)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nákup pozemků a staveb (nemovitostí)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pořízení vybavení budov a učeben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cs-CZ" dirty="0"/>
              <a:t> pořízení kompenzačních pomůcek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Podpora  může  být  poskytnuta  pouze  ve  vazbě  na  klíčové kompetence (komunikace v cizích jazycích, práce s digitálními technologiemi, přírodní vědy, technické a řemeslné obory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Projektové záměry musí být v souladu s Místním akčním plánem vzdělávání nebo </a:t>
            </a:r>
            <a:r>
              <a:rPr lang="cs-CZ" dirty="0" err="1"/>
              <a:t>sKrajským</a:t>
            </a:r>
            <a:r>
              <a:rPr lang="cs-CZ" dirty="0"/>
              <a:t> akčním plánem vzdělávání.</a:t>
            </a:r>
          </a:p>
          <a:p>
            <a:pPr marL="0" indent="0">
              <a:buNone/>
            </a:pPr>
            <a:r>
              <a:rPr lang="cs-CZ" dirty="0"/>
              <a:t> </a:t>
            </a:r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50" y="575661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5624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Podporované aktivity jsou rozdělené na hlavní a vedlejší. </a:t>
            </a:r>
          </a:p>
          <a:p>
            <a:r>
              <a:rPr lang="cs-CZ" dirty="0"/>
              <a:t>Na hlavní aktivity projektu musí být vynaloženo minimálně 85 % celkových způsobilých výdajů projektu. Hlavní aktivity projektu jsou ty aktivity, které vedou k naplnění cílů a indikátorů projektu. </a:t>
            </a:r>
          </a:p>
          <a:p>
            <a:endParaRPr lang="cs-CZ" dirty="0"/>
          </a:p>
          <a:p>
            <a:r>
              <a:rPr lang="cs-CZ" dirty="0"/>
              <a:t>Na vedlejší aktivity projektu může být vynaloženo maximálně 15 % celkových způsobilých výdajů projektu. Část výdajů na vedlejší aktivity projektu nad 15 % celkových způsobilých výdajů projektu musí být v rozpočtu projektu uvedena jako nezpůsobilý výdaj. </a:t>
            </a:r>
          </a:p>
        </p:txBody>
      </p:sp>
    </p:spTree>
    <p:extLst>
      <p:ext uri="{BB962C8B-B14F-4D97-AF65-F5344CB8AC3E}">
        <p14:creationId xmlns:p14="http://schemas.microsoft.com/office/powerpoint/2010/main" val="3043632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9262872" cy="1320800"/>
          </a:xfrm>
        </p:spPr>
        <p:txBody>
          <a:bodyPr/>
          <a:lstStyle/>
          <a:p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Hlavní podporované aktivity – min. 85% CZV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stavby a stavební práce spojené s výstavbou nové infrastruktury, včetně vybudování přípojky pro přivedení inženýrských sítí, </a:t>
            </a:r>
          </a:p>
          <a:p>
            <a:r>
              <a:rPr lang="cs-CZ" dirty="0"/>
              <a:t>rekonstrukce a stavební úpravy stávající infrastruktury, včetně zabezpečení bezbariérovosti dle vyhlášky č. 398/2009 Sb., o obecných technických požadavcích zabezpečujících bezbariérové užívání staveb, ve znění pozdějších předpisů, </a:t>
            </a:r>
          </a:p>
          <a:p>
            <a:r>
              <a:rPr lang="cs-CZ" dirty="0"/>
              <a:t>nákup pozemků a staveb (nemovitostí), </a:t>
            </a:r>
          </a:p>
          <a:p>
            <a:r>
              <a:rPr lang="cs-CZ" dirty="0"/>
              <a:t>pořízení vybavení budov a učeben, </a:t>
            </a:r>
          </a:p>
          <a:p>
            <a:r>
              <a:rPr lang="cs-CZ" dirty="0"/>
              <a:t>pořízení kompenzačních pomůcek. </a:t>
            </a:r>
          </a:p>
        </p:txBody>
      </p:sp>
    </p:spTree>
    <p:extLst>
      <p:ext uri="{BB962C8B-B14F-4D97-AF65-F5344CB8AC3E}">
        <p14:creationId xmlns:p14="http://schemas.microsoft.com/office/powerpoint/2010/main" val="289609627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2474</TotalTime>
  <Words>2997</Words>
  <Application>Microsoft Office PowerPoint</Application>
  <PresentationFormat>Širokoúhlá obrazovka</PresentationFormat>
  <Paragraphs>213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5" baseType="lpstr">
      <vt:lpstr>Arial</vt:lpstr>
      <vt:lpstr>Trebuchet MS</vt:lpstr>
      <vt:lpstr>Wingdings 3</vt:lpstr>
      <vt:lpstr>Fazeta</vt:lpstr>
      <vt:lpstr>Seminář k 12. výzvě  k předkládání žádostí  o podporu IROP</vt:lpstr>
      <vt:lpstr>MAS Hustopečsko – 7. Výzva – IROP – Podpora vzdělávání 2“</vt:lpstr>
      <vt:lpstr>Financování, realizace projektu</vt:lpstr>
      <vt:lpstr>Aktivita Infrastruktura pro předškolní vzdělávání </vt:lpstr>
      <vt:lpstr>Aktivita Infrastruktura základních škol </vt:lpstr>
      <vt:lpstr>Aktivita Infrastruktura středních škol a vyšších odborných škol </vt:lpstr>
      <vt:lpstr>Aktivita Infrastruktura   pro   zájmové,   neformální a celoživotní vzdělávání</vt:lpstr>
      <vt:lpstr>Prezentace aplikace PowerPoint</vt:lpstr>
      <vt:lpstr>Hlavní podporované aktivity – min. 85% CZV</vt:lpstr>
      <vt:lpstr>Vedlejší podporované aktivity – max. 15 % CZV</vt:lpstr>
      <vt:lpstr>Povinné přílohy žádosti</vt:lpstr>
      <vt:lpstr>Povinné přílohy žádosti</vt:lpstr>
      <vt:lpstr>Způsobilé výdaje hlavní aktivity (min. 85% czv) Aktivita předškolní vzdělávání</vt:lpstr>
      <vt:lpstr>Způsobilé výdaje hlavní aktivity (min. 85% czv) Aktivita základní školy</vt:lpstr>
      <vt:lpstr>Způsobilé výdaje hlavní aktivity (min. 85% czv) Aktivita střední školy</vt:lpstr>
      <vt:lpstr>Způsobilé výdaje hlavní aktivity (min. 85% czv) Aktivita neformální vzdělávání</vt:lpstr>
      <vt:lpstr>Prezentace aplikace PowerPoint</vt:lpstr>
      <vt:lpstr>Způsobilé výdaje vedlejší aktivity (max. 15% czv)</vt:lpstr>
      <vt:lpstr>Způsobilé výdaje vedlejší aktivity (max. 15% czv)</vt:lpstr>
      <vt:lpstr>Nezpůsobilé výdaje - výběr</vt:lpstr>
      <vt:lpstr>Průběh hodnocení</vt:lpstr>
      <vt:lpstr>Průběh hodnocení</vt:lpstr>
      <vt:lpstr>Hodnocení a výběr projektů  formální hodnocení a přijatelnost </vt:lpstr>
      <vt:lpstr>Průběh hodnocení</vt:lpstr>
      <vt:lpstr>Hodnocení a výběr projektů  Věcné hodnocení – detaily v příloze č.2 Výzvy</vt:lpstr>
      <vt:lpstr>Závěrečné informace</vt:lpstr>
      <vt:lpstr>Průběh hodnocení</vt:lpstr>
      <vt:lpstr>Schvalování projektů</vt:lpstr>
      <vt:lpstr>Průběh hodnocení</vt:lpstr>
      <vt:lpstr>Více informací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Veronika Mikulicová</cp:lastModifiedBy>
  <cp:revision>87</cp:revision>
  <dcterms:created xsi:type="dcterms:W3CDTF">2017-10-23T09:01:12Z</dcterms:created>
  <dcterms:modified xsi:type="dcterms:W3CDTF">2021-09-08T02:23:32Z</dcterms:modified>
</cp:coreProperties>
</file>