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10.xml" ContentType="application/vnd.openxmlformats-officedocument.presentationml.slide+xml"/>
  <Override PartName="/ppt/slides/slide53.xml" ContentType="application/vnd.openxmlformats-officedocument.presentationml.slide+xml"/>
  <Override PartName="/ppt/slides/slide12.xml" ContentType="application/vnd.openxmlformats-officedocument.presentationml.slide+xml"/>
  <Override PartName="/ppt/slides/slide5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5"/>
  </p:handoutMasterIdLst>
  <p:sldIdLst>
    <p:sldId id="256" r:id="rId2"/>
    <p:sldId id="272" r:id="rId3"/>
    <p:sldId id="323" r:id="rId4"/>
    <p:sldId id="324" r:id="rId5"/>
    <p:sldId id="259" r:id="rId6"/>
    <p:sldId id="257" r:id="rId7"/>
    <p:sldId id="349" r:id="rId8"/>
    <p:sldId id="353" r:id="rId9"/>
    <p:sldId id="352" r:id="rId10"/>
    <p:sldId id="354" r:id="rId11"/>
    <p:sldId id="355" r:id="rId12"/>
    <p:sldId id="356" r:id="rId13"/>
    <p:sldId id="357" r:id="rId14"/>
    <p:sldId id="358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70" r:id="rId23"/>
    <p:sldId id="366" r:id="rId24"/>
    <p:sldId id="367" r:id="rId25"/>
    <p:sldId id="373" r:id="rId26"/>
    <p:sldId id="368" r:id="rId27"/>
    <p:sldId id="369" r:id="rId28"/>
    <p:sldId id="375" r:id="rId29"/>
    <p:sldId id="374" r:id="rId30"/>
    <p:sldId id="376" r:id="rId31"/>
    <p:sldId id="377" r:id="rId32"/>
    <p:sldId id="378" r:id="rId33"/>
    <p:sldId id="379" r:id="rId34"/>
    <p:sldId id="380" r:id="rId35"/>
    <p:sldId id="381" r:id="rId36"/>
    <p:sldId id="382" r:id="rId37"/>
    <p:sldId id="383" r:id="rId38"/>
    <p:sldId id="384" r:id="rId39"/>
    <p:sldId id="385" r:id="rId40"/>
    <p:sldId id="311" r:id="rId41"/>
    <p:sldId id="386" r:id="rId42"/>
    <p:sldId id="273" r:id="rId43"/>
    <p:sldId id="260" r:id="rId44"/>
    <p:sldId id="265" r:id="rId45"/>
    <p:sldId id="264" r:id="rId46"/>
    <p:sldId id="263" r:id="rId47"/>
    <p:sldId id="387" r:id="rId48"/>
    <p:sldId id="274" r:id="rId49"/>
    <p:sldId id="391" r:id="rId50"/>
    <p:sldId id="388" r:id="rId51"/>
    <p:sldId id="390" r:id="rId52"/>
    <p:sldId id="389" r:id="rId53"/>
    <p:sldId id="295" r:id="rId5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7AF40C"/>
    <a:srgbClr val="E890EA"/>
    <a:srgbClr val="FDF449"/>
    <a:srgbClr val="D0F5FE"/>
    <a:srgbClr val="FFC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332" autoAdjust="0"/>
  </p:normalViewPr>
  <p:slideViewPr>
    <p:cSldViewPr snapToGrid="0" showGuides="1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34" d="100"/>
          <a:sy n="34" d="100"/>
        </p:scale>
        <p:origin x="22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customXml" Target="../customXml/item2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3289A-F5B4-4C38-BFB4-1CEBDF81A917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1B41A-B846-4E28-8691-77791A800F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43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96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56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0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33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7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9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95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25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77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34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9B017-9868-4EE5-A500-309D94608840}" type="datetimeFigureOut">
              <a:rPr lang="cs-CZ" smtClean="0"/>
              <a:t>14.05.2021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3B94-1DBB-426B-8DC1-5C2D6E4AC7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31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zif.cz/cs/CmDocument?rid=%2Fapa_anon%2Fcs%2Fdokumenty_ke_stazeni%2Fprv2014%2Fopatreni%2Fleader%2F1921%2F1608280817318.pdf" TargetMode="Externa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" TargetMode="External"/><Relationship Id="rId2" Type="http://schemas.openxmlformats.org/officeDocument/2006/relationships/hyperlink" Target="mailto:Info.mashustopecsko@gmail.com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ashustopecsko.cz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701070" cy="145458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Místní akční skupina </a:t>
            </a:r>
            <a:r>
              <a:rPr lang="cs-CZ" altLang="cs-CZ" b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Hustopečsko</a:t>
            </a:r>
            <a:r>
              <a:rPr lang="cs-CZ" altLang="cs-CZ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, z. s.</a:t>
            </a:r>
            <a:br>
              <a:rPr lang="cs-CZ" altLang="cs-CZ" b="1" dirty="0">
                <a:latin typeface="Calibri" panose="020F0502020204030204" pitchFamily="34" charset="0"/>
              </a:rPr>
            </a:br>
            <a:r>
              <a:rPr lang="cs-CZ" altLang="cs-CZ" b="1" dirty="0">
                <a:latin typeface="Calibri" panose="020F0502020204030204" pitchFamily="34" charset="0"/>
              </a:rPr>
              <a:t> </a:t>
            </a:r>
            <a:endParaRPr lang="cs-CZ" dirty="0">
              <a:solidFill>
                <a:schemeClr val="accent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8159931" y="4118415"/>
            <a:ext cx="3534763" cy="1002226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13.5.2021</a:t>
            </a:r>
          </a:p>
          <a:p>
            <a:pPr algn="ctr"/>
            <a:r>
              <a:rPr lang="cs-CZ" dirty="0"/>
              <a:t>Velké Pavlovice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92183" y="2141346"/>
            <a:ext cx="11102511" cy="1350861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Seminář pro žadatele</a:t>
            </a:r>
          </a:p>
          <a:p>
            <a:pPr marL="0" indent="0" algn="ctr">
              <a:buNone/>
              <a:defRPr/>
            </a:pP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3. Výzva PRV</a:t>
            </a:r>
            <a:endParaRPr lang="cs-CZ" sz="4000" b="1" dirty="0"/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76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524868" cy="79261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F1  - Modernizace zemědělského podnikání – </a:t>
            </a:r>
            <a:r>
              <a:rPr lang="cs-CZ" sz="32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Zvýhodnění </a:t>
            </a:r>
            <a:r>
              <a:rPr lang="cs-CZ" sz="3200" dirty="0" err="1"/>
              <a:t>prvožadatelů</a:t>
            </a:r>
            <a:r>
              <a:rPr lang="cs-CZ" sz="3200" dirty="0"/>
              <a:t> z SCLLD MAS </a:t>
            </a:r>
            <a:r>
              <a:rPr lang="cs-CZ" sz="3200" dirty="0" err="1"/>
              <a:t>Hustopečsko</a:t>
            </a: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Finanční náročnost projektu - CZV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Realizace projektu upřednostňuje pořízení technologií před stavbou</a:t>
            </a:r>
            <a:endParaRPr lang="cs-CZ" sz="3200" i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/>
              <a:t>Ekologické zemědělství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200" dirty="0"/>
              <a:t>Konzultace projektového záměru na 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b="1" dirty="0"/>
              <a:t>Min. Počet bodů 3</a:t>
            </a:r>
            <a:r>
              <a:rPr lang="en-US" sz="3200" b="1" dirty="0"/>
              <a:t>5</a:t>
            </a:r>
            <a:r>
              <a:rPr lang="pl-PL" sz="3200" b="1" dirty="0"/>
              <a:t>               Max. Počet bodů 1</a:t>
            </a:r>
            <a:r>
              <a:rPr lang="cs-CZ" sz="3200" b="1" dirty="0"/>
              <a:t>05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344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72668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F1 – Modernizace zemědělského podnikání – </a:t>
            </a:r>
            <a:r>
              <a:rPr lang="cs-CZ" sz="3200" dirty="0">
                <a:latin typeface="+mn-lt"/>
              </a:rPr>
              <a:t>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2835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V případě stavby – PD a pravomocné doklady dle stavebního zákona.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Ekologické zemědělství – certifikát, smlouva s kontrolní organizací nebo Rozhodnutí o registraci.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3200" dirty="0"/>
              <a:t>Protokol o konzultaci projektového záměru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484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63691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F2 – Modernizace zpracování zemědělských produktů 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926588"/>
            <a:ext cx="1131814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b="1" dirty="0"/>
              <a:t>Příjemci dotace: 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Zemědělský podnikatel dle zákona č. 252/1997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potravina surovin určených pro lidskou spotřebu dle zákona č.110/1997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Výrobce krmiv dle zákona č. 91/1996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Jiný subjekt aktivní ve zpracování a uvádění na trh a vývoji zem. produktů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Žadatel má ŽL výpis z OR na činnost k předmětu dotace.</a:t>
            </a:r>
          </a:p>
          <a:p>
            <a:pPr algn="just">
              <a:lnSpc>
                <a:spcPct val="80000"/>
              </a:lnSpc>
            </a:pPr>
            <a:r>
              <a:rPr lang="cs-CZ" sz="20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000" dirty="0"/>
              <a:t>Hmotné a nehmotné investice, které se týkají zpracování zemědělských produktů nebo uvádění na trh. Způsobilé výdaje jsou investice do výstavby a rekonstrukce budov, nezbytné manipulační plochy, stroje, nástroje, zařízení pro zpracování, finální úpravu, balení, značení, skladování zpracovávané suroviny, výrobků a druhotných surovin , monitoring kvality a čištění odpadních vod ve zpracovatelském provozu a také investice související s uváděním produktů na trh včetně marketingu. </a:t>
            </a:r>
          </a:p>
          <a:p>
            <a:pPr algn="just">
              <a:lnSpc>
                <a:spcPct val="80000"/>
              </a:lnSpc>
            </a:pPr>
            <a:r>
              <a:rPr lang="cs-CZ" sz="2000" b="1" dirty="0"/>
              <a:t>Výše podpory:</a:t>
            </a:r>
          </a:p>
          <a:p>
            <a:pPr algn="just"/>
            <a:r>
              <a:rPr lang="cs-CZ" sz="2000" dirty="0"/>
              <a:t>Maximální výše dotace činí </a:t>
            </a:r>
            <a:r>
              <a:rPr lang="cs-CZ" sz="2000" b="1" dirty="0"/>
              <a:t>50% </a:t>
            </a:r>
            <a:r>
              <a:rPr lang="cs-CZ" sz="2000" dirty="0"/>
              <a:t>způsobilých výdajů ze kterých je stanovena dotace (pokud výstupní produkt je v příloze č. I. Smlouvy o fungování EU); </a:t>
            </a:r>
            <a:r>
              <a:rPr lang="cs-CZ" sz="2000" b="1" dirty="0"/>
              <a:t>45 %</a:t>
            </a:r>
            <a:r>
              <a:rPr lang="cs-CZ" sz="2000" dirty="0"/>
              <a:t> - výstup není v příloze I, mikro + malý podnik; </a:t>
            </a:r>
            <a:r>
              <a:rPr lang="cs-CZ" sz="2000" b="1" dirty="0"/>
              <a:t>35 %</a:t>
            </a:r>
            <a:r>
              <a:rPr lang="cs-CZ" sz="2000" dirty="0"/>
              <a:t> - výstup není v příloze I, střední podnik.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20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86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37067" y="259735"/>
            <a:ext cx="11578380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200" b="1" dirty="0">
                <a:latin typeface="+mn-lt"/>
              </a:rPr>
              <a:t>F2 - Modernizace zpracování zemědělských produktů </a:t>
            </a:r>
            <a:r>
              <a:rPr lang="cs-CZ" sz="3200" b="1" dirty="0"/>
              <a:t>- </a:t>
            </a:r>
            <a:r>
              <a:rPr lang="cs-CZ" sz="3200" dirty="0">
                <a:latin typeface="+mn-lt"/>
              </a:rPr>
              <a:t>Kritéria přijatelnosti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88933" y="1415253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Projekt se musí týkat výroby potravin nebo krmiv.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Proces se musí týkat surovin uvedených v příloze I. Smlouvy o fungování EU (výstupní produkt nemusí být v této příloze uveden – snížení počtu procent dotace na 45 a níže, podle velikosti podniku).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V případě výstupního produktu </a:t>
            </a:r>
            <a:r>
              <a:rPr lang="cs-CZ" sz="3200" dirty="0" err="1"/>
              <a:t>spadajícícho</a:t>
            </a:r>
            <a:r>
              <a:rPr lang="cs-CZ" sz="3200" dirty="0"/>
              <a:t> pod přílohu I. Smlouvy o fungování EU je dotace </a:t>
            </a:r>
            <a:r>
              <a:rPr lang="en-US" sz="3200" dirty="0"/>
              <a:t>50 </a:t>
            </a:r>
            <a:r>
              <a:rPr lang="cs-CZ" sz="3200" dirty="0"/>
              <a:t>%.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968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- </a:t>
            </a:r>
            <a:r>
              <a:rPr lang="cs-CZ" sz="2900" dirty="0">
                <a:latin typeface="+mn-lt"/>
              </a:rPr>
              <a:t>další podmínky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87867" y="1684867"/>
            <a:ext cx="11379200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Nemovitost, kde budou umístěny podpořené stroje je ve vlastnictví žadatele, nebo spoluvlastnictví s 50% podílem, nebo v nájmu nebo má věcné břemeno.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Dotaci nelze poskytnout na intervenční sklady.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41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Další podmínky v případě, že výstupní produkt nespadá do přílohy I Smlouvy o fungování EU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2068857"/>
            <a:ext cx="1131814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velký podnik.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Podpora musí mít motivační účinek (nelze zahájit práce na projektu před podání </a:t>
            </a:r>
            <a:r>
              <a:rPr lang="cs-CZ" sz="2800" dirty="0" err="1"/>
              <a:t>ŽoD</a:t>
            </a:r>
            <a:r>
              <a:rPr lang="cs-CZ" sz="28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Vůči žadateli nesmí být vydán inkasní příkaz o protiprávní podpoře.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Žadatel nesmí být podnik v obtížích.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Nesmí se jednat o produkci biopaliv nebo energie z obnovitelných zdrojů.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Posouzení o vlivu na ŽP u záměrů kde je to vyžadováno, nebo ČP.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90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00619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445600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Pořízení strojů, nástrojů a zařízení pro zpracování, finální úpravu, balení a značení výrobku.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Výstavba, modernizace a rekonstrukce budov, vč. manipulačních ploch, bouracích prací.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související se skladováním zpracovávané suroviny a druhotných surovin s výjimkou odpadních vod.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související se skladováním zpracované suroviny, výrobků a druhotných surovin.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vedoucí ke zvyšování a monitorováním kvality produktů.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Marketing, výstavba a rekonstrukce prodejen, pojízdné prodejny, stánky, prodej ze dvora, vybavení prodejen.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Užitkové vozy N1 a N2.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Investice do zařízení na čištění odpadních vod v provozu.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Nákup nemovitosti (do 10 % ZV</a:t>
            </a:r>
            <a:r>
              <a:rPr lang="cs-CZ" sz="2400" dirty="0"/>
              <a:t>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75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13406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634067"/>
            <a:ext cx="1144850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Zvýhodnění </a:t>
            </a:r>
            <a:r>
              <a:rPr lang="cs-CZ" sz="2800" dirty="0" err="1"/>
              <a:t>prvožadatelů</a:t>
            </a:r>
            <a:r>
              <a:rPr lang="cs-CZ" sz="2800" dirty="0"/>
              <a:t> z SCLLD MAS </a:t>
            </a:r>
            <a:r>
              <a:rPr lang="cs-CZ" sz="2800" dirty="0" err="1"/>
              <a:t>Hustopečsko</a:t>
            </a: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Realizace projektu upřednostňuje nákup technologií před stavbou</a:t>
            </a:r>
            <a:endParaRPr lang="cs-CZ" sz="2800" i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Podpora regionální produkce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/>
              <a:t>Konzultace projektového záměru na MAS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b="1" dirty="0"/>
              <a:t>Min. Počet bodů 3</a:t>
            </a:r>
            <a:r>
              <a:rPr lang="en-US" sz="2800" b="1" dirty="0"/>
              <a:t>5</a:t>
            </a:r>
            <a:r>
              <a:rPr lang="pl-PL" sz="2800" b="1" dirty="0"/>
              <a:t>               Max. Počet bodů 105</a:t>
            </a:r>
            <a:endParaRPr lang="cs-CZ" sz="28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617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148028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F2 – Modernizace zpracování zemědělských produktů </a:t>
            </a:r>
            <a:br>
              <a:rPr lang="cs-CZ" sz="2900" b="1" dirty="0">
                <a:latin typeface="+mn-lt"/>
              </a:rPr>
            </a:b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2154547"/>
            <a:ext cx="113181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Podpora regionální produkce – potvrzení dodavatele k produkci z místních zdrojů při nákupu produkce, výpis z LPIS nebo IZR při zpracování produkce + produkce musí pocházet prokazatelně z území MAS </a:t>
            </a:r>
            <a:r>
              <a:rPr lang="cs-CZ" sz="2800" dirty="0" err="1"/>
              <a:t>Hustopečsko</a:t>
            </a:r>
            <a:r>
              <a:rPr lang="cs-CZ" sz="2800" dirty="0"/>
              <a:t>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800" dirty="0"/>
              <a:t>Protokol dokladující konzultaci projektového záměru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186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78280" y="72102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78898" y="1102464"/>
            <a:ext cx="11318141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dirty="0"/>
              <a:t>Příjemci dotace: 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Fyzické a právnické osoby – mikropodniky a malé podniky ve venkovských oblastech, jakož i zemědělci. 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2400" dirty="0"/>
              <a:t>Investice do vybraných nezemědělských činností dle Klasifikace CZ NACE.</a:t>
            </a:r>
          </a:p>
          <a:p>
            <a:pPr lvl="1" algn="just">
              <a:lnSpc>
                <a:spcPct val="80000"/>
              </a:lnSpc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Pod pravidlem de minimis, nebo blokové </a:t>
            </a:r>
            <a:r>
              <a:rPr lang="cs-CZ" sz="2400" b="1" dirty="0" err="1"/>
              <a:t>vyjímky</a:t>
            </a:r>
            <a:r>
              <a:rPr lang="cs-CZ" sz="2400" b="1" dirty="0"/>
              <a:t> - výše podpory: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Maximální výše dotace činí </a:t>
            </a:r>
            <a:r>
              <a:rPr lang="cs-CZ" sz="2400" b="1" dirty="0"/>
              <a:t>45%</a:t>
            </a:r>
            <a:r>
              <a:rPr lang="cs-CZ" sz="2400" dirty="0"/>
              <a:t> způsobilých výdajů ze kterých je stanovena dotace  pro </a:t>
            </a:r>
            <a:r>
              <a:rPr lang="cs-CZ" sz="2400" b="1" dirty="0"/>
              <a:t>malé podniky a mikropodniky</a:t>
            </a:r>
            <a:r>
              <a:rPr lang="cs-CZ" sz="2400" dirty="0"/>
              <a:t>; </a:t>
            </a:r>
            <a:r>
              <a:rPr lang="cs-CZ" sz="2400" b="1" dirty="0"/>
              <a:t>35 %</a:t>
            </a:r>
            <a:r>
              <a:rPr lang="cs-CZ" sz="2400" dirty="0"/>
              <a:t> - střední podniky (pouze zemědělci); </a:t>
            </a:r>
            <a:r>
              <a:rPr lang="cs-CZ" sz="2400" b="1" dirty="0"/>
              <a:t>25 %</a:t>
            </a:r>
            <a:r>
              <a:rPr lang="cs-CZ" sz="2400" dirty="0"/>
              <a:t> - velké podniky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Min. výše způsobilých výdajů     50.000,- Kč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Max. výše způsobilých výdajů 5.000.000,- Kč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14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Program semináře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Představení výzvy č. 3</a:t>
            </a:r>
          </a:p>
          <a:p>
            <a:r>
              <a:rPr lang="cs-CZ" dirty="0"/>
              <a:t>Představení jednotlivých FICHÍ</a:t>
            </a:r>
          </a:p>
          <a:p>
            <a:r>
              <a:rPr lang="cs-CZ" dirty="0"/>
              <a:t>Základní podmínky společné pro všechny </a:t>
            </a:r>
            <a:r>
              <a:rPr lang="cs-CZ"/>
              <a:t>Fiche</a:t>
            </a:r>
            <a:endParaRPr lang="cs-CZ" dirty="0"/>
          </a:p>
          <a:p>
            <a:r>
              <a:rPr lang="cs-CZ" dirty="0"/>
              <a:t>Postup příjmu žádostí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59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91141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CZ-NACE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2615" y="1012954"/>
            <a:ext cx="1122022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dirty="0">
                <a:latin typeface="Arial Narrow" pitchFamily="34" charset="0"/>
              </a:rPr>
              <a:t>Projekt se týká pouze činností zařazených do těchto sekcí Klasifikace ekonomických činností (CZ-NACE): </a:t>
            </a:r>
          </a:p>
          <a:p>
            <a:pPr algn="just"/>
            <a:r>
              <a:rPr lang="cs-CZ" sz="2000" dirty="0"/>
              <a:t>C – zpracovatelský průmysl (vyjma 12.00, 25.40)</a:t>
            </a:r>
          </a:p>
          <a:p>
            <a:pPr algn="just"/>
            <a:r>
              <a:rPr lang="cs-CZ" sz="2000" dirty="0"/>
              <a:t>F – stavebnictví (vyjma 41.1)</a:t>
            </a:r>
          </a:p>
          <a:p>
            <a:pPr algn="just"/>
            <a:r>
              <a:rPr lang="cs-CZ" sz="2000" dirty="0"/>
              <a:t>G – velkoobchod a maloobchod; opravy a údržba motorových vozidel (vyjma 46, 47.3)</a:t>
            </a:r>
          </a:p>
          <a:p>
            <a:pPr algn="just"/>
            <a:r>
              <a:rPr lang="cs-CZ" sz="2000" dirty="0"/>
              <a:t>I – ubytování, stravování, pohostinství</a:t>
            </a:r>
          </a:p>
          <a:p>
            <a:pPr algn="just"/>
            <a:r>
              <a:rPr lang="cs-CZ" sz="2000" dirty="0"/>
              <a:t>J – informační a komunikační činnost (vyjma 60, 61)</a:t>
            </a:r>
          </a:p>
          <a:p>
            <a:pPr algn="just"/>
            <a:r>
              <a:rPr lang="cs-CZ" sz="2000" dirty="0"/>
              <a:t>M – profesní, vědecké technické činnosti (vyjma 70)</a:t>
            </a:r>
          </a:p>
          <a:p>
            <a:pPr algn="just"/>
            <a:r>
              <a:rPr lang="cs-CZ" sz="2000" dirty="0"/>
              <a:t>N79 – činnosti cestovních kanceláří a agentur a ostatní rezervační služby; N81 – činnosti související se stavbami a úpravou krajiny (vyjma 81.1); </a:t>
            </a:r>
            <a:r>
              <a:rPr lang="pt-BR" sz="2000" dirty="0"/>
              <a:t>N82.1 – administrativní a kancelářská činnost</a:t>
            </a:r>
            <a:r>
              <a:rPr lang="cs-CZ" sz="2000" dirty="0"/>
              <a:t>; N82.3 – pořádání konferencí a hospodářských výstav; N82.92 – balicí činnost</a:t>
            </a:r>
          </a:p>
          <a:p>
            <a:pPr algn="just"/>
            <a:r>
              <a:rPr lang="cs-CZ" sz="2000" dirty="0"/>
              <a:t>P85.59 – ostatní vzdělávání</a:t>
            </a:r>
          </a:p>
          <a:p>
            <a:pPr algn="just"/>
            <a:r>
              <a:rPr lang="cs-CZ" sz="2000" dirty="0"/>
              <a:t>R93 – sportovní, zábavní, rekreační činnost</a:t>
            </a:r>
          </a:p>
          <a:p>
            <a:pPr algn="just"/>
            <a:r>
              <a:rPr lang="cs-CZ" sz="2000" dirty="0"/>
              <a:t>S95 – opravy počítačů a výrobků pro osobní potřebu a převážně pro Domácnost S96 – poskytování ostatních osobních služeb.</a:t>
            </a:r>
            <a:endParaRPr lang="cs-CZ" sz="28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38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26935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další vymezení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14218" y="1469868"/>
            <a:ext cx="114804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Činnosti R93 (sportovní, zábavní, rekreační činnost) a I56 (stravování a pohostinství) pouze ve vazbě na venkovskou turistiku nebo ubytovací kapacitu (doložení – do 10 km existence objektu venkovské turistiky s návštěvností min. 2000 osob/rok).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Dotaci nelze poskytnout na: nákup zemědělských a lesnických strojů, fotovoltaických panelů pouze k výrobě el. energie do sítě.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Ubytovací zařízení s kapacitou 6 – 40 lůžek a investice musí splňovat funkční celek.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zpracování produktů – výstupem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uvádění produktů na trh musí převažovat produkty neuvedené v příloze I Smlouvy o fungování EU.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Žadatel, který v posledních 2 letech před podáním žádosti o dotaci ukončil stejnou nebo </a:t>
            </a:r>
            <a:r>
              <a:rPr lang="pl-PL" sz="2000" dirty="0"/>
              <a:t>podobnou činnost dle CZ-NACE, nemůže žádat o podporu.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Upozornění k projektům týkajících se ubytování: pokud daná obec v místě realizace projektu vybírá poplatky z cestovního ruchu, žadatel se přihlásí k poplatkové povinnosti u příslušné obce, a to nejpozději k datu předložení žádosti o platbu.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967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1748" y="26935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další vymezení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14218" y="1469868"/>
            <a:ext cx="1148047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Žadatel musí dodržet kategorizaci velikosti podniku ke dni podpisu dohody.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pořízení vozidla kategorie N1 musí mít žadatel sídlo/trvalé bydliště nebo provozovnu na území příslušné MAS.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Musí být vyřešeny vlastnické vztahy k nemovitostem.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336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13790" y="100836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440157" y="1687656"/>
            <a:ext cx="109587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Stavební obnova či nová výstavba provozovny, kanceláře či malokapacitního ubytovacího zařízení (vč. stravování).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Pořízení strojů, technologií a dalšího vybavení sloužícího pro nezemědělskou činnost (nákup zařízení, užitkové vozy N1, hardware, software).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 případě podpory na rozšíření výrobního sortimentu stávající provozovny musí být ZV nejméně o </a:t>
            </a:r>
            <a:r>
              <a:rPr lang="en-US" sz="2400" dirty="0"/>
              <a:t>200 </a:t>
            </a:r>
            <a:r>
              <a:rPr lang="cs-CZ" sz="2400" dirty="0"/>
              <a:t>% vyšší než účetní hodnota znovu použitého majetku.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dirty="0"/>
              <a:t>Doplňující výdaje jako součást projektu </a:t>
            </a:r>
            <a:r>
              <a:rPr lang="cs-CZ" sz="2400" dirty="0"/>
              <a:t>(parkovací stání, oplocení, úprava povrchů apod.).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Nákup nemovitosti (do 10 % výdajů).</a:t>
            </a:r>
            <a:endParaRPr lang="cs-CZ" sz="2400" b="1" dirty="0">
              <a:latin typeface="Arial Narrow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6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Pravidlo „de minimis „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3178" y="1682932"/>
            <a:ext cx="1122022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Celková výše podpory „de minimis“ poskytnutá jednomu subjektu nesmí v kterémkoli tříletém období přesáhnout částku </a:t>
            </a:r>
            <a:r>
              <a:rPr lang="cs-CZ" sz="2800" b="1" dirty="0"/>
              <a:t>200 000 EUR</a:t>
            </a:r>
            <a:r>
              <a:rPr lang="cs-CZ" sz="2800" dirty="0"/>
              <a:t>. (přepočítáno kurzem ke dni podpisu smlouvy o dotaci).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Režim „de minimis“ představuje podpory malého rozsahu, u nichž se předpokládá, že nemají potenciál ovlivnit trh.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Popřípadě žadatel žádá na základě blokové </a:t>
            </a:r>
            <a:r>
              <a:rPr lang="cs-CZ" sz="2800" dirty="0" err="1"/>
              <a:t>vyjímky</a:t>
            </a:r>
            <a:r>
              <a:rPr lang="cs-CZ" sz="2800" dirty="0"/>
              <a:t>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832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Pravidla pro blokovou výjimku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3178" y="1682932"/>
            <a:ext cx="1122022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Dotaci lze poskytnout pouze na počáteční investici. Počáteční investicí se rozumí investice do hmotného a nehmotného majetku za účelem založení nové provozovny, rozšíření kapacity stávající provozovny, rozšíření výrobního sortimentu provozovny o výrobky, které nebyly dříve v této provozovně vyráběny, nebo za účelem zásadní změny celkového výrobního postupu stávající provozovny.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V případě podpory na rozšíření výrobního sortimentu stávající provozovny musí být způsobilé výdaje o nejméně 200 % vyšší než účetní hodnota znovu použitého majetku, která je zachycena v uzavřeném účetním/daňovém období předcházejícím zahájení prací.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Podpora musí mít motivační účinek.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849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– </a:t>
            </a:r>
            <a:r>
              <a:rPr lang="cs-CZ" sz="2900" dirty="0">
                <a:latin typeface="+mn-lt"/>
              </a:rPr>
              <a:t>Preferenční kritéria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238062"/>
            <a:ext cx="1122022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Zvýhodnění </a:t>
            </a:r>
            <a:r>
              <a:rPr lang="cs-CZ" sz="3600" dirty="0" err="1"/>
              <a:t>prvožadatelů</a:t>
            </a:r>
            <a:r>
              <a:rPr lang="cs-CZ" sz="3600" dirty="0"/>
              <a:t> z SCLLD MAS </a:t>
            </a:r>
            <a:r>
              <a:rPr lang="cs-CZ" sz="3600" dirty="0" err="1"/>
              <a:t>Hustopečsko</a:t>
            </a:r>
            <a:endParaRPr lang="cs-CZ" sz="3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Finanční náročnost projektu - CZV.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Realizace projektu upřednostňuje pořízení technologií před stavbou</a:t>
            </a:r>
            <a:endParaRPr lang="cs-CZ" sz="3600" i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/>
              <a:t>Velikost podniku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/>
              <a:t>Konzultace projektového záměru na 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600" b="1" dirty="0"/>
              <a:t>Min. Počet bodů 35               Max. Počet bodů 100</a:t>
            </a:r>
            <a:endParaRPr lang="cs-CZ" sz="3600" b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738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8854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F4 – Rozvoj nezemědělských činností - </a:t>
            </a:r>
            <a:r>
              <a:rPr lang="cs-CZ" sz="2900" dirty="0">
                <a:latin typeface="+mn-lt"/>
              </a:rPr>
              <a:t>Nepovinné přílohy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2" y="1666845"/>
            <a:ext cx="11220221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Kopie výpisu z katastru nemovitostí ne starší 3 měsíců před datem podání žádosti.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Velikost podniku – prohlášení dle přílohy č. 5 Pravidel 19.2.1. Velikost podniku. 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V případě investice R </a:t>
            </a:r>
            <a:r>
              <a:rPr lang="en-US" sz="2400" dirty="0"/>
              <a:t>93 </a:t>
            </a:r>
            <a:r>
              <a:rPr lang="en-US" sz="2400" dirty="0" err="1"/>
              <a:t>nebo</a:t>
            </a:r>
            <a:r>
              <a:rPr lang="en-US" sz="2400" dirty="0"/>
              <a:t> I 56 </a:t>
            </a:r>
            <a:r>
              <a:rPr lang="en-US" sz="2400" dirty="0" err="1"/>
              <a:t>dle</a:t>
            </a:r>
            <a:r>
              <a:rPr lang="en-US" sz="2400" dirty="0"/>
              <a:t> CZ NACE be</a:t>
            </a:r>
            <a:r>
              <a:rPr lang="cs-CZ" sz="2400" dirty="0"/>
              <a:t>z vazby na ubytování doloží příjemce, že v okolí </a:t>
            </a:r>
            <a:r>
              <a:rPr lang="en-US" sz="2400" dirty="0"/>
              <a:t>10 km od m</a:t>
            </a:r>
            <a:r>
              <a:rPr lang="cs-CZ" sz="2400" dirty="0" err="1"/>
              <a:t>ísta</a:t>
            </a:r>
            <a:r>
              <a:rPr lang="cs-CZ" sz="2400" dirty="0"/>
              <a:t> realizace se nachází objekt venkovské turistiky s návštěvností min. </a:t>
            </a:r>
            <a:r>
              <a:rPr lang="en-US" sz="2400" dirty="0"/>
              <a:t>2000 </a:t>
            </a:r>
            <a:r>
              <a:rPr lang="cs-CZ" sz="2400" dirty="0"/>
              <a:t>osob/rok.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Další přílohy v případě režimu blokové výjimky.</a:t>
            </a:r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cs-CZ" sz="2400" dirty="0"/>
              <a:t>Protokol o konzultaci projektu s MAS.</a:t>
            </a:r>
          </a:p>
          <a:p>
            <a:pPr lvl="0" algn="just" fontAlgn="base"/>
            <a:endParaRPr lang="cs-CZ" sz="3200" dirty="0"/>
          </a:p>
          <a:p>
            <a:r>
              <a:rPr lang="cs-CZ" dirty="0"/>
              <a:t>	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011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646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3600" b="1" dirty="0"/>
              <a:t>PODPOROVANÉ AKTIVITY 3. VÝZVY: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3600" dirty="0"/>
              <a:t>a) Veřejná prostranství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3600" dirty="0"/>
              <a:t>b) Mateřské a základní školy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3600" dirty="0"/>
              <a:t>c) Vybrané kulturní památky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cs-CZ" sz="3600" dirty="0"/>
              <a:t>d) Kulturní a spolková zařízení včetně knihoven</a:t>
            </a:r>
          </a:p>
          <a:p>
            <a:pPr marL="285750" indent="-285750" algn="just">
              <a:lnSpc>
                <a:spcPct val="80000"/>
              </a:lnSpc>
              <a:buFontTx/>
              <a:buChar char="-"/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Tx/>
              <a:buChar char="-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186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Podpora se zaměřuje na veřejná prostranství včetně herních prvků. Podporována jsou náměstí, návsi, tržiště, navazující prostranství obecního úřadu, pošty, kostela, hřbitova, železniční stanice a další objekty občanské vybavenosti ve vlastnictví obce.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Vytváření nebo rekonstrukce veřejných prostranství především úpravy povrchů včetně zatravnění, osvětlení, oplocení, venkovní mobiliář.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Vytváření nebo doplnění solitérních prvků – herní a vodní prvky – kašny, fontány, pítka, koupadla.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</a:t>
            </a:r>
            <a:r>
              <a:rPr lang="cs-CZ" sz="1600" dirty="0" err="1"/>
              <a:t>max</a:t>
            </a:r>
            <a:r>
              <a:rPr lang="en-US" sz="1600" dirty="0"/>
              <a:t>.</a:t>
            </a:r>
            <a:r>
              <a:rPr lang="cs-CZ" sz="1600" dirty="0"/>
              <a:t> do </a:t>
            </a:r>
            <a:r>
              <a:rPr lang="en-US" sz="1600" dirty="0"/>
              <a:t>30 </a:t>
            </a:r>
            <a:r>
              <a:rPr lang="cs-CZ" sz="1600" dirty="0"/>
              <a:t>% výdajů projektu – parkoviště, odstavné a manipulační plochy.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119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543713"/>
            <a:ext cx="11438894" cy="63701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dirty="0">
                <a:latin typeface="Calibri" panose="020F0502020204030204" pitchFamily="34" charset="0"/>
              </a:rPr>
              <a:t>MAS </a:t>
            </a:r>
            <a:r>
              <a:rPr lang="cs-CZ" dirty="0" err="1">
                <a:latin typeface="Calibri" panose="020F0502020204030204" pitchFamily="34" charset="0"/>
              </a:rPr>
              <a:t>Hustopečsko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40023"/>
            <a:ext cx="11438895" cy="3746377"/>
          </a:xfrm>
        </p:spPr>
        <p:txBody>
          <a:bodyPr>
            <a:normAutofit/>
          </a:bodyPr>
          <a:lstStyle/>
          <a:p>
            <a:r>
              <a:rPr lang="cs-CZ" dirty="0"/>
              <a:t>existence od roku 2007, činnost od 2012</a:t>
            </a:r>
          </a:p>
          <a:p>
            <a:r>
              <a:rPr lang="cs-CZ" dirty="0"/>
              <a:t>Konec 2017 – Schválení Strategie komunitně vedeného místního rozvoje MAS </a:t>
            </a:r>
            <a:r>
              <a:rPr lang="cs-CZ" dirty="0" err="1"/>
              <a:t>Hustopečsko</a:t>
            </a:r>
            <a:endParaRPr lang="cs-CZ" dirty="0"/>
          </a:p>
          <a:p>
            <a:r>
              <a:rPr lang="cs-CZ" dirty="0"/>
              <a:t>IROP, OP ZAM, PRV, nově od podzimu 2018 OP ŽP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0494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a) Veřejná prostranství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236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b="1" dirty="0"/>
              <a:t>Kritéria přijatelnosti</a:t>
            </a:r>
            <a:r>
              <a:rPr lang="cs-CZ" sz="2400" dirty="0"/>
              <a:t>:</a:t>
            </a:r>
            <a:r>
              <a:rPr lang="en-US" sz="2400" dirty="0"/>
              <a:t> </a:t>
            </a:r>
            <a:endParaRPr lang="cs-CZ" sz="24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Veřejné prostranství musí být součástí </a:t>
            </a:r>
            <a:r>
              <a:rPr lang="cs-CZ" sz="2400" dirty="0" err="1"/>
              <a:t>intravilánu</a:t>
            </a:r>
            <a:r>
              <a:rPr lang="cs-CZ" sz="2400" dirty="0"/>
              <a:t>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Nesmí se zakládat veřejná podpora.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Zrealizovaný projekt musí být veřejně přístupný.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Nezpůsobilé výdaje jsou – nástupiště zastávek veřejné dopravy, nákup/výsadba a ošetřování dřevin a výstavba pomníků.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Navazující prostranství dalších objektů občanské vybavenosti lze podpořit za podmínky, že jsou tyto objekty ve vlastnictví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2400" dirty="0"/>
          </a:p>
          <a:p>
            <a:pPr algn="just">
              <a:lnSpc>
                <a:spcPct val="80000"/>
              </a:lnSpc>
            </a:pPr>
            <a:r>
              <a:rPr lang="cs-CZ" sz="24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Prohlášení o realizaci projektu v souladu s plánem/programem rozvoje obce.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432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b) 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organizace, školské právnické osoby.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Investice do mateřských a základních škol nenavyšující kapacitu zařízení.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20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Rekonstrukce/rozšíření MŠ/ZŠ a jejího zázemí a doprovodného stravovacího a hygienického zázemí, venkovní mobiliář a herní prvky.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Technologie vybavení MŠ/ZŠ či doprovodného stravovacího zařízení.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Doplňující výdaje max. do </a:t>
            </a:r>
            <a:r>
              <a:rPr lang="en-US" sz="2000" dirty="0"/>
              <a:t>30</a:t>
            </a:r>
            <a:r>
              <a:rPr lang="cs-CZ" sz="2000" dirty="0"/>
              <a:t>% projektu – úpravy povrchů, odstavných ploch a parkovacích stání, přístupové cesty, oplocení, venkovní mobiliář, hrací prvky pro ZŠ.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0643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b) Mateřské a základní školy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44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době realizace </a:t>
            </a:r>
            <a:r>
              <a:rPr lang="cs-CZ" sz="1600" b="1" dirty="0"/>
              <a:t>nedochází k navýšení kapacity MŠ či ZŠ.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U ZŠ lze podpořit pouze kmenové učebny, sborovny, kabinety, ne odborné učebny, školní knihovny, technické místnosti, družiny a jídelny.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Nezpůsobilé výdaje jsou – úpravy prostor sloužící pro sportovní účely, kotle na uhlí či biomasu, kotle na zemní plyn, tepelná čerpadla, systémy nuceného větrání, instalace solárně-termických kolektorů.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Nebudou podpořeny projekty, kde investice do opláštění přesáhnou </a:t>
            </a:r>
            <a:r>
              <a:rPr lang="en-US" sz="1600" dirty="0"/>
              <a:t>200 tis. K</a:t>
            </a:r>
            <a:r>
              <a:rPr lang="cs-CZ" sz="1600" dirty="0"/>
              <a:t>č.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podpory stravovacího zařízení, musí zařízení sloužit pouze pro potřeby MŠ/ZŠ.. Veřejné stravování není možné.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Informativní výpis ze školského rejstříku.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Dokument prokazující soulad s Místním akčním plánem vzdělávání.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786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e) Vybrané kulturní památky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organizace, nestátní neziskové organizace, registrované církve a náboženské společnosti.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Obnova a zhodnocení nemovitého kulturního dědictví venkova zapsané na Ústředním seznamu kulturních památek České republiky.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 nebo je v režimu de </a:t>
            </a:r>
            <a:r>
              <a:rPr lang="cs-CZ" sz="1600" dirty="0" err="1"/>
              <a:t>minimis</a:t>
            </a:r>
            <a:r>
              <a:rPr lang="cs-CZ" sz="1600" dirty="0"/>
              <a:t>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Obnovení a zhodnocení kulturních památek.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max. do </a:t>
            </a:r>
            <a:r>
              <a:rPr lang="en-US" sz="1600" dirty="0"/>
              <a:t>30</a:t>
            </a:r>
            <a:r>
              <a:rPr lang="cs-CZ" sz="1600" dirty="0"/>
              <a:t>% projektu – úpravy povrchů, odstavných ploch a parkovacích stání, přístupové cesty, oplocení, venkovní mobiliář, informační tabule.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7824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e) Vybrané kulturní památky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65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Nejsou podpořeny památky zapsané na Seznam světového dědictví UNESCO.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Projekty musí být v souladu s odborným stanoviskem Národního památkového ústavu.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Předmět dotace neslouží a nebude sloužit pro vykazování ekonomické činnosti.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Souhlasné stanovisko příslušného orgánu památkové péče.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5214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g) Stezky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Obec </a:t>
            </a:r>
            <a:r>
              <a:rPr lang="en-US" sz="1600" dirty="0" err="1"/>
              <a:t>nebo</a:t>
            </a:r>
            <a:r>
              <a:rPr lang="en-US" sz="1600" dirty="0"/>
              <a:t> </a:t>
            </a:r>
            <a:r>
              <a:rPr lang="cs-CZ" sz="1600" dirty="0"/>
              <a:t>svazek obcí, příspěvková organizace.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600" dirty="0"/>
              <a:t>Podpora v oblasti veřejně přístupných pěších stezek, </a:t>
            </a:r>
            <a:r>
              <a:rPr lang="cs-CZ" sz="1600" dirty="0" err="1"/>
              <a:t>hippostezek</a:t>
            </a:r>
            <a:r>
              <a:rPr lang="cs-CZ" sz="1600" dirty="0"/>
              <a:t> a dalších tematických stezek mimo území lesa.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Výše podpory:</a:t>
            </a:r>
          </a:p>
          <a:p>
            <a:pPr algn="just"/>
            <a:r>
              <a:rPr lang="cs-CZ" sz="1600" dirty="0"/>
              <a:t>Výše dotace činí </a:t>
            </a:r>
            <a:r>
              <a:rPr lang="en-US" sz="1600" b="1" dirty="0"/>
              <a:t>80 </a:t>
            </a:r>
            <a:r>
              <a:rPr lang="cs-CZ" sz="1600" b="1" dirty="0"/>
              <a:t>% </a:t>
            </a:r>
            <a:r>
              <a:rPr lang="cs-CZ" sz="1600" dirty="0"/>
              <a:t>způsobilých výdajů ze kterých je stanovena dotace a vykazuje se v režimu, že nesmí zakládat veřejnou podporu.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6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Výstavba, rekonstrukce nebo rozšíření stezek, jejich značení, směrové a informační tabule či interaktivní prvky.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Stavební výdaje související s danou stezkou – odpočinkové stanoviště, přístřešky, herní a naučné </a:t>
            </a:r>
            <a:r>
              <a:rPr lang="cs-CZ" sz="1600" dirty="0" err="1"/>
              <a:t>prvkyfitness</a:t>
            </a:r>
            <a:r>
              <a:rPr lang="cs-CZ" sz="1600" dirty="0"/>
              <a:t> prvky, budování a zpevnění mostků  a lávek, vyhlídky, zábradlí, úvaziště pro koně.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Doplňující výdaje max. do </a:t>
            </a:r>
            <a:r>
              <a:rPr lang="en-US" sz="1600" dirty="0"/>
              <a:t>30</a:t>
            </a:r>
            <a:r>
              <a:rPr lang="cs-CZ" sz="1600" dirty="0"/>
              <a:t>% projektu – odpadkové koše, veřejné toalety.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576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g) Stezky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Realizace projektů mimo PIPFL a </a:t>
            </a:r>
            <a:r>
              <a:rPr lang="cs-CZ" sz="1600" dirty="0" err="1"/>
              <a:t>intravilán</a:t>
            </a:r>
            <a:r>
              <a:rPr lang="cs-CZ" sz="1600" dirty="0"/>
              <a:t>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budován ve veřejném zájmu.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Není způsobilé </a:t>
            </a:r>
            <a:r>
              <a:rPr lang="cs-CZ" sz="1600" dirty="0" err="1"/>
              <a:t>budováná</a:t>
            </a:r>
            <a:r>
              <a:rPr lang="cs-CZ" sz="1600" dirty="0"/>
              <a:t> cyklostezek, </a:t>
            </a:r>
            <a:r>
              <a:rPr lang="cs-CZ" sz="1600" dirty="0" err="1"/>
              <a:t>singletreky</a:t>
            </a:r>
            <a:r>
              <a:rPr lang="cs-CZ" sz="1600" dirty="0"/>
              <a:t>, in-line dráhy, </a:t>
            </a:r>
            <a:r>
              <a:rPr lang="cs-CZ" sz="1600" dirty="0" err="1"/>
              <a:t>ferrata</a:t>
            </a:r>
            <a:r>
              <a:rPr lang="cs-CZ" sz="1600" dirty="0"/>
              <a:t>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značení je nutné doložit aspoň souhlas vlastníků.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realizace projektu na území ZCHÚ nebo NATURA </a:t>
            </a:r>
            <a:r>
              <a:rPr lang="en-US" sz="1600" dirty="0"/>
              <a:t>2000</a:t>
            </a:r>
            <a:r>
              <a:rPr lang="cs-CZ" sz="1600" dirty="0"/>
              <a:t> je nutné vyjádření příslušného orgánu ochrany přírody.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263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f) Kulturní a spolková zařízení včetně knihoven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258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400" b="1" dirty="0"/>
              <a:t>Příjemce dotace: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O</a:t>
            </a:r>
            <a:r>
              <a:rPr lang="cs-CZ" sz="1400" dirty="0" err="1"/>
              <a:t>bec</a:t>
            </a:r>
            <a:r>
              <a:rPr lang="cs-CZ" sz="1400" dirty="0"/>
              <a:t> nebo svazek obcí, příspěvková organizace zřízená obcí nebo svazkem obcí, nestátní neziskové organizace (spolek, ústav, o.p.s.), registrované církve a náboženské společnosti a evidované (církevní) právnické osoby. </a:t>
            </a:r>
          </a:p>
          <a:p>
            <a:pPr algn="just">
              <a:lnSpc>
                <a:spcPct val="80000"/>
              </a:lnSpc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Oblasti podpory:</a:t>
            </a:r>
          </a:p>
          <a:p>
            <a:pPr algn="just">
              <a:lnSpc>
                <a:spcPct val="80000"/>
              </a:lnSpc>
            </a:pPr>
            <a:r>
              <a:rPr lang="cs-CZ" sz="1400" dirty="0"/>
              <a:t>Podpora zahrnuje investice do staveb a vybavení pro kulturní a spolkovou činnost (obecní, kulturní, spolkové a víceúčelové domy, společenské, koncertní a divadelní sály, kina, klubovny, sokolovny a orlovny) včetně obecních knihoven. </a:t>
            </a:r>
          </a:p>
          <a:p>
            <a:pPr algn="just">
              <a:lnSpc>
                <a:spcPct val="80000"/>
              </a:lnSpc>
            </a:pPr>
            <a:endParaRPr lang="cs-CZ" sz="1400" b="1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Výše podpory:</a:t>
            </a:r>
          </a:p>
          <a:p>
            <a:pPr algn="just"/>
            <a:r>
              <a:rPr lang="cs-CZ" sz="1400" dirty="0"/>
              <a:t>Výše dotace činí </a:t>
            </a:r>
            <a:r>
              <a:rPr lang="en-US" sz="1400" b="1" dirty="0"/>
              <a:t>80 </a:t>
            </a:r>
            <a:r>
              <a:rPr lang="cs-CZ" sz="1400" b="1" dirty="0"/>
              <a:t>% </a:t>
            </a:r>
            <a:r>
              <a:rPr lang="cs-CZ" sz="1400" dirty="0"/>
              <a:t>způsobilých výdajů ze kterých je stanovena dotace a vykazuje se v režimu, že nesmí zakládat veřejnou podporu.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Min. výše způsobilých výdajů     50.000,- Kč</a:t>
            </a:r>
          </a:p>
          <a:p>
            <a:pPr lvl="1" algn="just">
              <a:buFont typeface="Arial" charset="0"/>
              <a:buChar char="•"/>
            </a:pPr>
            <a:r>
              <a:rPr lang="cs-CZ" sz="1400" dirty="0"/>
              <a:t>Max. výše způsobilých výdajů 5.000.000,- Kč</a:t>
            </a:r>
          </a:p>
          <a:p>
            <a:pPr lvl="1" algn="just">
              <a:buFont typeface="Arial" charset="0"/>
              <a:buChar char="•"/>
            </a:pPr>
            <a:endParaRPr lang="cs-CZ" sz="1400" dirty="0"/>
          </a:p>
          <a:p>
            <a:pPr algn="just">
              <a:lnSpc>
                <a:spcPct val="80000"/>
              </a:lnSpc>
            </a:pPr>
            <a:r>
              <a:rPr lang="cs-CZ" sz="1400" b="1" dirty="0"/>
              <a:t>Způsobilé výdaje: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rekonstrukce/obnova, /rozšíření kulturního a spolkového zařízení i příslušného zázemí (šatny, umývárny, toalety) včetně obecních knihoven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mobilní stavby – stavební buňky či jiné mobilní stavby pro klubovny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pořízení technologií a dalšího vybavení pro kulturní a spolkovou činnost včetně obecních knihoven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mobilní zařízení pro kulturní či spolkové akce pro veřejnost – mobilní přístřešky (velkokapacitní stany, party stany, nůžkové stany, apod.), pódia včetně zastřešení, pivní sety, mobilní toalety, ozvučovací, osvětlovací a projekční technika a vybavení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doplňující výdaje jako součást projektu (úprava povrchů, výstavba odstavných ploch a parkovacích stání, oplocení, venkovní mobiliář, informační tabule, zabezpečovací prvky, kuchyňky či kuchyňské kouty včetně základního vybavení - tvoří maximálně 30% projektu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nákup nemovitosti 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1283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f) </a:t>
            </a:r>
            <a:r>
              <a:rPr lang="cs-CZ" sz="2800" b="1" dirty="0"/>
              <a:t>Kulturní a spolková zařízení včetně knihoven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4430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1600" b="1" dirty="0"/>
              <a:t>Kritéria přijatelnosti</a:t>
            </a:r>
            <a:r>
              <a:rPr lang="cs-CZ" sz="1600" dirty="0"/>
              <a:t>:</a:t>
            </a:r>
            <a:r>
              <a:rPr lang="en-US" sz="1600" dirty="0"/>
              <a:t> </a:t>
            </a: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Investice musí být provázány a v souladu s plánem rozvoje obcí.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knihoven se jedná o knihovny zřízené podle §3 odst. 1 písm. c) zákona č. 257/2001 Sb. o knihovnách a podmínkách provozování veřejných knihovnických a informačních služeb.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případě, že je žadatelem nestátní nezisková organizace, musí se jednat o subjekt s historií alespoň dva roky před podáním Žádosti o dotaci na MAS v oblasti, která je předmětem dotace.</a:t>
            </a:r>
          </a:p>
          <a:p>
            <a:pPr algn="just">
              <a:lnSpc>
                <a:spcPct val="80000"/>
              </a:lnSpc>
            </a:pPr>
            <a:endParaRPr lang="cs-CZ" sz="1600" b="1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podmínky: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nesmí zakládat veřejnou podporu.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Nezpůsobilými výdaji jsou hřiště a prostory sloužící pro sportovní aktivity, tj. sportoviště a zařízení pro sport včetně jejich zázemí.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případě, že je žadatelem obec nebo svazek obcí, tak provozovatelem spolkové činnosti nemusí být sám žadatel, a to za podmínky, že je předmět dotace využíván pouze k volnočasovým aktivitám.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Nezpůsobilými výdaji jsou kotle na uhlí, včetně kombinovaných (uhlí/biomasa), kotle na zemní plyn, tepelná čerpadla, systémy nuceného větrání s rekuperací odpadního tepla a instalace solárně-termických kolektorů.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Nebudou podporovány projekty, u kterých způsobilé výdaje, ze kterých je stanovena dotace, na stavební a technologické úpravy opláštění budovy přesahují výši 200 000 Kč.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r>
              <a:rPr lang="cs-CZ" sz="1600" b="1" dirty="0"/>
              <a:t>Další přílohy: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Prohlášení o realizaci projektu v souladu s plánem/programem rozvoje obce.</a:t>
            </a:r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643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5"/>
            <a:ext cx="11448503" cy="101026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F</a:t>
            </a:r>
            <a:r>
              <a:rPr lang="en-US" sz="2900" b="1" dirty="0">
                <a:latin typeface="+mn-lt"/>
              </a:rPr>
              <a:t>12 </a:t>
            </a:r>
            <a:r>
              <a:rPr lang="cs-CZ" sz="2900" b="1" dirty="0">
                <a:latin typeface="+mn-lt"/>
              </a:rPr>
              <a:t> – </a:t>
            </a:r>
            <a:r>
              <a:rPr lang="cs-CZ" sz="3200" b="1" dirty="0"/>
              <a:t>Základní služby a obnova vesnic ve venkovských oblastech</a:t>
            </a:r>
            <a:br>
              <a:rPr lang="cs-CZ" sz="3200" b="1" dirty="0"/>
            </a:br>
            <a:r>
              <a:rPr lang="cs-CZ" sz="3200" b="1" dirty="0"/>
              <a:t>Preferenční kritéria pro všechny opatření</a:t>
            </a:r>
            <a:endParaRPr lang="cs-CZ" sz="2900" b="1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376553" y="1557867"/>
            <a:ext cx="11448502" cy="2904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Zvýhodnění </a:t>
            </a:r>
            <a:r>
              <a:rPr lang="cs-CZ" sz="1600" dirty="0" err="1"/>
              <a:t>prvožadatelů</a:t>
            </a:r>
            <a:r>
              <a:rPr lang="cs-CZ" sz="1600" dirty="0"/>
              <a:t> z SCLLD MAS </a:t>
            </a:r>
            <a:r>
              <a:rPr lang="cs-CZ" sz="1600" dirty="0" err="1"/>
              <a:t>Hustopečsko</a:t>
            </a:r>
            <a:r>
              <a:rPr lang="cs-CZ" sz="1600" dirty="0"/>
              <a:t>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Finanční náročnost projektu - CZV.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Projekt zahrnuje propagační opatření MAS.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Konzultace projektového záměru s MAS.</a:t>
            </a:r>
            <a:endParaRPr lang="cs-CZ" sz="16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b="1" dirty="0"/>
              <a:t>Min. Počet bodů </a:t>
            </a:r>
            <a:r>
              <a:rPr lang="cs-CZ" sz="1600" b="1" dirty="0"/>
              <a:t>25</a:t>
            </a:r>
            <a:r>
              <a:rPr lang="pl-PL" sz="1600" b="1" dirty="0"/>
              <a:t>             Max. Počet bodů </a:t>
            </a:r>
            <a:r>
              <a:rPr lang="cs-CZ" sz="1600" b="1" dirty="0"/>
              <a:t>75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>
              <a:lnSpc>
                <a:spcPct val="80000"/>
              </a:lnSpc>
            </a:pPr>
            <a:endParaRPr lang="cs-CZ" sz="1600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sz="1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919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C42813A2-E9D2-456E-8189-11EC89621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493252"/>
            <a:ext cx="6020746" cy="426067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59BA557-1721-4834-892B-05533DE190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4" y="0"/>
            <a:ext cx="6020746" cy="426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80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40384"/>
            <a:ext cx="11438894" cy="752427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Základní podmínky žádosti o dotaci pro všechny </a:t>
            </a:r>
            <a:r>
              <a:rPr lang="cs-CZ" b="1" dirty="0" err="1"/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151792"/>
            <a:ext cx="11438895" cy="4914899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>
                <a:hlinkClick r:id="rId2"/>
              </a:rPr>
              <a:t>Pravidla-obecné podmínky (szif.cz)</a:t>
            </a:r>
            <a:endParaRPr lang="cs-CZ" dirty="0"/>
          </a:p>
          <a:p>
            <a:pPr algn="just"/>
            <a:r>
              <a:rPr lang="cs-CZ" sz="2200" dirty="0"/>
              <a:t>Žadatelem zabezpečuje financování realizace nejprve z vlastních zdrojů.</a:t>
            </a:r>
          </a:p>
          <a:p>
            <a:pPr algn="just"/>
            <a:r>
              <a:rPr lang="cs-CZ" sz="2200" dirty="0"/>
              <a:t>Za plnění podmínek stanovených Pravidly zodpovídá výhradně žadatel.</a:t>
            </a:r>
          </a:p>
          <a:p>
            <a:pPr algn="just"/>
            <a:r>
              <a:rPr lang="cs-CZ" sz="2200" dirty="0"/>
              <a:t>Výdaje projektu nesmějí být financovány z jiných finančních nástrojů unie (Souběžné čerpání lze z PRV + PGRLF).</a:t>
            </a:r>
          </a:p>
          <a:p>
            <a:pPr algn="just"/>
            <a:r>
              <a:rPr lang="cs-CZ" sz="2200" dirty="0"/>
              <a:t>Vznik výdajů (vystavení objednávky nebo uzavření smlouvy) nejdříve ke dni podání žádosti o dotaci na MAS, uhrazeny nejpozději do data předložení žádosti o platbu.</a:t>
            </a:r>
          </a:p>
          <a:p>
            <a:pPr algn="just"/>
            <a:r>
              <a:rPr lang="pt-BR" sz="2200" dirty="0"/>
              <a:t>Místo realizace projektu: území MAS</a:t>
            </a:r>
            <a:r>
              <a:rPr lang="cs-CZ" sz="2200" dirty="0"/>
              <a:t> + soulad s SCLLD MAS </a:t>
            </a:r>
            <a:r>
              <a:rPr lang="cs-CZ" sz="2200" dirty="0" err="1"/>
              <a:t>Hustopečsko</a:t>
            </a:r>
            <a:r>
              <a:rPr lang="cs-CZ" sz="2200" dirty="0"/>
              <a:t>.</a:t>
            </a:r>
            <a:endParaRPr lang="pt-BR" sz="2200" dirty="0"/>
          </a:p>
          <a:p>
            <a:pPr algn="just"/>
            <a:r>
              <a:rPr lang="pl-PL" sz="2200" dirty="0"/>
              <a:t>Realizace projektu max. 24 měsíců od podpisu dohody.</a:t>
            </a:r>
          </a:p>
          <a:p>
            <a:pPr algn="just"/>
            <a:r>
              <a:rPr lang="cs-CZ" sz="2200" dirty="0"/>
              <a:t>Vázanost projektu na účel 5 let od převedení dotace na účet příjemce dotace .</a:t>
            </a:r>
          </a:p>
          <a:p>
            <a:pPr algn="just"/>
            <a:r>
              <a:rPr lang="cs-CZ" sz="2200" dirty="0"/>
              <a:t>Archivace dokumentů min. 10 let od proplacení dotace.</a:t>
            </a:r>
          </a:p>
          <a:p>
            <a:pPr algn="just"/>
            <a:r>
              <a:rPr lang="pl-PL" sz="2200" dirty="0"/>
              <a:t>Dodržení požadavků na publicitu projektu.</a:t>
            </a:r>
            <a:endParaRPr lang="cs-CZ" sz="22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AF9119E9-7101-4132-A0D7-EDF342245281}"/>
              </a:ext>
            </a:extLst>
          </p:cNvPr>
          <p:cNvSpPr/>
          <p:nvPr/>
        </p:nvSpPr>
        <p:spPr>
          <a:xfrm rot="2558177"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err="1"/>
              <a:t>Proj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6714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n-lt"/>
              </a:rPr>
              <a:t>Základní podmínky žádosti o dotaci pro všechny </a:t>
            </a:r>
            <a:r>
              <a:rPr lang="cs-CZ" sz="3600" b="1" dirty="0" err="1">
                <a:latin typeface="+mn-lt"/>
              </a:rPr>
              <a:t>Fiche</a:t>
            </a:r>
            <a:endParaRPr lang="cs-CZ" sz="3600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pPr algn="just"/>
            <a:r>
              <a:rPr lang="pl-PL" dirty="0"/>
              <a:t>Žádost o dotaci se podává/registruje samostatně za každou Fichi.</a:t>
            </a:r>
          </a:p>
          <a:p>
            <a:pPr algn="just"/>
            <a:r>
              <a:rPr lang="cs-CZ" dirty="0"/>
              <a:t>Za danou </a:t>
            </a:r>
            <a:r>
              <a:rPr lang="cs-CZ" dirty="0" err="1"/>
              <a:t>Fichi</a:t>
            </a:r>
            <a:r>
              <a:rPr lang="cs-CZ" dirty="0"/>
              <a:t> v dané výzvě MAS bude možné odeslat pouze jednu Žádost o dotaci konkrétního žadatele na stejný předmět podnikání, platí i u </a:t>
            </a:r>
            <a:r>
              <a:rPr lang="cs-CZ" dirty="0" err="1"/>
              <a:t>Fiche</a:t>
            </a:r>
            <a:r>
              <a:rPr lang="cs-CZ" dirty="0"/>
              <a:t> 12.</a:t>
            </a:r>
          </a:p>
          <a:p>
            <a:pPr algn="just"/>
            <a:r>
              <a:rPr lang="cs-CZ" dirty="0"/>
              <a:t>Žadatelem požadované bodové hodnocení v Žádosti o dotaci nemůže být ze strany žadatele/příjemce dotace po podání Žádosti o dotaci na MAS jakkoliv měněno a upravováno.</a:t>
            </a:r>
          </a:p>
          <a:p>
            <a:pPr algn="just"/>
            <a:r>
              <a:rPr lang="cs-CZ" dirty="0"/>
              <a:t>Změnu procenta a/nebo výše dotace lze po podání Žádosti o dotaci na MAS provést pouze v případě opravy zřejmých chyb v podané Žádosti o dotaci na základě výzvy MAS.</a:t>
            </a:r>
          </a:p>
          <a:p>
            <a:pPr algn="just"/>
            <a:r>
              <a:rPr lang="cs-CZ" dirty="0"/>
              <a:t>Změna režimu podpory v rámci </a:t>
            </a:r>
            <a:r>
              <a:rPr lang="cs-CZ" dirty="0" err="1"/>
              <a:t>Fiche</a:t>
            </a:r>
            <a:r>
              <a:rPr lang="cs-CZ" dirty="0"/>
              <a:t> 12 není po zaregistrování na RO SZIF možná.</a:t>
            </a:r>
          </a:p>
          <a:p>
            <a:pPr algn="just"/>
            <a:r>
              <a:rPr lang="cs-CZ" dirty="0"/>
              <a:t>Dodatečné navýšení výše dotace po zaregistrování na RO SZIF není možné.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575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Základní podmínky žádosti o dotaci pro všechny </a:t>
            </a:r>
            <a:r>
              <a:rPr lang="cs-CZ" b="1" dirty="0" err="1"/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/>
          </a:bodyPr>
          <a:lstStyle/>
          <a:p>
            <a:endParaRPr lang="cs-CZ" dirty="0"/>
          </a:p>
          <a:p>
            <a:pPr algn="just"/>
            <a:r>
              <a:rPr lang="cs-CZ" dirty="0"/>
              <a:t>Žádost musí získat minimální počet bodů v rámci preferenčních kritérií. </a:t>
            </a:r>
          </a:p>
          <a:p>
            <a:pPr algn="just"/>
            <a:r>
              <a:rPr lang="cs-CZ" dirty="0"/>
              <a:t>Přípustné způsoby uspořádání právních vztahů k nemovitostem – v případě stavebních prací: vlastnictví, spoluvlastnictví s min. 50% podílem, věcné břemeno (shodné také pro stroje, technologie nebo vybavení + navíc nájem, výpůjčka).</a:t>
            </a:r>
          </a:p>
          <a:p>
            <a:pPr algn="just"/>
            <a:r>
              <a:rPr lang="cs-CZ" dirty="0"/>
              <a:t>Nákup nemovitostí – maximálně 10 % celkové výše výdajů, ze kterých je </a:t>
            </a:r>
            <a:r>
              <a:rPr lang="pl-PL" dirty="0"/>
              <a:t>stanovena dotace na daný projekt (žadatel musí být vlastníkem do data podání žádosti o platbu)</a:t>
            </a:r>
          </a:p>
          <a:p>
            <a:pPr marL="0" indent="0" algn="just">
              <a:buNone/>
            </a:pPr>
            <a:endParaRPr lang="cs-CZ" b="1" dirty="0">
              <a:latin typeface="Arial Narrow" pitchFamily="34" charset="0"/>
            </a:endParaRP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9575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281445"/>
            <a:ext cx="11438894" cy="72579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Povinné přílohy pro všechny </a:t>
            </a:r>
            <a:r>
              <a:rPr lang="cs-CZ" b="1" dirty="0" err="1">
                <a:latin typeface="+mn-lt"/>
              </a:rPr>
              <a:t>Fiche</a:t>
            </a:r>
            <a:endParaRPr lang="cs-CZ" b="1" dirty="0">
              <a:latin typeface="+mn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612054" y="1088927"/>
            <a:ext cx="1098068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• </a:t>
            </a:r>
            <a:r>
              <a:rPr lang="cs-CZ" dirty="0"/>
              <a:t>Projekt podléhá řízení stavebního úřadu: pravomocné a platné povolení stavebního </a:t>
            </a:r>
            <a:r>
              <a:rPr lang="pl-PL" dirty="0"/>
              <a:t>úřadu k datu podání žádosti o dotaci na MAS.</a:t>
            </a:r>
          </a:p>
          <a:p>
            <a:pPr algn="just"/>
            <a:r>
              <a:rPr lang="cs-CZ" dirty="0"/>
              <a:t>• Projekt podléhá řízení stavebního úřadu: projektová dokumentace předkládaná k řízení stavebního úřadu.</a:t>
            </a:r>
          </a:p>
          <a:p>
            <a:pPr algn="just"/>
            <a:r>
              <a:rPr lang="cs-CZ" dirty="0"/>
              <a:t>• Půdorys stavby/dispozice technologie s vyznačením rozměrů – pokud není přílohou PD.</a:t>
            </a:r>
          </a:p>
          <a:p>
            <a:pPr algn="just"/>
            <a:r>
              <a:rPr lang="cs-CZ" dirty="0"/>
              <a:t>• Katastrální mapa s vyznačením lokalizace předmětu dotace.</a:t>
            </a:r>
          </a:p>
          <a:p>
            <a:pPr algn="just"/>
            <a:r>
              <a:rPr lang="pl-PL" dirty="0"/>
              <a:t>• Kategorie podniku podle velikosti: Příloha 5 Pravidel (mikro, malý, střední podnik).</a:t>
            </a:r>
          </a:p>
          <a:p>
            <a:pPr algn="just"/>
            <a:r>
              <a:rPr lang="cs-CZ" dirty="0"/>
              <a:t>• Nákup nemovitosti: znalecký posudek max. 6 měsíců před podáním žádosti o dotaci na MAS.</a:t>
            </a:r>
          </a:p>
          <a:p>
            <a:pPr algn="just"/>
            <a:r>
              <a:rPr lang="cs-CZ" dirty="0"/>
              <a:t>• </a:t>
            </a:r>
            <a:r>
              <a:rPr lang="en-US" dirty="0" err="1"/>
              <a:t>fotodokumentace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cs-CZ" dirty="0" err="1"/>
              <a:t>álního</a:t>
            </a:r>
            <a:r>
              <a:rPr lang="cs-CZ" dirty="0"/>
              <a:t> místa realizace</a:t>
            </a:r>
          </a:p>
          <a:p>
            <a:pPr algn="just"/>
            <a:r>
              <a:rPr lang="cs-CZ" dirty="0"/>
              <a:t>• Přílohy stanovené MAS </a:t>
            </a:r>
            <a:r>
              <a:rPr lang="en-US" dirty="0"/>
              <a:t>pro v</a:t>
            </a:r>
            <a:r>
              <a:rPr lang="cs-CZ" dirty="0" err="1"/>
              <a:t>ýběrová</a:t>
            </a:r>
            <a:r>
              <a:rPr lang="cs-CZ" dirty="0"/>
              <a:t> kritéria jednotlivých </a:t>
            </a:r>
            <a:r>
              <a:rPr lang="cs-CZ" dirty="0" err="1"/>
              <a:t>fichí</a:t>
            </a: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2066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259735"/>
            <a:ext cx="11438894" cy="988062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Rozdělení do kategorií podniků:</a:t>
            </a:r>
          </a:p>
        </p:txBody>
      </p:sp>
      <p:graphicFrame>
        <p:nvGraphicFramePr>
          <p:cNvPr id="10" name="Zástupný symbol pro obsah 3">
            <a:extLst>
              <a:ext uri="{FF2B5EF4-FFF2-40B4-BE49-F238E27FC236}">
                <a16:creationId xmlns:a16="http://schemas.microsoft.com/office/drawing/2014/main" id="{F11AEE14-2C8C-4FCB-AF66-258075031B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821637"/>
              </p:ext>
            </p:extLst>
          </p:nvPr>
        </p:nvGraphicFramePr>
        <p:xfrm>
          <a:off x="534370" y="1247796"/>
          <a:ext cx="10807396" cy="435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6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65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8068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Kategorie podniků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Počet zaměstnanců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Roční obrat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Nebo -Roční bilanční suma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66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Střední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250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50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43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Malý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10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Mikro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Méně než 10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 2 mil. EURO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" name="Obráze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1769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3" y="109224"/>
            <a:ext cx="11438894" cy="79985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Nezpůsobilé výdaje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255800" y="909078"/>
            <a:ext cx="11438894" cy="490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Pořízení použitého  movitého majetku.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platebních nároků, zemědělských produkčních práv, nákup zvířat, jednoletých rostlin a jejich vysazování.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DPH u plátců.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Prosté nahrazení investice.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Kotle na biomasu a bioplynové stanice.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Závlahové systémy a studny včetně průzkumných vrtů.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Výdaje do včelařství.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Zpracování produktů rybolovu a akvakultury a medu.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Obnovu vinic.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Oplocení vinic a sadů.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pro zpracování vinných hroznů: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Dřevěný sud, nebo dřevěné nádoby na výrobu vína od objemu nejméně 600 litrů,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/>
              <a:t>Speciální kvasnou nádobu  (</a:t>
            </a:r>
            <a:r>
              <a:rPr lang="cs-CZ" sz="2300" dirty="0" err="1"/>
              <a:t>vinifikátor</a:t>
            </a:r>
            <a:r>
              <a:rPr lang="cs-CZ" sz="2300" dirty="0"/>
              <a:t>),</a:t>
            </a:r>
          </a:p>
          <a:p>
            <a:pPr marL="800100" lvl="1" indent="-3429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cs-CZ" sz="2300" dirty="0" err="1"/>
              <a:t>Cross</a:t>
            </a:r>
            <a:r>
              <a:rPr lang="cs-CZ" sz="2300" dirty="0"/>
              <a:t> </a:t>
            </a:r>
            <a:r>
              <a:rPr lang="cs-CZ" sz="2300" dirty="0" err="1"/>
              <a:t>flow</a:t>
            </a:r>
            <a:r>
              <a:rPr lang="cs-CZ" sz="2300" dirty="0"/>
              <a:t> filtr na víno.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Nákup vozidel L a M a N (není-li uvedeno jinak),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300" dirty="0"/>
              <a:t>Technologie k výrobě elektrické energie.</a:t>
            </a:r>
            <a:endParaRPr lang="cs-CZ" sz="2300" dirty="0">
              <a:ea typeface="Times New Roman"/>
              <a:cs typeface="Times New Roman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6945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7223" y="236384"/>
            <a:ext cx="11438894" cy="651384"/>
          </a:xfrm>
          <a:solidFill>
            <a:schemeClr val="accent5"/>
          </a:solidFill>
        </p:spPr>
        <p:txBody>
          <a:bodyPr>
            <a:no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cs-CZ" b="1" dirty="0">
                <a:latin typeface="+mn-lt"/>
              </a:rPr>
              <a:t>Definice investičních výdajů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AE42DDF-6F5F-45A9-80E9-1F7538422FBD}"/>
              </a:ext>
            </a:extLst>
          </p:cNvPr>
          <p:cNvSpPr txBox="1"/>
          <p:nvPr/>
        </p:nvSpPr>
        <p:spPr>
          <a:xfrm>
            <a:off x="424286" y="885707"/>
            <a:ext cx="11604767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400" dirty="0"/>
              <a:t>„</a:t>
            </a:r>
            <a:r>
              <a:rPr lang="cs-CZ" sz="2700" dirty="0"/>
              <a:t>investičním výdajem" je - výdaj, který musí splňovat podmínky pro klasifikaci hmotného a nehmotného majetku dle zákona č. 586/1992 Sb., tzn. jedná se o: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samostatné movité věci (případně soubory movitých věcí), jejichž vstupní cena je vyšší než 40 000 Kč a mají provozně-technické funkce delší než jeden rok,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budovy,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stavby,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pěstitelské celky trvalých porostů s dobou plodnosti delší než tři roky,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jiný majetek, zejména technické zhodnocení,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r>
              <a:rPr lang="cs-CZ" sz="2700" dirty="0"/>
              <a:t>předměty z práv průmyslového vlastnictví, projekty a programové vybavení a jiné technické nebo jiné hospodářsky využitelné znalosti, pokud je vstupní cena jednotlivého majetku vyšší než 60 000 Kč a doba jeho použitelnosti vyšší než jeden rok.</a:t>
            </a:r>
          </a:p>
          <a:p>
            <a:pPr algn="just">
              <a:lnSpc>
                <a:spcPct val="80000"/>
              </a:lnSpc>
            </a:pPr>
            <a:r>
              <a:rPr lang="cs-CZ" sz="2700" dirty="0"/>
              <a:t>Žadatel, který je účetní jednotkou může využít vlastní klasifikaci ( investiční výdaj nižší než 40. tis. – dokládá interním předpisem).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83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269354"/>
            <a:ext cx="11438894" cy="73996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n-lt"/>
              </a:rPr>
              <a:t>Základní podmínky žádosti o dotaci pro všechny </a:t>
            </a:r>
            <a:r>
              <a:rPr lang="cs-CZ" sz="3600" b="1" dirty="0" err="1">
                <a:latin typeface="+mn-lt"/>
              </a:rPr>
              <a:t>Fiche</a:t>
            </a:r>
            <a:endParaRPr lang="cs-CZ" sz="3600" b="1" dirty="0">
              <a:latin typeface="+mn-lt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009319"/>
            <a:ext cx="11438895" cy="4685616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pPr algn="just"/>
            <a:r>
              <a:rPr lang="pl-PL" dirty="0"/>
              <a:t>Žádost o dotaci se podává/registruje samostatně za každou Fichi.</a:t>
            </a:r>
          </a:p>
          <a:p>
            <a:pPr algn="just"/>
            <a:r>
              <a:rPr lang="cs-CZ" dirty="0"/>
              <a:t>Za danou </a:t>
            </a:r>
            <a:r>
              <a:rPr lang="cs-CZ" dirty="0" err="1"/>
              <a:t>Fichi</a:t>
            </a:r>
            <a:r>
              <a:rPr lang="cs-CZ" dirty="0"/>
              <a:t> v dané výzvě MAS bude možné odeslat pouze jednu Žádost o dotaci konkrétního žadatele na stejný předmět podnikání, platí i u </a:t>
            </a:r>
            <a:r>
              <a:rPr lang="cs-CZ" dirty="0" err="1"/>
              <a:t>Fiche</a:t>
            </a:r>
            <a:r>
              <a:rPr lang="cs-CZ" dirty="0"/>
              <a:t> 12.</a:t>
            </a:r>
          </a:p>
          <a:p>
            <a:pPr algn="just"/>
            <a:r>
              <a:rPr lang="cs-CZ" dirty="0"/>
              <a:t>Žadatelem požadované bodové hodnocení v Žádosti o dotaci nemůže být ze strany žadatele/příjemce dotace po podání Žádosti o dotaci na MAS jakkoliv měněno a upravováno.</a:t>
            </a:r>
          </a:p>
          <a:p>
            <a:pPr algn="just"/>
            <a:r>
              <a:rPr lang="cs-CZ" dirty="0"/>
              <a:t>Změnu procenta a/nebo výše dotace lze po podání Žádosti o dotaci na MAS provést pouze v případě opravy zřejmých chyb v podané Žádosti o dotaci na základě výzvy MAS.</a:t>
            </a:r>
          </a:p>
          <a:p>
            <a:pPr algn="just"/>
            <a:r>
              <a:rPr lang="cs-CZ" dirty="0"/>
              <a:t>Změna režimu podpory v rámci </a:t>
            </a:r>
            <a:r>
              <a:rPr lang="cs-CZ" dirty="0" err="1"/>
              <a:t>Fiche</a:t>
            </a:r>
            <a:r>
              <a:rPr lang="cs-CZ" dirty="0"/>
              <a:t> 12 není po zaregistrování na RO SZIF možná.</a:t>
            </a:r>
          </a:p>
          <a:p>
            <a:pPr algn="just"/>
            <a:r>
              <a:rPr lang="cs-CZ" dirty="0"/>
              <a:t>Dodatečné navýšení výše dotace po zaregistrování na RO SZIF není možné.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867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b="1" dirty="0">
                <a:latin typeface="+mn-lt"/>
              </a:rPr>
              <a:t>Financování projektu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Hotovostní platba max. 100 000 Kč.</a:t>
            </a:r>
          </a:p>
          <a:p>
            <a:pPr algn="just"/>
            <a:r>
              <a:rPr lang="cs-CZ" dirty="0"/>
              <a:t>Bezhotovostní platba pouze prostřednictvím vlastního bankovního účtu. U </a:t>
            </a:r>
            <a:r>
              <a:rPr lang="cs-CZ" dirty="0" err="1"/>
              <a:t>Fiche</a:t>
            </a:r>
            <a:r>
              <a:rPr lang="cs-CZ" dirty="0"/>
              <a:t> 12 se dotace proplácí na účet ČNB.</a:t>
            </a:r>
          </a:p>
          <a:p>
            <a:pPr algn="just"/>
            <a:r>
              <a:rPr lang="cs-CZ" dirty="0"/>
              <a:t>Zakázka do 20 000 Kč bez DPH: nákup přímo (max. do výše 100 000 Kč </a:t>
            </a:r>
            <a:r>
              <a:rPr lang="pl-PL" dirty="0"/>
              <a:t>bez DPH součtu těchto samostatných zakázek na projekt).</a:t>
            </a:r>
          </a:p>
          <a:p>
            <a:pPr algn="just"/>
            <a:r>
              <a:rPr lang="pl-PL" dirty="0"/>
              <a:t>Zakázka od 20 000 Kč bez DPH do </a:t>
            </a:r>
            <a:r>
              <a:rPr lang="en-US" dirty="0"/>
              <a:t>5</a:t>
            </a:r>
            <a:r>
              <a:rPr lang="pl-PL" dirty="0"/>
              <a:t>00 000 Kč bez DPH – malý cenový </a:t>
            </a:r>
            <a:r>
              <a:rPr lang="cs-CZ" dirty="0"/>
              <a:t>marketing.</a:t>
            </a:r>
          </a:p>
          <a:p>
            <a:pPr algn="just"/>
            <a:r>
              <a:rPr lang="cs-CZ" dirty="0"/>
              <a:t>Zakázka rovna nebo vyšší 500 000 Kč bez DPH: velký cenový marketing</a:t>
            </a:r>
            <a:endParaRPr lang="en-US" dirty="0"/>
          </a:p>
          <a:p>
            <a:pPr algn="just"/>
            <a:r>
              <a:rPr lang="en-US" dirty="0"/>
              <a:t>P</a:t>
            </a:r>
            <a:r>
              <a:rPr lang="cs-CZ" dirty="0" err="1"/>
              <a:t>řehled</a:t>
            </a:r>
            <a:r>
              <a:rPr lang="cs-CZ" dirty="0"/>
              <a:t> způsobilých výdajů - </a:t>
            </a:r>
            <a:r>
              <a:rPr lang="cs-CZ" i="1" dirty="0"/>
              <a:t>Obecné pravidla – čl. 6. Způsobilé výdaje, ze kterých je stanovena dotace (str. 1á) + Příloha č. 3 – Závazný přehled maximálních hodnot výdajů (str. </a:t>
            </a:r>
            <a:r>
              <a:rPr lang="en-US" i="1" dirty="0"/>
              <a:t>115</a:t>
            </a:r>
            <a:r>
              <a:rPr lang="cs-CZ" i="1" dirty="0"/>
              <a:t>)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743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66945" y="53060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Doložení příloh k velkému cenovému marketingu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67281" y="856652"/>
            <a:ext cx="11448503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nejdříve na MAS v termínu do </a:t>
            </a:r>
            <a:r>
              <a:rPr lang="cs-CZ" sz="2300" b="1" dirty="0"/>
              <a:t>63. kalendářního dne </a:t>
            </a:r>
            <a:r>
              <a:rPr lang="cs-CZ" sz="2300" dirty="0"/>
              <a:t>od finálního data zaregistrování Žádosti o dotaci na RO SZIF, ke kontrole kompletní </a:t>
            </a:r>
            <a:r>
              <a:rPr lang="cs-CZ" sz="2300" b="1" dirty="0"/>
              <a:t>dokumentaci k zrealizovanému výběrovému/zadávacímu řízení.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3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300" dirty="0"/>
              <a:t>Žadatel předloží na RO SZIF </a:t>
            </a:r>
            <a:r>
              <a:rPr lang="cs-CZ" sz="2300" b="1" dirty="0"/>
              <a:t>70. kalendářního dne </a:t>
            </a:r>
            <a:r>
              <a:rPr lang="cs-CZ" sz="2300" dirty="0"/>
              <a:t>od finálního data zaregistrování Žádosti o dotaci na RO SZIF uvedeného ve Výzvě MAS ke kontrole </a:t>
            </a:r>
            <a:r>
              <a:rPr lang="cs-CZ" sz="2300" b="1" dirty="0"/>
              <a:t>kompletní dokumentaci k zrealizovanému výběrovému/zadávacímu řízení </a:t>
            </a:r>
            <a:r>
              <a:rPr lang="cs-CZ" sz="2300" dirty="0"/>
              <a:t>dle Seznamu dokumentace z výběrového/zadávacího řízení, který je k dispozici na internetových stránkách www.eagri.cz/prv a www.szif.cz;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0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26845" y="113223"/>
            <a:ext cx="11438894" cy="68229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Vyhlášené </a:t>
            </a:r>
            <a:r>
              <a:rPr lang="cs-CZ" b="1" dirty="0" err="1">
                <a:latin typeface="Calibri" panose="020F0502020204030204" pitchFamily="34" charset="0"/>
              </a:rPr>
              <a:t>Fiche</a:t>
            </a:r>
            <a:endParaRPr lang="cs-CZ" dirty="0">
              <a:latin typeface="Calibri" panose="020F0502020204030204" pitchFamily="34" charset="0"/>
            </a:endParaRPr>
          </a:p>
        </p:txBody>
      </p:sp>
      <p:graphicFrame>
        <p:nvGraphicFramePr>
          <p:cNvPr id="2" name="Zástupný symbol pro obsah 1">
            <a:extLst>
              <a:ext uri="{FF2B5EF4-FFF2-40B4-BE49-F238E27FC236}">
                <a16:creationId xmlns:a16="http://schemas.microsoft.com/office/drawing/2014/main" id="{FE77BC5B-7DA7-4CF3-8798-47295E7C138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96256803"/>
              </p:ext>
            </p:extLst>
          </p:nvPr>
        </p:nvGraphicFramePr>
        <p:xfrm>
          <a:off x="353251" y="966999"/>
          <a:ext cx="11197387" cy="3801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3663">
                  <a:extLst>
                    <a:ext uri="{9D8B030D-6E8A-4147-A177-3AD203B41FA5}">
                      <a16:colId xmlns:a16="http://schemas.microsoft.com/office/drawing/2014/main" val="1553364693"/>
                    </a:ext>
                  </a:extLst>
                </a:gridCol>
                <a:gridCol w="7053943">
                  <a:extLst>
                    <a:ext uri="{9D8B030D-6E8A-4147-A177-3AD203B41FA5}">
                      <a16:colId xmlns:a16="http://schemas.microsoft.com/office/drawing/2014/main" val="428125949"/>
                    </a:ext>
                  </a:extLst>
                </a:gridCol>
                <a:gridCol w="3059781">
                  <a:extLst>
                    <a:ext uri="{9D8B030D-6E8A-4147-A177-3AD203B41FA5}">
                      <a16:colId xmlns:a16="http://schemas.microsoft.com/office/drawing/2014/main" val="2311377959"/>
                    </a:ext>
                  </a:extLst>
                </a:gridCol>
              </a:tblGrid>
              <a:tr h="116458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Číslo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635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Název </a:t>
                      </a:r>
                      <a:r>
                        <a:rPr lang="cs-CZ" sz="3200" b="1" dirty="0" err="1">
                          <a:solidFill>
                            <a:schemeClr val="tx1"/>
                          </a:solidFill>
                          <a:effectLst/>
                        </a:rPr>
                        <a:t>Fiche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123190" marR="1657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Alokace pro 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cs-CZ" sz="3200" b="1" dirty="0">
                          <a:solidFill>
                            <a:schemeClr val="tx1"/>
                          </a:solidFill>
                          <a:effectLst/>
                        </a:rPr>
                        <a:t>. výzvu </a:t>
                      </a:r>
                      <a:endParaRPr lang="cs-CZ" sz="32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192201881"/>
                  </a:ext>
                </a:extLst>
              </a:tr>
              <a:tr h="672817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</a:t>
                      </a:r>
                      <a:r>
                        <a:rPr lang="cs-CZ" sz="2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zemědělského podnikání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2.673.801,00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2709203711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F2</a:t>
                      </a:r>
                      <a:endParaRPr lang="cs-CZ" sz="2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Modernizace zpracování zemědělských produktů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678.574,00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2975504435"/>
                  </a:ext>
                </a:extLst>
              </a:tr>
              <a:tr h="582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F4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Rozvoj nezemědělské činnosti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marR="4572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2.850.500,00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1884912374"/>
                  </a:ext>
                </a:extLst>
              </a:tr>
              <a:tr h="530291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Základní služby a obnova vesnic ve venkovských oblastech</a:t>
                      </a:r>
                    </a:p>
                  </a:txBody>
                  <a:tcPr marL="68580" marR="25400" marT="34290" marB="0"/>
                </a:tc>
                <a:tc>
                  <a:txBody>
                    <a:bodyPr/>
                    <a:lstStyle/>
                    <a:p>
                      <a:pPr marL="6350" indent="-635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2.322.999,00 Kč</a:t>
                      </a:r>
                      <a:endParaRPr lang="cs-CZ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25400" marT="34290" marB="0"/>
                </a:tc>
                <a:extLst>
                  <a:ext uri="{0D108BD9-81ED-4DB2-BD59-A6C34878D82A}">
                    <a16:rowId xmlns:a16="http://schemas.microsoft.com/office/drawing/2014/main" val="1547940843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3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3842" y="143397"/>
            <a:ext cx="11438894" cy="806514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2800" b="1" dirty="0">
                <a:latin typeface="+mn-lt"/>
              </a:rPr>
              <a:t>Podání Žádosti o dotaci na MAS včetně doložení příloh k Žádosti o dotaci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53842" y="944337"/>
            <a:ext cx="11438895" cy="4956930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Žádost o dotaci musí být vygenerována z účtu žadatele na Portálu farmáře.</a:t>
            </a:r>
          </a:p>
          <a:p>
            <a:pPr algn="just"/>
            <a:r>
              <a:rPr lang="cs-CZ" sz="2400" dirty="0"/>
              <a:t>Žádost o dotaci je možné nejprve bezplatně konzultovat na MAS – Doporučujeme, konzultace je součástí preferenčních kritérií.</a:t>
            </a:r>
          </a:p>
          <a:p>
            <a:pPr algn="just"/>
            <a:r>
              <a:rPr lang="cs-CZ" sz="2400" dirty="0"/>
              <a:t>Žadatel podává kompletně vyplněný formulář Žádosti o dotaci na MAS přes Portál farmáře do 21.6.2021.</a:t>
            </a:r>
          </a:p>
          <a:p>
            <a:pPr algn="just"/>
            <a:r>
              <a:rPr lang="cs-CZ" sz="2400" dirty="0"/>
              <a:t>Dále je k další administraci odeslána na MAS – kontrola </a:t>
            </a:r>
            <a:r>
              <a:rPr lang="cs-CZ" sz="2400" dirty="0" err="1"/>
              <a:t>FNaP</a:t>
            </a:r>
            <a:r>
              <a:rPr lang="cs-CZ" sz="2400" dirty="0"/>
              <a:t> a věcné hodnocení.</a:t>
            </a:r>
          </a:p>
          <a:p>
            <a:pPr algn="just"/>
            <a:r>
              <a:rPr lang="cs-CZ" sz="2400" dirty="0"/>
              <a:t>V případě, že při administrativní kontrole zjistí MAS, že je nutné opravit nedostatky, vyzve žadatele s pevně daným termínem k doplnění Žádosti o dotaci minimálně však 5 pracovních dní. Žadatel může provést opravu maximálně dvakrát.</a:t>
            </a:r>
          </a:p>
          <a:p>
            <a:pPr algn="just"/>
            <a:r>
              <a:rPr lang="cs-CZ" sz="2400" dirty="0"/>
              <a:t>Na SZIF musí být žádost zaregistrována do 31.8.2021.</a:t>
            </a:r>
          </a:p>
          <a:p>
            <a:pPr algn="just"/>
            <a:r>
              <a:rPr lang="cs-CZ" sz="2400" dirty="0"/>
              <a:t>Další </a:t>
            </a:r>
            <a:r>
              <a:rPr lang="cs-CZ" sz="2400" dirty="0" err="1"/>
              <a:t>adminitsrace</a:t>
            </a:r>
            <a:r>
              <a:rPr lang="cs-CZ" sz="2400" dirty="0"/>
              <a:t> probíhá na straně </a:t>
            </a:r>
            <a:r>
              <a:rPr lang="cs-CZ" sz="2400" dirty="0" err="1"/>
              <a:t>SZIFu</a:t>
            </a:r>
            <a:r>
              <a:rPr lang="cs-CZ" sz="2400" dirty="0"/>
              <a:t>, MAS je k tomuto nápomocná a jakékoliv změny je nutné ze strany MAS elektronicky podepsat.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0353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Administrativní kontrola ze strany SZIF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6191" y="1000014"/>
            <a:ext cx="11448503" cy="428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cs-CZ" sz="2000" dirty="0"/>
              <a:t>Ověření administrativní kontroly SZIF: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 případě zjištěných odstranitelných nedostatků vyzve RO SZIF žadatele prostřednictvím Portálu Farmáře k odstranění konkrétních nedostatků nejpozději do 56 kalendářních dnů, resp. do 126 kalendářních dnů u Žádostí o dotaci s výběrovým/zadávacím řízením, od finálního data registrace Žádosti o dotaci na RO SZIF uvedeného ve Výzvě MAS,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odstranění zjištěných nedostatků musí být provedeno dle Žádosti o doplnění neúplné dokumentace v termínu do 14 kalendářních dnů od vyhotovení Žádosti o doplnění neúplné dokumentace ze strany RO SZIF pouze jednou, doplnění neúplné dokumentace se provádí nejdříve prostřednictvím MAS, žadatel předá doplněnou dokumentaci na příslušnou MAS, která provede kontrolu doplněné dokumentace v případě, že po kontrole zjistí MAS, že je nutné opravit doplnění, vyzve žadatele s pevně daným termínem k opravě doplnění Žádosti o dotaci, termín k opravě MAS stanoví s ohledem na dodržení termínu stanoveného v Žádosti o doplnění neúplné dokumentace; po doplnění ve stanoveném termínu MAS znovu zkontroluje dokumentaci,</a:t>
            </a:r>
          </a:p>
          <a:p>
            <a:pPr marL="342900" indent="-3429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MAS zkontrolované doplněné Žádosti o dotaci elektronicky podepíše, přílohy verifikuje a předá žadateli.</a:t>
            </a:r>
          </a:p>
          <a:p>
            <a:pPr lvl="1" algn="just">
              <a:lnSpc>
                <a:spcPct val="80000"/>
              </a:lnSpc>
            </a:pPr>
            <a:endParaRPr lang="cs-CZ" sz="2000" dirty="0"/>
          </a:p>
          <a:p>
            <a:pPr algn="just">
              <a:lnSpc>
                <a:spcPct val="80000"/>
              </a:lnSpc>
            </a:pPr>
            <a:r>
              <a:rPr lang="cs-CZ" sz="2000" dirty="0"/>
              <a:t>Žadatel postupuje v podání doplnění na RO SZIF stejným postupem jako u podání </a:t>
            </a:r>
            <a:r>
              <a:rPr lang="cs-CZ" sz="2000" dirty="0" err="1"/>
              <a:t>ŽoD</a:t>
            </a:r>
            <a:r>
              <a:rPr lang="cs-CZ" sz="2000" dirty="0"/>
              <a:t> – přes Portál farmáře. RO SZIF zkontroluje do 21 kalendářních dnů.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8081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76552" y="259734"/>
            <a:ext cx="11448503" cy="70503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Obecná ustanovení pro všechny žadatele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242615" y="1145219"/>
            <a:ext cx="1144850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Kontaktním místem pro žadatele/příjemce dotace pro předkládání veškeré dokumentace je příslušná MAS;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 případě Dohody a Dodatků k Dohodě je kontaktním místem RO SZIF;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Žadatel/příjemce dotace odpovídá od data podání Žádosti o dotaci na MAS po dobu nejméně 10 let od proplacení dotace za to, že všechny jím uvedené údaje o projektu ve lhůtě vázanosti projektu na účel vůči poskytovateli dotace jsou úplné;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Stavbu/část stavby, která je součástí projektu, lze užívat jen k účelu vymezenému zejména v kolaudačním rozhodnutí, v ohlášení stavby, ve veřejnoprávní smlouvě, v certifikátu autorizovaného inspektora, ve stavebním povolení, v oznámení o užívání stavby nebo v kolaudačním souhlasu, případně v souhlasu se změnou v užívání stavby;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Výdaje financované z PRV nesmějí být současně financovány z jiných projektů PRV ani formou příspěvků ze strukturálních fondů, z Fondu soudržnosti nebo jiného finančního nástroje Unie. Žadatel/příjemce dotace však může současně čerpat finanční prostředky na způsobilé výdaje z PRV i z jiných finančních nástrojů EU, jestliže jsou použity pouze na financování vlastního podílu žadatele/příjemce dotace na projektu.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409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46191" y="157145"/>
            <a:ext cx="11448503" cy="705037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2900" b="1" dirty="0">
                <a:latin typeface="+mn-lt"/>
              </a:rPr>
              <a:t>DĚKUJEME ZA POZORNOST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CF3F5B5-7635-41B2-8BB3-0DC1A944A9EB}"/>
              </a:ext>
            </a:extLst>
          </p:cNvPr>
          <p:cNvSpPr/>
          <p:nvPr/>
        </p:nvSpPr>
        <p:spPr>
          <a:xfrm>
            <a:off x="1216239" y="1757779"/>
            <a:ext cx="9863093" cy="5607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cs-CZ" sz="2800" dirty="0"/>
              <a:t>Místní akční skupina </a:t>
            </a:r>
            <a:r>
              <a:rPr lang="cs-CZ" sz="2800" dirty="0" err="1"/>
              <a:t>Hustopečsko</a:t>
            </a:r>
            <a:r>
              <a:rPr lang="cs-CZ" sz="2800" dirty="0"/>
              <a:t>, </a:t>
            </a:r>
            <a:r>
              <a:rPr lang="cs-CZ" sz="2800" dirty="0" err="1"/>
              <a:t>z.s</a:t>
            </a:r>
            <a:r>
              <a:rPr lang="cs-CZ" sz="2800" dirty="0"/>
              <a:t>.</a:t>
            </a:r>
          </a:p>
          <a:p>
            <a:pPr algn="ctr">
              <a:lnSpc>
                <a:spcPct val="90000"/>
              </a:lnSpc>
            </a:pPr>
            <a:r>
              <a:rPr lang="cs-CZ" sz="2800" dirty="0"/>
              <a:t>Kancelář: Tovární 22, Velké Pavlovice</a:t>
            </a:r>
            <a:endParaRPr lang="en-US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r>
              <a:rPr lang="cs-CZ" sz="2800" dirty="0"/>
              <a:t>Ing. Michal Zich, vedoucí pracovník pro SCLLD Tel.: 774 113 357</a:t>
            </a:r>
          </a:p>
          <a:p>
            <a:r>
              <a:rPr lang="cs-CZ" sz="2800" dirty="0"/>
              <a:t>Ing. Veronika Mikulicová, projektový manažer Tel.: 774 364 013</a:t>
            </a:r>
          </a:p>
          <a:p>
            <a:pPr algn="ctr">
              <a:lnSpc>
                <a:spcPct val="90000"/>
              </a:lnSpc>
            </a:pPr>
            <a:r>
              <a:rPr lang="cs-CZ" sz="2800" dirty="0">
                <a:hlinkClick r:id="rId2"/>
              </a:rPr>
              <a:t>info.mashustopecsko@gmail.com</a:t>
            </a:r>
            <a:endParaRPr lang="cs-CZ" sz="2800" dirty="0"/>
          </a:p>
          <a:p>
            <a:pPr algn="ctr">
              <a:lnSpc>
                <a:spcPct val="90000"/>
              </a:lnSpc>
            </a:pPr>
            <a:endParaRPr lang="cs-CZ" sz="2800" dirty="0"/>
          </a:p>
          <a:p>
            <a:pPr algn="ctr">
              <a:lnSpc>
                <a:spcPct val="90000"/>
              </a:lnSpc>
            </a:pPr>
            <a:r>
              <a:rPr lang="cs-CZ" sz="2800" dirty="0">
                <a:solidFill>
                  <a:srgbClr val="4E7437"/>
                </a:solidFill>
                <a:hlinkClick r:id="rId3"/>
              </a:rPr>
              <a:t>www.mashustopecsko.cz</a:t>
            </a:r>
            <a:endParaRPr lang="cs-CZ" sz="2800" dirty="0">
              <a:solidFill>
                <a:srgbClr val="4E7437"/>
              </a:solidFill>
            </a:endParaRPr>
          </a:p>
          <a:p>
            <a:pPr algn="ctr">
              <a:lnSpc>
                <a:spcPct val="90000"/>
              </a:lnSpc>
            </a:pPr>
            <a:endParaRPr lang="cs-CZ" sz="2800" dirty="0">
              <a:solidFill>
                <a:srgbClr val="4E7437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800" dirty="0">
                <a:solidFill>
                  <a:srgbClr val="4E7437"/>
                </a:solidFill>
              </a:rPr>
              <a:t>PLÁNOVANÉ SEMINÁŘE:</a:t>
            </a:r>
          </a:p>
          <a:p>
            <a:pPr marL="457200" indent="-457200">
              <a:lnSpc>
                <a:spcPct val="90000"/>
              </a:lnSpc>
              <a:buFontTx/>
              <a:buChar char="-"/>
            </a:pPr>
            <a:r>
              <a:rPr lang="cs-CZ" sz="2800" dirty="0">
                <a:solidFill>
                  <a:srgbClr val="4E7437"/>
                </a:solidFill>
              </a:rPr>
              <a:t>ADMINISTRATIVNÍ POSTUP CENOVÝCH MARKETINGŮ</a:t>
            </a:r>
          </a:p>
          <a:p>
            <a:pPr marL="457200" indent="-457200">
              <a:lnSpc>
                <a:spcPct val="90000"/>
              </a:lnSpc>
              <a:buFontTx/>
              <a:buChar char="-"/>
            </a:pPr>
            <a:r>
              <a:rPr lang="cs-CZ" sz="2800" dirty="0">
                <a:solidFill>
                  <a:srgbClr val="4E7437"/>
                </a:solidFill>
              </a:rPr>
              <a:t>ADMINISTRATIVNÍ PODTUP ŽADATELE PO PODÁNÍ ŽÁDOSTI O DOTACI</a:t>
            </a:r>
          </a:p>
          <a:p>
            <a:pPr>
              <a:lnSpc>
                <a:spcPct val="90000"/>
              </a:lnSpc>
            </a:pPr>
            <a:endParaRPr lang="cs-CZ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08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799" y="269354"/>
            <a:ext cx="11438894" cy="101432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>
                <a:latin typeface="Calibri" panose="020F0502020204030204" pitchFamily="34" charset="0"/>
              </a:rPr>
              <a:t>3. Výzva</a:t>
            </a:r>
            <a:br>
              <a:rPr lang="cs-CZ" dirty="0">
                <a:solidFill>
                  <a:schemeClr val="accent5"/>
                </a:solidFill>
                <a:latin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</a:rPr>
              <a:t>Vyhlášení: 17.5.2021 – </a:t>
            </a:r>
            <a:r>
              <a:rPr lang="en-US" dirty="0">
                <a:latin typeface="Calibri" panose="020F0502020204030204" pitchFamily="34" charset="0"/>
              </a:rPr>
              <a:t>2</a:t>
            </a:r>
            <a:r>
              <a:rPr lang="cs-CZ" dirty="0">
                <a:latin typeface="Calibri" panose="020F0502020204030204" pitchFamily="34" charset="0"/>
              </a:rPr>
              <a:t>1.6.2021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255799" y="4404331"/>
            <a:ext cx="11438895" cy="1064944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3200" dirty="0"/>
              <a:t>Žádosti se přijímají pouze elektronicky přes </a:t>
            </a:r>
          </a:p>
          <a:p>
            <a:pPr algn="ctr"/>
            <a:r>
              <a:rPr lang="cs-CZ" sz="3200" dirty="0"/>
              <a:t>Portál Farmáře SZIF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255799" y="1767840"/>
            <a:ext cx="11438895" cy="249344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sz="2900" dirty="0"/>
              <a:t>Vyhlášeny celkem 4 FICHE</a:t>
            </a:r>
          </a:p>
          <a:p>
            <a:pPr>
              <a:defRPr/>
            </a:pPr>
            <a:r>
              <a:rPr lang="cs-CZ" sz="2900" dirty="0"/>
              <a:t>Alokace pro 3. výzvu </a:t>
            </a:r>
            <a:r>
              <a:rPr lang="cs-CZ" b="1" dirty="0"/>
              <a:t>8.525.874,00</a:t>
            </a:r>
            <a:r>
              <a:rPr lang="cs-CZ" dirty="0"/>
              <a:t> </a:t>
            </a:r>
            <a:r>
              <a:rPr lang="cs-CZ" b="1" dirty="0"/>
              <a:t>,- Kč </a:t>
            </a:r>
          </a:p>
          <a:p>
            <a:pPr>
              <a:defRPr/>
            </a:pPr>
            <a:r>
              <a:rPr lang="cs-CZ" sz="2900" dirty="0"/>
              <a:t>Informace na </a:t>
            </a:r>
            <a:r>
              <a:rPr lang="cs-CZ" sz="2900" dirty="0">
                <a:hlinkClick r:id="rId2"/>
              </a:rPr>
              <a:t>www.mashustopecsko.cz</a:t>
            </a:r>
            <a:endParaRPr lang="cs-CZ" sz="2900" dirty="0"/>
          </a:p>
          <a:p>
            <a:r>
              <a:rPr lang="cs-CZ" sz="2900" dirty="0"/>
              <a:t>Min. výše způsobilých výdajů: 50 000 Kč</a:t>
            </a:r>
          </a:p>
          <a:p>
            <a:r>
              <a:rPr lang="cs-CZ" sz="2900" dirty="0"/>
              <a:t>Max. výše způsobilých výdajů: 5 000 000 Kč</a:t>
            </a:r>
          </a:p>
          <a:p>
            <a:r>
              <a:rPr lang="cs-CZ" sz="2900" dirty="0"/>
              <a:t>Územní vymezení: celé území MAS</a:t>
            </a:r>
          </a:p>
          <a:p>
            <a:pPr marL="0" indent="0" algn="ctr">
              <a:buNone/>
              <a:defRPr/>
            </a:pP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77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62E9B0-3E1A-4E54-8938-C73DC18D5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273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F 1  - Modernizace zemědělského podnikání</a:t>
            </a:r>
            <a:endParaRPr lang="cs-CZ" dirty="0"/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268E21A7-B11A-46F9-9E01-090AD8C42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517"/>
            <a:ext cx="10515600" cy="4355689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cs-CZ" sz="3600" b="1" i="1" dirty="0"/>
              <a:t>Příjemci dotace: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Zemědělský podnikatel </a:t>
            </a:r>
          </a:p>
          <a:p>
            <a:pPr algn="just">
              <a:lnSpc>
                <a:spcPct val="120000"/>
              </a:lnSpc>
            </a:pPr>
            <a:r>
              <a:rPr lang="cs-CZ" sz="3600" b="1" i="1" dirty="0"/>
              <a:t>Oblasti podpory</a:t>
            </a:r>
            <a:r>
              <a:rPr lang="cs-CZ" sz="3600" dirty="0"/>
              <a:t>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Hmotné a nehmotné investice v živočišné a rostlinné výrobě do zemědělských staveb a technologií a pro školkařskou produkci.  Investice na pořízení mobilní strojů pro zemědělskou výrobu. </a:t>
            </a:r>
          </a:p>
          <a:p>
            <a:pPr algn="just">
              <a:lnSpc>
                <a:spcPct val="120000"/>
              </a:lnSpc>
            </a:pPr>
            <a:r>
              <a:rPr lang="cs-CZ" sz="3600" b="1" i="1" dirty="0"/>
              <a:t>Výše podpory: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Maximální výše dotace činí </a:t>
            </a:r>
            <a:r>
              <a:rPr lang="cs-CZ" sz="3600" b="1" dirty="0"/>
              <a:t>50% </a:t>
            </a:r>
            <a:r>
              <a:rPr lang="cs-CZ" sz="3600" dirty="0"/>
              <a:t>způsobilých výdajů ze kterých je stanovena dotace (u mladých zemědělců navýšení o 10% - 18 - 40 let; zahájení činnosti v průběhu 5 let)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Min. výše způsobilých výdajů     50.000,- Kč.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3600" dirty="0"/>
              <a:t>Max. výše způsobilých výdajů 5.000.000,- Kč</a:t>
            </a:r>
          </a:p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8FA9741-EA11-4143-8BC0-F473B5D7F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305" y="5732206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081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78246"/>
            <a:ext cx="11438894" cy="8470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sz="3600" b="1" dirty="0">
                <a:latin typeface="+mn-lt"/>
              </a:rPr>
              <a:t>F1 – Modernizace zemědělského podnikání – </a:t>
            </a:r>
            <a:r>
              <a:rPr lang="cs-CZ" sz="3600" dirty="0">
                <a:latin typeface="+mn-lt"/>
              </a:rPr>
              <a:t>způsobilé výdaje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53842" y="770298"/>
            <a:ext cx="114388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  <a:p>
            <a:endParaRPr lang="cs-CZ" sz="1400" dirty="0">
              <a:latin typeface="Arial Narrow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81AFD2-CEFB-4D2B-8099-7C33118AF8B0}"/>
              </a:ext>
            </a:extLst>
          </p:cNvPr>
          <p:cNvSpPr/>
          <p:nvPr/>
        </p:nvSpPr>
        <p:spPr>
          <a:xfrm>
            <a:off x="497150" y="1233996"/>
            <a:ext cx="111975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v živočišné výrobě.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Stavby, stroje a technologie pro rostlinnou a školkařskou výrobu.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Nákup nemovitosti (do 10 % ZV) – znalecký posudek – max. 6 měsíců.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32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5800" y="123360"/>
            <a:ext cx="11438894" cy="98806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cs-CZ" sz="4000" b="1" dirty="0">
                <a:latin typeface="+mn-lt"/>
              </a:rPr>
              <a:t>F1  - Modernizace zemědělského podnikání</a:t>
            </a:r>
            <a:endParaRPr lang="cs-CZ" sz="4000" dirty="0">
              <a:latin typeface="+mn-lt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C042A76C-3EC7-46DF-9631-22EF1C30BDF9}"/>
              </a:ext>
            </a:extLst>
          </p:cNvPr>
          <p:cNvSpPr/>
          <p:nvPr/>
        </p:nvSpPr>
        <p:spPr>
          <a:xfrm>
            <a:off x="130629" y="1534885"/>
            <a:ext cx="1156406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Předmět dotace odpovídá výrobnímu zaměření žadatele (dokládá se k </a:t>
            </a:r>
            <a:r>
              <a:rPr lang="cs-CZ" sz="3200" dirty="0" err="1"/>
              <a:t>ŽoP</a:t>
            </a:r>
            <a:r>
              <a:rPr lang="cs-CZ" sz="3200" dirty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Předmět dotace nesmí sloužit pouze pro poskytování služeb.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Posouzení o vlivu na ŽP u záměrů kde je to vyžadováno.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Uspořádání vlastnických vztahů k nemovitostem.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260" y="5788439"/>
            <a:ext cx="8382726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7975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880AB575B23E4B8DB36FDE7F5BA4D1" ma:contentTypeVersion="8" ma:contentTypeDescription="Vytvoří nový dokument" ma:contentTypeScope="" ma:versionID="43466460290b971c34d4b29f8609e59a">
  <xsd:schema xmlns:xsd="http://www.w3.org/2001/XMLSchema" xmlns:xs="http://www.w3.org/2001/XMLSchema" xmlns:p="http://schemas.microsoft.com/office/2006/metadata/properties" xmlns:ns2="76d4bf16-ee9d-4393-b9d3-a66f40c62a2b" targetNamespace="http://schemas.microsoft.com/office/2006/metadata/properties" ma:root="true" ma:fieldsID="fa8201436b8d7d93862a31141d6f43b9" ns2:_="">
    <xsd:import namespace="76d4bf16-ee9d-4393-b9d3-a66f40c62a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d4bf16-ee9d-4393-b9d3-a66f40c62a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A32208-936E-4A8C-9233-F028DE8CD96A}"/>
</file>

<file path=customXml/itemProps2.xml><?xml version="1.0" encoding="utf-8"?>
<ds:datastoreItem xmlns:ds="http://schemas.openxmlformats.org/officeDocument/2006/customXml" ds:itemID="{ACF636BB-F29E-4081-A62A-0B0333773AEF}"/>
</file>

<file path=customXml/itemProps3.xml><?xml version="1.0" encoding="utf-8"?>
<ds:datastoreItem xmlns:ds="http://schemas.openxmlformats.org/officeDocument/2006/customXml" ds:itemID="{2F2B1149-888F-4FC3-B67D-DBE1B0F9FBA3}"/>
</file>

<file path=docProps/app.xml><?xml version="1.0" encoding="utf-8"?>
<Properties xmlns="http://schemas.openxmlformats.org/officeDocument/2006/extended-properties" xmlns:vt="http://schemas.openxmlformats.org/officeDocument/2006/docPropsVTypes">
  <TotalTime>12441</TotalTime>
  <Words>5608</Words>
  <Application>Microsoft Office PowerPoint</Application>
  <PresentationFormat>Širokoúhlá obrazovka</PresentationFormat>
  <Paragraphs>507</Paragraphs>
  <Slides>53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53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Courier New</vt:lpstr>
      <vt:lpstr>Times New Roman</vt:lpstr>
      <vt:lpstr>Verdana</vt:lpstr>
      <vt:lpstr>Motiv Office</vt:lpstr>
      <vt:lpstr>Místní akční skupina Hustopečsko, z. s.  </vt:lpstr>
      <vt:lpstr>Program semináře</vt:lpstr>
      <vt:lpstr>MAS Hustopečsko</vt:lpstr>
      <vt:lpstr>Prezentace aplikace PowerPoint</vt:lpstr>
      <vt:lpstr>Vyhlášené Fiche</vt:lpstr>
      <vt:lpstr>3. Výzva Vyhlášení: 17.5.2021 – 21.6.2021</vt:lpstr>
      <vt:lpstr>F 1  - Modernizace zemědělského podnikání</vt:lpstr>
      <vt:lpstr>F1 – Modernizace zemědělského podnikání – způsobilé výdaje</vt:lpstr>
      <vt:lpstr>F1  - Modernizace zemědělského podnikání</vt:lpstr>
      <vt:lpstr>F1  - Modernizace zemědělského podnikání – Preferenční kritéria</vt:lpstr>
      <vt:lpstr>F1 – Modernizace zemědělského podnikání –  přílohy</vt:lpstr>
      <vt:lpstr>F2 – Modernizace zpracování zemědělských produktů </vt:lpstr>
      <vt:lpstr>F2 - Modernizace zpracování zemědělských produktů - Kritéria přijatelnosti</vt:lpstr>
      <vt:lpstr>F2 – Modernizace zpracování zemědělských produktů - další podmínky</vt:lpstr>
      <vt:lpstr>F2 – Modernizace zpracování zemědělských produktů  Další podmínky v případě, že výstupní produkt nespadá do přílohy I Smlouvy o fungování EU</vt:lpstr>
      <vt:lpstr>F2 – Modernizace zpracování zemědělských produktů  Způsobilé výdaje</vt:lpstr>
      <vt:lpstr>F2 – Modernizace zpracování zemědělských produktů  Preferenční kritéria</vt:lpstr>
      <vt:lpstr>F2 – Modernizace zpracování zemědělských produktů  Nepovinné přílohy</vt:lpstr>
      <vt:lpstr>F4 – Rozvoj nezemědělských činností</vt:lpstr>
      <vt:lpstr>F4 – Rozvoj nezemědělských činností – CZ-NACE</vt:lpstr>
      <vt:lpstr>F4 – Rozvoj nezemědělských činností – další vymezení</vt:lpstr>
      <vt:lpstr>F4 – Rozvoj nezemědělských činností – další vymezení</vt:lpstr>
      <vt:lpstr>F4 – Rozvoj nezemědělských činností – Způsobilé výdaje</vt:lpstr>
      <vt:lpstr>F4 – Rozvoj nezemědělských činností – Pravidlo „de minimis „</vt:lpstr>
      <vt:lpstr>F4 – Rozvoj nezemědělských činností – Pravidla pro blokovou výjimku</vt:lpstr>
      <vt:lpstr>F4 – Rozvoj nezemědělských činností – Preferenční kritéria</vt:lpstr>
      <vt:lpstr>F4 – Rozvoj nezemědělských činností - Nepovinné přílohy</vt:lpstr>
      <vt:lpstr>F12  – Základní služby a obnova vesnic ve venkovských oblastech </vt:lpstr>
      <vt:lpstr>F12  – Základní služby a obnova vesnic ve venkovských oblastech a) Veřejná prostranství</vt:lpstr>
      <vt:lpstr>F12  – Základní služby a obnova vesnic ve venkovských oblastech a) Veřejná prostranství</vt:lpstr>
      <vt:lpstr>F12  – Základní služby a obnova vesnic ve venkovských oblastech b) Mateřské a základní školy</vt:lpstr>
      <vt:lpstr>F12  – Základní služby a obnova vesnic ve venkovských oblastech b) Mateřské a základní školy</vt:lpstr>
      <vt:lpstr>F12  – Základní služby a obnova vesnic ve venkovských oblastech e) Vybrané kulturní památky</vt:lpstr>
      <vt:lpstr>F12  – Základní služby a obnova vesnic ve venkovských oblastech e) Vybrané kulturní památky</vt:lpstr>
      <vt:lpstr>F12  – Základní služby a obnova vesnic ve venkovských oblastech g) Stezky</vt:lpstr>
      <vt:lpstr>F12  – Základní služby a obnova vesnic ve venkovských oblastech g) Stezky</vt:lpstr>
      <vt:lpstr>F12  – Základní služby a obnova vesnic ve venkovských oblastech f) Kulturní a spolková zařízení včetně knihoven</vt:lpstr>
      <vt:lpstr>F12  – Základní služby a obnova vesnic ve venkovských oblastech f) Kulturní a spolková zařízení včetně knihoven</vt:lpstr>
      <vt:lpstr>F12  – Základní služby a obnova vesnic ve venkovských oblastech Preferenční kritéria pro všechny opatření</vt:lpstr>
      <vt:lpstr>Základní podmínky žádosti o dotaci pro všechny Fiche</vt:lpstr>
      <vt:lpstr>Základní podmínky žádosti o dotaci pro všechny Fiche</vt:lpstr>
      <vt:lpstr>Základní podmínky žádosti o dotaci pro všechny Fiche</vt:lpstr>
      <vt:lpstr>Povinné přílohy pro všechny Fiche</vt:lpstr>
      <vt:lpstr>Rozdělení do kategorií podniků:</vt:lpstr>
      <vt:lpstr>Nezpůsobilé výdaje</vt:lpstr>
      <vt:lpstr>Definice investičních výdajů</vt:lpstr>
      <vt:lpstr>Základní podmínky žádosti o dotaci pro všechny Fiche</vt:lpstr>
      <vt:lpstr>Financování projektu</vt:lpstr>
      <vt:lpstr>Doložení příloh k velkému cenovému marketingu</vt:lpstr>
      <vt:lpstr>Podání Žádosti o dotaci na MAS včetně doložení příloh k Žádosti o dotaci</vt:lpstr>
      <vt:lpstr>Administrativní kontrola ze strany SZIF</vt:lpstr>
      <vt:lpstr>Obecná ustanovení pro všechny žadatele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Místní akční skupina  DOLNÍ MORAVA,z.s.</dc:title>
  <dc:creator>HP</dc:creator>
  <cp:lastModifiedBy>Veronika Mikulicová</cp:lastModifiedBy>
  <cp:revision>195</cp:revision>
  <dcterms:created xsi:type="dcterms:W3CDTF">2016-04-19T08:22:35Z</dcterms:created>
  <dcterms:modified xsi:type="dcterms:W3CDTF">2021-05-14T06:45:42Z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0x01010033880AB575B23E4B8DB36FDE7F5BA4D1</vt:lpwstr>
  </property>
</Properties>
</file>