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72" r:id="rId3"/>
    <p:sldId id="311" r:id="rId4"/>
    <p:sldId id="399" r:id="rId5"/>
    <p:sldId id="274" r:id="rId6"/>
    <p:sldId id="400" r:id="rId7"/>
    <p:sldId id="401" r:id="rId8"/>
    <p:sldId id="402" r:id="rId9"/>
    <p:sldId id="392" r:id="rId10"/>
    <p:sldId id="403" r:id="rId11"/>
    <p:sldId id="404" r:id="rId12"/>
    <p:sldId id="405" r:id="rId13"/>
    <p:sldId id="406" r:id="rId14"/>
    <p:sldId id="407" r:id="rId15"/>
    <p:sldId id="295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7AF40C"/>
    <a:srgbClr val="E890EA"/>
    <a:srgbClr val="FDF449"/>
    <a:srgbClr val="D0F5FE"/>
    <a:srgbClr val="FFC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9" autoAdjust="0"/>
    <p:restoredTop sz="95332" autoAdjust="0"/>
  </p:normalViewPr>
  <p:slideViewPr>
    <p:cSldViewPr snapToGrid="0" showGuides="1">
      <p:cViewPr varScale="1">
        <p:scale>
          <a:sx n="86" d="100"/>
          <a:sy n="86" d="100"/>
        </p:scale>
        <p:origin x="3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34" d="100"/>
          <a:sy n="34" d="100"/>
        </p:scale>
        <p:origin x="22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3289A-F5B4-4C38-BFB4-1CEBDF81A917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1B41A-B846-4E28-8691-77791A800F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43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0961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5027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5334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787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391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095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225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77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349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756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572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9B017-9868-4EE5-A500-309D94608840}" type="datetimeFigureOut">
              <a:rPr lang="cs-CZ" smtClean="0"/>
              <a:t>10.06.2021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73B94-1DBB-426B-8DC1-5C2D6E4AC7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931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zif.cz/cs/CmDocument?rid=%2Fapa_anon%2Fcs%2Fdokumenty_ke_stazeni%2Fprv2014%2Fopatreni%2Fleader%2F1921%2F1608280817318.pdf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hustopecsko.cz/" TargetMode="External"/><Relationship Id="rId2" Type="http://schemas.openxmlformats.org/officeDocument/2006/relationships/hyperlink" Target="mailto:Info.mashustopecsko@gmail.com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5799" y="543713"/>
            <a:ext cx="11701070" cy="145458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altLang="cs-CZ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Místní akční skupina </a:t>
            </a:r>
            <a:r>
              <a:rPr lang="cs-CZ" altLang="cs-CZ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Hustopečsko</a:t>
            </a:r>
            <a:r>
              <a:rPr lang="cs-CZ" altLang="cs-CZ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z. s.</a:t>
            </a:r>
            <a:br>
              <a:rPr lang="cs-CZ" altLang="cs-CZ" b="1" dirty="0">
                <a:latin typeface="Calibri" panose="020F0502020204030204" pitchFamily="34" charset="0"/>
              </a:rPr>
            </a:br>
            <a:r>
              <a:rPr lang="cs-CZ" altLang="cs-CZ" b="1" dirty="0">
                <a:latin typeface="Calibri" panose="020F0502020204030204" pitchFamily="34" charset="0"/>
              </a:rPr>
              <a:t> </a:t>
            </a:r>
            <a:endParaRPr lang="cs-CZ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8159931" y="4118415"/>
            <a:ext cx="3534763" cy="100222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cs-CZ" dirty="0"/>
              <a:t>10.6.2021</a:t>
            </a:r>
          </a:p>
          <a:p>
            <a:pPr algn="ctr"/>
            <a:r>
              <a:rPr lang="cs-CZ" dirty="0"/>
              <a:t>Velké Pavlovice</a:t>
            </a:r>
          </a:p>
          <a:p>
            <a:pPr algn="ctr"/>
            <a:r>
              <a:rPr lang="cs-CZ" dirty="0"/>
              <a:t>online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592183" y="2141346"/>
            <a:ext cx="11102511" cy="1350861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cs-CZ" dirty="0"/>
              <a:t>Administrace schválených žádostí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76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5799" y="543713"/>
            <a:ext cx="11438894" cy="63701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b="1" dirty="0">
                <a:latin typeface="Calibri" panose="020F0502020204030204" pitchFamily="34" charset="0"/>
              </a:rPr>
              <a:t>Program semináře</a:t>
            </a:r>
            <a:endParaRPr lang="cs-CZ" dirty="0">
              <a:latin typeface="Calibri" panose="020F0502020204030204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255799" y="1740023"/>
            <a:ext cx="11438895" cy="3746377"/>
          </a:xfrm>
        </p:spPr>
        <p:txBody>
          <a:bodyPr>
            <a:normAutofit/>
          </a:bodyPr>
          <a:lstStyle/>
          <a:p>
            <a:r>
              <a:rPr lang="cs-CZ" dirty="0"/>
              <a:t>Podání žádosti na MAS</a:t>
            </a:r>
          </a:p>
          <a:p>
            <a:r>
              <a:rPr lang="cs-CZ" dirty="0"/>
              <a:t>Registrace žádosti na SZIF</a:t>
            </a:r>
          </a:p>
          <a:p>
            <a:r>
              <a:rPr lang="cs-CZ" dirty="0"/>
              <a:t>Změny projektu</a:t>
            </a:r>
          </a:p>
          <a:p>
            <a:r>
              <a:rPr lang="cs-CZ" dirty="0"/>
              <a:t>Žádost o platbu</a:t>
            </a:r>
          </a:p>
          <a:p>
            <a:r>
              <a:rPr lang="cs-CZ" dirty="0"/>
              <a:t>Kontrola </a:t>
            </a:r>
            <a:r>
              <a:rPr lang="cs-CZ"/>
              <a:t>dodržování podmínek PRV</a:t>
            </a:r>
            <a:endParaRPr lang="cs-CZ" dirty="0"/>
          </a:p>
          <a:p>
            <a:r>
              <a:rPr lang="cs-CZ" dirty="0">
                <a:hlinkClick r:id="rId2"/>
              </a:rPr>
              <a:t>Pravidla-obecné podmínky (szif.cz)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5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204873"/>
            <a:ext cx="11438894" cy="75242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Podání žádosti na MAS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255799" y="1151792"/>
            <a:ext cx="11438895" cy="491489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Za datum podání Žádosti o dotaci na MAS se považuje datum podání Žádosti o dotaci přes Portál farmáře.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Po podání žádosti na MAS (v rámci 3. výzvy do </a:t>
            </a:r>
            <a:r>
              <a:rPr lang="cs-CZ" b="1" dirty="0">
                <a:latin typeface="Arial Narrow" pitchFamily="34" charset="0"/>
              </a:rPr>
              <a:t>21.6.2021</a:t>
            </a:r>
            <a:r>
              <a:rPr lang="cs-CZ" dirty="0">
                <a:latin typeface="Arial Narrow" pitchFamily="34" charset="0"/>
              </a:rPr>
              <a:t>) probíhá kontrola </a:t>
            </a:r>
            <a:r>
              <a:rPr lang="cs-CZ" b="1" dirty="0">
                <a:latin typeface="Arial Narrow" pitchFamily="34" charset="0"/>
              </a:rPr>
              <a:t>Formálních náležitostí a přijatelnosti </a:t>
            </a:r>
            <a:r>
              <a:rPr lang="cs-CZ" dirty="0">
                <a:latin typeface="Arial Narrow" pitchFamily="34" charset="0"/>
              </a:rPr>
              <a:t>kanceláří MAS.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V případě, že při administrativní kontrole zjistí MAS, že je nutné opravit nedostatky, vyzve žadatele s pevně daným termínem k doplnění Žádosti o dotaci minimálně však </a:t>
            </a:r>
            <a:r>
              <a:rPr lang="cs-CZ" b="1" dirty="0">
                <a:latin typeface="Arial Narrow" pitchFamily="34" charset="0"/>
              </a:rPr>
              <a:t>5 pracovních dní</a:t>
            </a:r>
            <a:r>
              <a:rPr lang="cs-CZ" dirty="0">
                <a:latin typeface="Arial Narrow" pitchFamily="34" charset="0"/>
              </a:rPr>
              <a:t>. Žadatel může provést opravu maximálně dvakrát – respektive MAS může maximálně dvakrát vyzvat k opravě. 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V případě nedoplnění ve stanoveném termínu ukončí MAS administraci dané Žádosti o dotaci z důvodu nesplnění podmínek Pravidel pro předložení Žádosti o dotaci.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MAS o výsledku kontroly informuje žadatele do 5 pracovních dní.</a:t>
            </a:r>
          </a:p>
          <a:p>
            <a:pPr>
              <a:lnSpc>
                <a:spcPct val="80000"/>
              </a:lnSpc>
            </a:pPr>
            <a:endParaRPr lang="cs-CZ" b="1" dirty="0">
              <a:latin typeface="Arial Narrow" pitchFamily="34" charset="0"/>
            </a:endParaRPr>
          </a:p>
          <a:p>
            <a:pPr marL="0" indent="0" algn="ctr">
              <a:buNone/>
              <a:defRPr/>
            </a:pP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AF9119E9-7101-4132-A0D7-EDF342245281}"/>
              </a:ext>
            </a:extLst>
          </p:cNvPr>
          <p:cNvSpPr/>
          <p:nvPr/>
        </p:nvSpPr>
        <p:spPr>
          <a:xfrm rot="2558177"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 err="1"/>
              <a:t>Proj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4671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204873"/>
            <a:ext cx="11438894" cy="75242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Podání žádosti na MAS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255799" y="1151792"/>
            <a:ext cx="11438895" cy="49148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V případě kladného hodnocení Formálních náležitostí a náležitostí </a:t>
            </a:r>
            <a:r>
              <a:rPr lang="cs-CZ" dirty="0" err="1">
                <a:latin typeface="Arial Narrow" pitchFamily="34" charset="0"/>
              </a:rPr>
              <a:t>příjatelnosti</a:t>
            </a:r>
            <a:r>
              <a:rPr lang="cs-CZ" dirty="0">
                <a:latin typeface="Arial Narrow" pitchFamily="34" charset="0"/>
              </a:rPr>
              <a:t> postupuje projekt do Hodnocení </a:t>
            </a:r>
            <a:r>
              <a:rPr lang="cs-CZ" b="1" dirty="0">
                <a:latin typeface="Arial Narrow" pitchFamily="34" charset="0"/>
              </a:rPr>
              <a:t>Výběrovou komisí MAS.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Každá </a:t>
            </a:r>
            <a:r>
              <a:rPr lang="cs-CZ" dirty="0" err="1">
                <a:latin typeface="Arial Narrow" pitchFamily="34" charset="0"/>
              </a:rPr>
              <a:t>Fiche</a:t>
            </a:r>
            <a:r>
              <a:rPr lang="cs-CZ" dirty="0">
                <a:latin typeface="Arial Narrow" pitchFamily="34" charset="0"/>
              </a:rPr>
              <a:t> se hodnotí zvlášť dle předem stanovených </a:t>
            </a:r>
            <a:r>
              <a:rPr lang="cs-CZ" b="1" dirty="0">
                <a:latin typeface="Arial Narrow" pitchFamily="34" charset="0"/>
              </a:rPr>
              <a:t>preferenčních kritérií </a:t>
            </a:r>
            <a:r>
              <a:rPr lang="cs-CZ" dirty="0">
                <a:latin typeface="Arial Narrow" pitchFamily="34" charset="0"/>
              </a:rPr>
              <a:t>v souladu s výzvou MAS. Vyplněná kritéria žadatelem se posuzují.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Na základě bodového hodnocení MAS stanoví </a:t>
            </a:r>
            <a:r>
              <a:rPr lang="cs-CZ" b="1" dirty="0">
                <a:latin typeface="Arial Narrow" pitchFamily="34" charset="0"/>
              </a:rPr>
              <a:t>pořadí projektů </a:t>
            </a:r>
            <a:r>
              <a:rPr lang="cs-CZ" dirty="0">
                <a:latin typeface="Arial Narrow" pitchFamily="34" charset="0"/>
              </a:rPr>
              <a:t>za každou </a:t>
            </a:r>
            <a:r>
              <a:rPr lang="cs-CZ" dirty="0" err="1">
                <a:latin typeface="Arial Narrow" pitchFamily="34" charset="0"/>
              </a:rPr>
              <a:t>Fichi</a:t>
            </a:r>
            <a:r>
              <a:rPr lang="cs-CZ" dirty="0">
                <a:latin typeface="Arial Narrow" pitchFamily="34" charset="0"/>
              </a:rPr>
              <a:t> zvlášť a provede výběr Žádostí o dotaci dle bodového hodnocení a aktuálních finančních prostředků alokovaných na danou výzvu/</a:t>
            </a:r>
            <a:r>
              <a:rPr lang="cs-CZ" dirty="0" err="1">
                <a:latin typeface="Arial Narrow" pitchFamily="34" charset="0"/>
              </a:rPr>
              <a:t>Fichi</a:t>
            </a:r>
            <a:r>
              <a:rPr lang="cs-CZ" dirty="0">
                <a:latin typeface="Arial Narrow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V případě shodnosti bodů se projekty řadí od finančně méně náročných po obsáhlejší.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Následně zasedá Programový výbor MAS, který </a:t>
            </a:r>
            <a:r>
              <a:rPr lang="cs-CZ" b="1" dirty="0">
                <a:latin typeface="Arial Narrow" pitchFamily="34" charset="0"/>
              </a:rPr>
              <a:t>schválí vybrané žádosti.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Výsledky hodnocení jsou zaznamenány v Žádosti o dotaci a takto podepsaná Žádost o dotaci je žadateli </a:t>
            </a:r>
            <a:r>
              <a:rPr lang="cs-CZ" b="1" dirty="0">
                <a:latin typeface="Arial Narrow" pitchFamily="34" charset="0"/>
              </a:rPr>
              <a:t>zaslána k registraci na SZIF </a:t>
            </a:r>
            <a:r>
              <a:rPr lang="cs-CZ" dirty="0">
                <a:latin typeface="Arial Narrow" pitchFamily="34" charset="0"/>
              </a:rPr>
              <a:t>– pro 3. výzvu nejpozději do </a:t>
            </a:r>
            <a:r>
              <a:rPr lang="cs-CZ" b="1" dirty="0">
                <a:latin typeface="Arial Narrow" pitchFamily="34" charset="0"/>
              </a:rPr>
              <a:t>31.8.2021. </a:t>
            </a:r>
            <a:r>
              <a:rPr lang="cs-CZ" dirty="0">
                <a:latin typeface="Arial Narrow" pitchFamily="34" charset="0"/>
              </a:rPr>
              <a:t>MAS o této skutečnosti žadatele informuje nejpozději do 5 pracovních dní od hodnocení.</a:t>
            </a:r>
          </a:p>
          <a:p>
            <a:pPr>
              <a:lnSpc>
                <a:spcPct val="80000"/>
              </a:lnSpc>
            </a:pPr>
            <a:r>
              <a:rPr lang="cs-CZ" dirty="0">
                <a:latin typeface="Arial Narrow" pitchFamily="34" charset="0"/>
              </a:rPr>
              <a:t>Kanceláří MAS je sestaven seznam podpořených a nepodpořených žádostí.</a:t>
            </a:r>
          </a:p>
          <a:p>
            <a:pPr marL="0" indent="0" algn="ctr">
              <a:buNone/>
              <a:defRPr/>
            </a:pPr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883" y="5951141"/>
            <a:ext cx="8382726" cy="906859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AF9119E9-7101-4132-A0D7-EDF342245281}"/>
              </a:ext>
            </a:extLst>
          </p:cNvPr>
          <p:cNvSpPr/>
          <p:nvPr/>
        </p:nvSpPr>
        <p:spPr>
          <a:xfrm rot="2558177"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184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37823"/>
            <a:ext cx="11438894" cy="80651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Registrace žádosti na SZIF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944337"/>
            <a:ext cx="11438895" cy="4956930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latin typeface="Arial Narrow" pitchFamily="34" charset="0"/>
              </a:rPr>
              <a:t>Po výběru projektů MAS vybrané Žádosti o dotaci elektronicky podepíše a společně s finální verzí povinných, příp. nepovinných příloh předá žadateli přes Portál farmáře minimálně 3 pracovní dny před finálním termínem registrace na RO SZIF stanoveného ve výzvě MAS 31.8.2021.</a:t>
            </a:r>
          </a:p>
          <a:p>
            <a:pPr algn="just"/>
            <a:r>
              <a:rPr lang="cs-CZ" dirty="0">
                <a:latin typeface="Arial Narrow" pitchFamily="34" charset="0"/>
              </a:rPr>
              <a:t>žadatel Žádost o dotaci včetně příloh zkontroluje a podá přes svůj účet na Portálu farmáře </a:t>
            </a:r>
            <a:r>
              <a:rPr lang="cs-CZ" b="1" dirty="0">
                <a:latin typeface="Arial Narrow" pitchFamily="34" charset="0"/>
              </a:rPr>
              <a:t>31.8.2021.</a:t>
            </a:r>
          </a:p>
          <a:p>
            <a:pPr algn="just"/>
            <a:r>
              <a:rPr lang="cs-CZ" dirty="0">
                <a:latin typeface="Arial Narrow" pitchFamily="34" charset="0"/>
              </a:rPr>
              <a:t>ŘO SZIF provede registraci Žádosti o dotaci po jejím odeslání žadatelem přes Portál farmáře, za datum registrace Žádosti o dotaci na RO SZIF je považováno datum finální registrace na RO SZIF stanovené ve výzvě MAS.</a:t>
            </a:r>
          </a:p>
          <a:p>
            <a:pPr algn="just"/>
            <a:r>
              <a:rPr lang="cs-CZ" dirty="0">
                <a:latin typeface="Arial Narrow" pitchFamily="34" charset="0"/>
              </a:rPr>
              <a:t>MAS předá veškerou dokumentaci k hodnocení ŘO SZIF.</a:t>
            </a: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37823"/>
            <a:ext cx="11438894" cy="80651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Registrace žádosti na SZIF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944337"/>
            <a:ext cx="11438895" cy="4956930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>
                <a:latin typeface="Arial Narrow" pitchFamily="34" charset="0"/>
              </a:rPr>
              <a:t>Projekty, které podléhají </a:t>
            </a:r>
            <a:r>
              <a:rPr lang="cs-CZ" b="1" dirty="0">
                <a:latin typeface="Arial Narrow" pitchFamily="34" charset="0"/>
              </a:rPr>
              <a:t>VCM </a:t>
            </a:r>
            <a:r>
              <a:rPr lang="cs-CZ" dirty="0">
                <a:latin typeface="Arial Narrow" pitchFamily="34" charset="0"/>
              </a:rPr>
              <a:t>mají povinnost do </a:t>
            </a:r>
            <a:r>
              <a:rPr lang="cs-CZ" b="1" dirty="0">
                <a:latin typeface="Arial Narrow" pitchFamily="34" charset="0"/>
              </a:rPr>
              <a:t>63 kalendářního </a:t>
            </a:r>
            <a:r>
              <a:rPr lang="cs-CZ" dirty="0">
                <a:latin typeface="Arial Narrow" pitchFamily="34" charset="0"/>
              </a:rPr>
              <a:t>dne od finálního data zaregistrování Žádosti o dotaci na RO SZIF uvedeného ve výzvě MAS, a to elektronicky, případně vybrané přílohy v listinné podobě zaslat na MAS ke kontrole. </a:t>
            </a:r>
            <a:r>
              <a:rPr lang="cs-CZ" i="1" dirty="0">
                <a:latin typeface="Arial Narrow" pitchFamily="34" charset="0"/>
              </a:rPr>
              <a:t>Bližší informace v semináři Cenový marketing.</a:t>
            </a:r>
          </a:p>
          <a:p>
            <a:pPr algn="just"/>
            <a:r>
              <a:rPr lang="cs-CZ" dirty="0">
                <a:latin typeface="Arial Narrow" pitchFamily="34" charset="0"/>
              </a:rPr>
              <a:t>ŘO SZIF provede ověření administrativní kontroly, kontrolu přijatelnosti, kontrolu dalších podmínek a hodnocení finančního zdraví po registraci Žádosti o dotaci na RO SZIF.</a:t>
            </a:r>
          </a:p>
          <a:p>
            <a:pPr algn="just"/>
            <a:r>
              <a:rPr lang="cs-CZ" dirty="0">
                <a:latin typeface="Arial Narrow" pitchFamily="34" charset="0"/>
              </a:rPr>
              <a:t>V případě, že Žádost o dotaci nebo přílohy/cenový marketing nebudou splňovat podmínky přijatelnosti a nedostatky budou vyhodnoceny jako neodstranitelné, bude Žádosti o dotaci ukončena administrace; RO SZIF informuje žadatele a MAS o ukončení administrace včetně zdůvodnění.</a:t>
            </a:r>
          </a:p>
          <a:p>
            <a:pPr algn="just"/>
            <a:r>
              <a:rPr lang="cs-CZ" dirty="0">
                <a:latin typeface="Arial Narrow" pitchFamily="34" charset="0"/>
              </a:rPr>
              <a:t>V případě zjištěných odstranitelných nedostatků vyzve RO SZIF žadatele (informována je i MAS) k odstranění konkrétních nedostatků.</a:t>
            </a: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7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37823"/>
            <a:ext cx="11438894" cy="80651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Registrace žádosti na SZIF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944337"/>
            <a:ext cx="11438895" cy="495693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dirty="0">
                <a:latin typeface="Arial Narrow" pitchFamily="34" charset="0"/>
              </a:rPr>
              <a:t>Doplnění neúplné dokumentace se provádí nejdříve prostřednictvím MAS, žadatel předá doplněnou dokumentaci včetně doplněné Žádosti o dotaci na příslušnou MAS, která provede kontrolu doplněné dokumentace; případně MAS provede požadované doplnění údajů, které se týkají MAS, do Žádosti o dotaci.</a:t>
            </a:r>
          </a:p>
          <a:p>
            <a:pPr algn="just"/>
            <a:r>
              <a:rPr lang="cs-CZ" dirty="0">
                <a:latin typeface="Arial Narrow" pitchFamily="34" charset="0"/>
              </a:rPr>
              <a:t>Zkontrolovanou a podepsanou žádost MAS zasílá zpět žadateli, aby mohl vložit a odeslat na ŘO přes portál Farmáře.</a:t>
            </a:r>
          </a:p>
          <a:p>
            <a:pPr algn="just"/>
            <a:r>
              <a:rPr lang="cs-CZ" dirty="0">
                <a:latin typeface="Arial Narrow" pitchFamily="34" charset="0"/>
              </a:rPr>
              <a:t>Odstranění zjištěných nedostatků musí být provedeno dle Žádosti o doplnění neúplné dokumentace v termínu do </a:t>
            </a:r>
            <a:r>
              <a:rPr lang="cs-CZ" b="1" dirty="0">
                <a:latin typeface="Arial Narrow" pitchFamily="34" charset="0"/>
              </a:rPr>
              <a:t>21 kalendářních dnů </a:t>
            </a:r>
            <a:r>
              <a:rPr lang="cs-CZ" dirty="0">
                <a:latin typeface="Arial Narrow" pitchFamily="34" charset="0"/>
              </a:rPr>
              <a:t>od doručení Žádosti o doplnění neúplné dokumentace.</a:t>
            </a:r>
          </a:p>
          <a:p>
            <a:pPr algn="just"/>
            <a:r>
              <a:rPr lang="cs-CZ" dirty="0">
                <a:latin typeface="Arial Narrow" pitchFamily="34" charset="0"/>
              </a:rPr>
              <a:t>ŘO SZIF může vyzvat žadatel ještě jednou k doplnění, postup je totožní, pouze je zkrácena lhůta na </a:t>
            </a:r>
            <a:r>
              <a:rPr lang="cs-CZ" b="1" dirty="0">
                <a:latin typeface="Arial Narrow" pitchFamily="34" charset="0"/>
              </a:rPr>
              <a:t>14 kalendářních dnů</a:t>
            </a:r>
            <a:r>
              <a:rPr lang="cs-CZ" dirty="0">
                <a:latin typeface="Arial Narrow" pitchFamily="34" charset="0"/>
              </a:rPr>
              <a:t>.</a:t>
            </a:r>
          </a:p>
          <a:p>
            <a:pPr algn="just"/>
            <a:r>
              <a:rPr lang="cs-CZ" dirty="0">
                <a:latin typeface="Arial Narrow" pitchFamily="34" charset="0"/>
              </a:rPr>
              <a:t>Nedojde-li k odstranění závad/zjištěných nedostatků (na výzvu SZIF nebude ze strany žadatele reagováno nebo odstranění závad/nedostatků nebude kompletní), považuje se Žádost o dotaci za chybnou a z tohoto důvodu bude ukončena její administrace.</a:t>
            </a: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0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02312"/>
            <a:ext cx="11438894" cy="806514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Registrace žádosti na SZIF – SCHVÁLENÍ ŽÁDOSTI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944337"/>
            <a:ext cx="11438895" cy="4956930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latin typeface="Arial Narrow" pitchFamily="34" charset="0"/>
              </a:rPr>
              <a:t>Nejdříve jsou schvalovány Žádosti o dotaci, u kterých žadatel neprovádí výběrové/zadávací řízení, následně Žádosti o dotaci s výběrovým/zadávacím řízením.</a:t>
            </a:r>
          </a:p>
          <a:p>
            <a:pPr algn="just"/>
            <a:r>
              <a:rPr lang="cs-CZ" dirty="0">
                <a:latin typeface="Arial Narrow" pitchFamily="34" charset="0"/>
              </a:rPr>
              <a:t>V případě, že je projekt schválen k poskytnutí dotace z PRV, je žadatel vyzván k </a:t>
            </a:r>
            <a:r>
              <a:rPr lang="cs-CZ" b="1" dirty="0">
                <a:latin typeface="Arial Narrow" pitchFamily="34" charset="0"/>
              </a:rPr>
              <a:t>podpisu Dohody</a:t>
            </a:r>
            <a:r>
              <a:rPr lang="cs-CZ" dirty="0">
                <a:latin typeface="Arial Narrow" pitchFamily="34" charset="0"/>
              </a:rPr>
              <a:t>.</a:t>
            </a:r>
          </a:p>
          <a:p>
            <a:pPr algn="just"/>
            <a:r>
              <a:rPr lang="cs-CZ" dirty="0">
                <a:latin typeface="Arial Narrow" pitchFamily="34" charset="0"/>
              </a:rPr>
              <a:t>Dohodu podepisuje žadatel osobně nebo prostřednictvím pověřeného zástupce přímo na ŘO SZIF.</a:t>
            </a:r>
          </a:p>
          <a:p>
            <a:pPr algn="just"/>
            <a:r>
              <a:rPr lang="cs-CZ" dirty="0">
                <a:latin typeface="Arial Narrow" pitchFamily="34" charset="0"/>
              </a:rPr>
              <a:t>K podpisu dohody je nutné doložit aktuální bezdlužnost FÚ – ne starší než 30 dnů.</a:t>
            </a:r>
          </a:p>
          <a:p>
            <a:pPr algn="just"/>
            <a:r>
              <a:rPr lang="cs-CZ" dirty="0">
                <a:latin typeface="Arial Narrow" pitchFamily="34" charset="0"/>
              </a:rPr>
              <a:t>Změny v žádosti se upravují dodatkem k Dohodě.</a:t>
            </a: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27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43396"/>
            <a:ext cx="11438894" cy="10961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Změny projektu- POSTUP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1483359"/>
            <a:ext cx="11438895" cy="441790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s-CZ" dirty="0">
                <a:latin typeface="Arial Narrow" pitchFamily="34" charset="0"/>
              </a:rPr>
              <a:t>Příjemce dotace má povinnost oznamovat změny týkající se Žádosti o dotaci od podpisu Dohody o poskytnutí dotace po dobu lhůty vázanosti projektu na účel prostřednictvím formuláře </a:t>
            </a:r>
            <a:r>
              <a:rPr lang="cs-CZ" b="1" dirty="0">
                <a:latin typeface="Arial Narrow" pitchFamily="34" charset="0"/>
              </a:rPr>
              <a:t>Hlášení o změnách</a:t>
            </a:r>
            <a:r>
              <a:rPr lang="cs-CZ" dirty="0">
                <a:latin typeface="Arial Narrow" pitchFamily="34" charset="0"/>
              </a:rPr>
              <a:t>.</a:t>
            </a:r>
          </a:p>
          <a:p>
            <a:pPr algn="just"/>
            <a:r>
              <a:rPr lang="cs-CZ" dirty="0">
                <a:latin typeface="Arial Narrow" pitchFamily="34" charset="0"/>
              </a:rPr>
              <a:t>žadatel nesmí umožnit podstatnou změnu závazku ze smlouvy, kterou uzavřel na plnění zakázky.</a:t>
            </a:r>
          </a:p>
          <a:p>
            <a:pPr algn="just"/>
            <a:r>
              <a:rPr lang="cs-CZ" dirty="0">
                <a:latin typeface="Arial Narrow" pitchFamily="34" charset="0"/>
              </a:rPr>
              <a:t>Hlášení o změnách včetně příloh příjemce dotace podává nejdříve na MAS, </a:t>
            </a:r>
            <a:r>
              <a:rPr lang="cs-CZ" b="1" dirty="0">
                <a:latin typeface="Arial Narrow" pitchFamily="34" charset="0"/>
              </a:rPr>
              <a:t>MAS provede kontrolu </a:t>
            </a:r>
            <a:r>
              <a:rPr lang="cs-CZ" dirty="0">
                <a:latin typeface="Arial Narrow" pitchFamily="34" charset="0"/>
              </a:rPr>
              <a:t>(zejména s ohledem na preferenční kritéria) v termínu do 10 pracovních dnů od obdržení Hlášení o změnách.</a:t>
            </a:r>
          </a:p>
          <a:p>
            <a:pPr algn="just"/>
            <a:r>
              <a:rPr lang="cs-CZ" dirty="0">
                <a:latin typeface="Arial Narrow" pitchFamily="34" charset="0"/>
              </a:rPr>
              <a:t>Po schválení či vyplnění stanoviska MAS předá příjemce dotace neprodleně Hlášení o změnách na ŘO SZIF.</a:t>
            </a:r>
          </a:p>
          <a:p>
            <a:pPr algn="just"/>
            <a:r>
              <a:rPr lang="cs-CZ" dirty="0">
                <a:latin typeface="Arial Narrow" pitchFamily="34" charset="0"/>
              </a:rPr>
              <a:t>V jednom okamžiku je možné administrovat pouze jedno Hlášení o změnách.</a:t>
            </a:r>
          </a:p>
          <a:p>
            <a:pPr algn="just"/>
            <a:r>
              <a:rPr lang="cs-CZ" dirty="0">
                <a:latin typeface="Arial Narrow" pitchFamily="34" charset="0"/>
              </a:rPr>
              <a:t>Výsledek schvalovacího řízení Hlášení o změnách sděluje SZIF buď Vyrozuměním, nebo výzvou k podpisu Dodatku k Dohodě.</a:t>
            </a: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74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43396"/>
            <a:ext cx="11438894" cy="10961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Změny projektu- POSTUP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1483359"/>
            <a:ext cx="11438895" cy="4417907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dirty="0">
                <a:latin typeface="Arial Narrow" pitchFamily="34" charset="0"/>
              </a:rPr>
              <a:t>Příjemce musí změny hlásit neprodleně, změna nesmí být provedena bez předchozího souhlasu SZIF.</a:t>
            </a:r>
          </a:p>
          <a:p>
            <a:pPr algn="just"/>
            <a:r>
              <a:rPr lang="cs-CZ" dirty="0">
                <a:latin typeface="Arial Narrow" pitchFamily="34" charset="0"/>
              </a:rPr>
              <a:t>Pokud příjemce dotace předloží více než tři Hlášení o změnách týkající se změny termínu předložení Žádosti o platbu, bude mu ze strany SZIF provedena změna termínu na 24 měsíců od data podpisu Dohody.</a:t>
            </a:r>
          </a:p>
          <a:p>
            <a:pPr algn="just"/>
            <a:r>
              <a:rPr lang="cs-CZ" dirty="0">
                <a:latin typeface="Arial Narrow" pitchFamily="34" charset="0"/>
              </a:rPr>
              <a:t>Změny, které je příjemce dotace povinen předložit nejpozději v den předložení Žádosti o platbu na SZIF, a ke kterým se následně SZIF vyjádří: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>
                <a:latin typeface="Arial Narrow" pitchFamily="34" charset="0"/>
              </a:rPr>
              <a:t>změny technických parametrů projektu, změny ve stavebním povolení nebo jiném opatření stavebního úřadu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>
                <a:latin typeface="Arial Narrow" panose="020B0606020202030204" pitchFamily="34" charset="0"/>
              </a:rPr>
              <a:t>změna trvalého pobytu/sídla žadatele/příjemce dotace, změna statutárního orgánu, apod.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>
                <a:latin typeface="Arial Narrow" panose="020B0606020202030204" pitchFamily="34" charset="0"/>
              </a:rPr>
              <a:t>přidání/odstranění kódů výdajů, na které může být poskytnuta dotace, oproti údajům v Žádosti o dotaci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>
              <a:latin typeface="Arial Narrow" panose="020B0606020202030204" pitchFamily="34" charset="0"/>
            </a:endParaRPr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>
              <a:latin typeface="Arial Narrow" pitchFamily="34" charset="0"/>
            </a:endParaRP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60" y="5788439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23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07885"/>
            <a:ext cx="11438894" cy="10961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Změny projektu- PO PŘEDLOŽENÍ ŽOP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1483359"/>
            <a:ext cx="11438895" cy="4417907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latin typeface="Arial Narrow" panose="020B0606020202030204" pitchFamily="34" charset="0"/>
              </a:rPr>
              <a:t>po předložení Žádosti o platbu musí příjemce dotace nahlásit následující změny, a to nejpozději do 30 kalendářních dnů od provedení změny: </a:t>
            </a:r>
          </a:p>
          <a:p>
            <a:pPr lvl="1" algn="just"/>
            <a:r>
              <a:rPr lang="cs-CZ" dirty="0">
                <a:latin typeface="Arial Narrow" panose="020B0606020202030204" pitchFamily="34" charset="0"/>
              </a:rPr>
              <a:t>1. změna místa realizace projektu;</a:t>
            </a:r>
          </a:p>
          <a:p>
            <a:pPr lvl="1" algn="just"/>
            <a:r>
              <a:rPr lang="cs-CZ" dirty="0">
                <a:latin typeface="Arial Narrow" panose="020B0606020202030204" pitchFamily="34" charset="0"/>
              </a:rPr>
              <a:t>2. ostatní změny týkající se předmětu projektu (např. změna technického řešení/provedení);</a:t>
            </a:r>
          </a:p>
          <a:p>
            <a:pPr lvl="1" algn="just"/>
            <a:r>
              <a:rPr lang="cs-CZ" dirty="0">
                <a:latin typeface="Arial Narrow" panose="020B0606020202030204" pitchFamily="34" charset="0"/>
              </a:rPr>
              <a:t>3. v případě úmrtí nebo zániku příjemce dotace;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>
              <a:latin typeface="Arial Narrow" pitchFamily="34" charset="0"/>
            </a:endParaRP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637" y="5843256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95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07885"/>
            <a:ext cx="11438894" cy="10961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Žádost o platbu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1483359"/>
            <a:ext cx="11438895" cy="441790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cs-CZ" dirty="0">
                <a:latin typeface="Arial Narrow" panose="020B0606020202030204" pitchFamily="34" charset="0"/>
              </a:rPr>
              <a:t>Žádost o platbu musí být vygenerována a odeslána z účtu žadatele/příjemce dotace na Portálu farmáře.</a:t>
            </a:r>
          </a:p>
          <a:p>
            <a:pPr algn="just"/>
            <a:r>
              <a:rPr lang="cs-CZ" dirty="0">
                <a:latin typeface="Arial Narrow" pitchFamily="34" charset="0"/>
              </a:rPr>
              <a:t>Spolu s povinnými přílohami nebo přílohami stanovenými MAS je nutné </a:t>
            </a:r>
            <a:r>
              <a:rPr lang="cs-CZ" b="1" dirty="0">
                <a:latin typeface="Arial Narrow" pitchFamily="34" charset="0"/>
              </a:rPr>
              <a:t>15 dnů </a:t>
            </a:r>
            <a:r>
              <a:rPr lang="cs-CZ" dirty="0">
                <a:latin typeface="Arial Narrow" pitchFamily="34" charset="0"/>
              </a:rPr>
              <a:t>před termínem předložení žádosti na ŘO SZIF předat </a:t>
            </a:r>
            <a:r>
              <a:rPr lang="cs-CZ" b="1" dirty="0">
                <a:latin typeface="Arial Narrow" pitchFamily="34" charset="0"/>
              </a:rPr>
              <a:t>ke kontrole na MAS</a:t>
            </a:r>
            <a:r>
              <a:rPr lang="cs-CZ" dirty="0">
                <a:latin typeface="Arial Narrow" pitchFamily="34" charset="0"/>
              </a:rPr>
              <a:t>.</a:t>
            </a:r>
          </a:p>
          <a:p>
            <a:pPr algn="just"/>
            <a:r>
              <a:rPr lang="cs-CZ" dirty="0">
                <a:latin typeface="Arial Narrow" pitchFamily="34" charset="0"/>
              </a:rPr>
              <a:t>V případě kladného výsledku kontroly dokumentace a kontroly plnění/dodržení preferenčních kritérií stanovených MAS pracovník MAS potvrdí formulář Žádosti o platbu.</a:t>
            </a:r>
          </a:p>
          <a:p>
            <a:pPr algn="just"/>
            <a:r>
              <a:rPr lang="cs-CZ" dirty="0">
                <a:latin typeface="Arial Narrow" pitchFamily="34" charset="0"/>
              </a:rPr>
              <a:t>V případě, že MAS s předloženou Žádostí o platbu nesouhlasí, uloží v termínu do 7 kalendářních dnů od obdržení Žádosti o platbu příjemci dotace opatření k nápravě s lhůtou 5 kalendářních dnů na opravu; po doplnění/opravě potvrdí pracovník MAS formulář Žádosti o platbu.</a:t>
            </a:r>
          </a:p>
          <a:p>
            <a:pPr algn="just"/>
            <a:r>
              <a:rPr lang="cs-CZ" dirty="0">
                <a:latin typeface="Arial Narrow" pitchFamily="34" charset="0"/>
              </a:rPr>
              <a:t>Vyplněná Žádost o platbu je po kontrole a elektronickém podpisu MAS podána příjemcem dotace prostřednictvím Portálu farmáře </a:t>
            </a:r>
            <a:r>
              <a:rPr lang="cs-CZ" b="1" dirty="0">
                <a:latin typeface="Arial Narrow" pitchFamily="34" charset="0"/>
              </a:rPr>
              <a:t>na RO SZIF nejpozději v termínu stanoveném Dohodou</a:t>
            </a:r>
            <a:r>
              <a:rPr lang="cs-CZ" dirty="0">
                <a:latin typeface="Arial Narrow" pitchFamily="34" charset="0"/>
              </a:rPr>
              <a:t>.</a:t>
            </a:r>
          </a:p>
          <a:p>
            <a:pPr algn="just"/>
            <a:r>
              <a:rPr lang="cs-CZ" dirty="0">
                <a:latin typeface="Arial Narrow" pitchFamily="34" charset="0"/>
              </a:rPr>
              <a:t>Žádost o platbu se předkládá za každý projekt zvlášť.</a:t>
            </a:r>
          </a:p>
          <a:p>
            <a:pPr algn="just"/>
            <a:endParaRPr lang="cs-CZ" dirty="0">
              <a:latin typeface="Arial Narrow" pitchFamily="34" charset="0"/>
            </a:endParaRP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637" y="5843256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45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3842" y="107885"/>
            <a:ext cx="11438894" cy="10961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+mn-lt"/>
              </a:rPr>
              <a:t>Žádost o platbu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1483359"/>
            <a:ext cx="11438895" cy="4417907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latin typeface="Arial Narrow" panose="020B0606020202030204" pitchFamily="34" charset="0"/>
              </a:rPr>
              <a:t>Předložením Žádosti o platbu na MAS příjemce dotace oznamuje ukončení realizace projektu.</a:t>
            </a:r>
          </a:p>
          <a:p>
            <a:pPr algn="just"/>
            <a:r>
              <a:rPr lang="cs-CZ" dirty="0">
                <a:latin typeface="Arial Narrow" panose="020B0606020202030204" pitchFamily="34" charset="0"/>
              </a:rPr>
              <a:t>Po podání Žádosti o platbu provede RO SZIF kontrolu formální správnosti Žádosti o platbu vč. příloh.</a:t>
            </a:r>
          </a:p>
          <a:p>
            <a:pPr algn="just"/>
            <a:r>
              <a:rPr lang="cs-CZ" dirty="0">
                <a:latin typeface="Arial Narrow" panose="020B0606020202030204" pitchFamily="34" charset="0"/>
              </a:rPr>
              <a:t>ŘO SZIF může vyzvat k doplnění a to nejdéle po dobu 21 kalendářních dní.</a:t>
            </a:r>
          </a:p>
          <a:p>
            <a:pPr algn="just"/>
            <a:r>
              <a:rPr lang="cs-CZ" dirty="0">
                <a:latin typeface="Arial Narrow" panose="020B0606020202030204" pitchFamily="34" charset="0"/>
              </a:rPr>
              <a:t>V případě, že v rámci kontroly Žádosti o platbu nebudou ze strany SZIF zjištěny nedostatky, a také v případě, kdy uplyne lhůta pro </a:t>
            </a:r>
            <a:r>
              <a:rPr lang="cs-CZ" dirty="0" err="1">
                <a:latin typeface="Arial Narrow" panose="020B0606020202030204" pitchFamily="34" charset="0"/>
              </a:rPr>
              <a:t>Chybník</a:t>
            </a:r>
            <a:r>
              <a:rPr lang="cs-CZ" dirty="0">
                <a:latin typeface="Arial Narrow" panose="020B0606020202030204" pitchFamily="34" charset="0"/>
              </a:rPr>
              <a:t>, bude Žádost o platbu zaregistrována.</a:t>
            </a:r>
          </a:p>
          <a:p>
            <a:pPr algn="just"/>
            <a:r>
              <a:rPr lang="cs-CZ" dirty="0">
                <a:latin typeface="Arial Narrow" panose="020B0606020202030204" pitchFamily="34" charset="0"/>
              </a:rPr>
              <a:t>Proplacení následuje </a:t>
            </a:r>
            <a:r>
              <a:rPr lang="cs-CZ" b="1" dirty="0">
                <a:latin typeface="Arial Narrow" panose="020B0606020202030204" pitchFamily="34" charset="0"/>
              </a:rPr>
              <a:t>do 21 kalendářních dnů </a:t>
            </a:r>
            <a:r>
              <a:rPr lang="cs-CZ" dirty="0">
                <a:latin typeface="Arial Narrow" panose="020B0606020202030204" pitchFamily="34" charset="0"/>
              </a:rPr>
              <a:t>od okamžiku jeho schválení.</a:t>
            </a:r>
          </a:p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637" y="5843256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04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76553" y="320949"/>
            <a:ext cx="11438894" cy="109612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cs-CZ" b="1" dirty="0">
                <a:latin typeface="Arial Narrow" panose="020B0606020202030204" pitchFamily="34" charset="0"/>
              </a:rPr>
              <a:t>Kontrola dodržování podmínek PRV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53842" y="1483359"/>
            <a:ext cx="11438895" cy="4417907"/>
          </a:xfrm>
        </p:spPr>
        <p:txBody>
          <a:bodyPr>
            <a:normAutofit/>
          </a:bodyPr>
          <a:lstStyle/>
          <a:p>
            <a:pPr algn="just"/>
            <a:endParaRPr lang="en-US" dirty="0">
              <a:latin typeface="Arial Narrow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637" y="5843256"/>
            <a:ext cx="8382726" cy="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1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46191" y="157145"/>
            <a:ext cx="11448503" cy="705037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cs-CZ" sz="2900" b="1" dirty="0">
                <a:latin typeface="+mn-lt"/>
              </a:rPr>
              <a:t>DĚKUJEME ZA POZORNOST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CF3F5B5-7635-41B2-8BB3-0DC1A944A9EB}"/>
              </a:ext>
            </a:extLst>
          </p:cNvPr>
          <p:cNvSpPr/>
          <p:nvPr/>
        </p:nvSpPr>
        <p:spPr>
          <a:xfrm>
            <a:off x="1216239" y="1757779"/>
            <a:ext cx="9863093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cs-CZ" sz="2800" dirty="0"/>
              <a:t>Místní akční skupina </a:t>
            </a:r>
            <a:r>
              <a:rPr lang="cs-CZ" sz="2800" dirty="0" err="1"/>
              <a:t>Hustopečsko</a:t>
            </a:r>
            <a:r>
              <a:rPr lang="cs-CZ" sz="2800" dirty="0"/>
              <a:t>, </a:t>
            </a:r>
            <a:r>
              <a:rPr lang="cs-CZ" sz="2800" dirty="0" err="1"/>
              <a:t>z.s</a:t>
            </a:r>
            <a:r>
              <a:rPr lang="cs-CZ" sz="2800" dirty="0"/>
              <a:t>.</a:t>
            </a:r>
          </a:p>
          <a:p>
            <a:pPr algn="ctr">
              <a:lnSpc>
                <a:spcPct val="90000"/>
              </a:lnSpc>
            </a:pPr>
            <a:r>
              <a:rPr lang="cs-CZ" sz="2800" dirty="0"/>
              <a:t>Kancelář: Tovární 22, Velké Pavlovice</a:t>
            </a:r>
            <a:endParaRPr lang="en-US" sz="2800" dirty="0"/>
          </a:p>
          <a:p>
            <a:pPr algn="ctr">
              <a:lnSpc>
                <a:spcPct val="90000"/>
              </a:lnSpc>
            </a:pPr>
            <a:endParaRPr lang="cs-CZ" sz="2800" dirty="0"/>
          </a:p>
          <a:p>
            <a:r>
              <a:rPr lang="cs-CZ" sz="2800" dirty="0"/>
              <a:t>Ing. Veronika Mikulicová, projektový manažer Tel.: 774 364 013</a:t>
            </a:r>
          </a:p>
          <a:p>
            <a:pPr algn="ctr">
              <a:lnSpc>
                <a:spcPct val="90000"/>
              </a:lnSpc>
            </a:pPr>
            <a:r>
              <a:rPr lang="cs-CZ" sz="2800" dirty="0">
                <a:hlinkClick r:id="rId2"/>
              </a:rPr>
              <a:t>info.mashustopecsko@gmail.com</a:t>
            </a:r>
            <a:endParaRPr lang="cs-CZ" sz="2800" dirty="0"/>
          </a:p>
          <a:p>
            <a:pPr algn="ctr">
              <a:lnSpc>
                <a:spcPct val="90000"/>
              </a:lnSpc>
            </a:pPr>
            <a:endParaRPr lang="cs-CZ" sz="2800" dirty="0"/>
          </a:p>
          <a:p>
            <a:pPr algn="ctr">
              <a:lnSpc>
                <a:spcPct val="90000"/>
              </a:lnSpc>
            </a:pPr>
            <a:r>
              <a:rPr lang="cs-CZ" sz="2800" dirty="0">
                <a:solidFill>
                  <a:srgbClr val="4E7437"/>
                </a:solidFill>
                <a:hlinkClick r:id="rId3"/>
              </a:rPr>
              <a:t>www.mashustopecsko.cz</a:t>
            </a:r>
            <a:endParaRPr lang="cs-CZ" sz="2800" dirty="0">
              <a:solidFill>
                <a:srgbClr val="4E7437"/>
              </a:solidFill>
            </a:endParaRPr>
          </a:p>
          <a:p>
            <a:pPr algn="ctr">
              <a:lnSpc>
                <a:spcPct val="90000"/>
              </a:lnSpc>
            </a:pPr>
            <a:endParaRPr lang="cs-CZ" sz="2800" dirty="0">
              <a:solidFill>
                <a:srgbClr val="4E7437"/>
              </a:solidFill>
            </a:endParaRPr>
          </a:p>
          <a:p>
            <a:pPr>
              <a:lnSpc>
                <a:spcPct val="90000"/>
              </a:lnSpc>
            </a:pPr>
            <a:endParaRPr lang="cs-CZ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0849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12356</TotalTime>
  <Words>1446</Words>
  <Application>Microsoft Office PowerPoint</Application>
  <PresentationFormat>Širokoúhlá obrazovka</PresentationFormat>
  <Paragraphs>91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Courier New</vt:lpstr>
      <vt:lpstr>Motiv Office</vt:lpstr>
      <vt:lpstr>Místní akční skupina Hustopečsko, z. s.  </vt:lpstr>
      <vt:lpstr>Program semináře</vt:lpstr>
      <vt:lpstr>Podání žádosti na MAS</vt:lpstr>
      <vt:lpstr>Podání žádosti na MAS</vt:lpstr>
      <vt:lpstr>Registrace žádosti na SZIF</vt:lpstr>
      <vt:lpstr>Registrace žádosti na SZIF</vt:lpstr>
      <vt:lpstr>Registrace žádosti na SZIF</vt:lpstr>
      <vt:lpstr>Registrace žádosti na SZIF – SCHVÁLENÍ ŽÁDOSTI</vt:lpstr>
      <vt:lpstr>Změny projektu- POSTUP</vt:lpstr>
      <vt:lpstr>Změny projektu- POSTUP</vt:lpstr>
      <vt:lpstr>Změny projektu- PO PŘEDLOŽENÍ ŽOP</vt:lpstr>
      <vt:lpstr>Žádost o platbu</vt:lpstr>
      <vt:lpstr>Žádost o platbu</vt:lpstr>
      <vt:lpstr>Kontrola dodržování podmínek PRV</vt:lpstr>
      <vt:lpstr>DĚKUJEME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Místní akční skupina  DOLNÍ MORAVA,z.s.</dc:title>
  <dc:creator>HP</dc:creator>
  <cp:lastModifiedBy>Veronika Mikulicová</cp:lastModifiedBy>
  <cp:revision>208</cp:revision>
  <dcterms:created xsi:type="dcterms:W3CDTF">2016-04-19T08:22:35Z</dcterms:created>
  <dcterms:modified xsi:type="dcterms:W3CDTF">2021-06-10T04:26:17Z</dcterms:modified>
</cp:coreProperties>
</file>