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69"/>
  </p:handoutMasterIdLst>
  <p:sldIdLst>
    <p:sldId id="256" r:id="rId2"/>
    <p:sldId id="272" r:id="rId3"/>
    <p:sldId id="323" r:id="rId4"/>
    <p:sldId id="324" r:id="rId5"/>
    <p:sldId id="257" r:id="rId6"/>
    <p:sldId id="259" r:id="rId7"/>
    <p:sldId id="326" r:id="rId8"/>
    <p:sldId id="311" r:id="rId9"/>
    <p:sldId id="273" r:id="rId10"/>
    <p:sldId id="274" r:id="rId11"/>
    <p:sldId id="260" r:id="rId12"/>
    <p:sldId id="265" r:id="rId13"/>
    <p:sldId id="263" r:id="rId14"/>
    <p:sldId id="264" r:id="rId15"/>
    <p:sldId id="275" r:id="rId16"/>
    <p:sldId id="276" r:id="rId17"/>
    <p:sldId id="277" r:id="rId18"/>
    <p:sldId id="296" r:id="rId19"/>
    <p:sldId id="303" r:id="rId20"/>
    <p:sldId id="266" r:id="rId21"/>
    <p:sldId id="267" r:id="rId22"/>
    <p:sldId id="278" r:id="rId23"/>
    <p:sldId id="279" r:id="rId24"/>
    <p:sldId id="280" r:id="rId25"/>
    <p:sldId id="297" r:id="rId26"/>
    <p:sldId id="302" r:id="rId27"/>
    <p:sldId id="281" r:id="rId28"/>
    <p:sldId id="284" r:id="rId29"/>
    <p:sldId id="282" r:id="rId30"/>
    <p:sldId id="285" r:id="rId31"/>
    <p:sldId id="283" r:id="rId32"/>
    <p:sldId id="298" r:id="rId33"/>
    <p:sldId id="301" r:id="rId34"/>
    <p:sldId id="318" r:id="rId35"/>
    <p:sldId id="319" r:id="rId36"/>
    <p:sldId id="320" r:id="rId37"/>
    <p:sldId id="321" r:id="rId38"/>
    <p:sldId id="322" r:id="rId39"/>
    <p:sldId id="327" r:id="rId40"/>
    <p:sldId id="328" r:id="rId41"/>
    <p:sldId id="329" r:id="rId42"/>
    <p:sldId id="330" r:id="rId43"/>
    <p:sldId id="331" r:id="rId44"/>
    <p:sldId id="332" r:id="rId45"/>
    <p:sldId id="333" r:id="rId46"/>
    <p:sldId id="343" r:id="rId47"/>
    <p:sldId id="344" r:id="rId48"/>
    <p:sldId id="345" r:id="rId49"/>
    <p:sldId id="346" r:id="rId50"/>
    <p:sldId id="347" r:id="rId51"/>
    <p:sldId id="348" r:id="rId52"/>
    <p:sldId id="334" r:id="rId53"/>
    <p:sldId id="335" r:id="rId54"/>
    <p:sldId id="336" r:id="rId55"/>
    <p:sldId id="337" r:id="rId56"/>
    <p:sldId id="338" r:id="rId57"/>
    <p:sldId id="339" r:id="rId58"/>
    <p:sldId id="340" r:id="rId59"/>
    <p:sldId id="341" r:id="rId60"/>
    <p:sldId id="342" r:id="rId61"/>
    <p:sldId id="286" r:id="rId62"/>
    <p:sldId id="287" r:id="rId63"/>
    <p:sldId id="289" r:id="rId64"/>
    <p:sldId id="290" r:id="rId65"/>
    <p:sldId id="292" r:id="rId66"/>
    <p:sldId id="293" r:id="rId67"/>
    <p:sldId id="295" r:id="rId68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AF40C"/>
    <a:srgbClr val="E890EA"/>
    <a:srgbClr val="FDF449"/>
    <a:srgbClr val="D0F5FE"/>
    <a:srgbClr val="FFCFF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5332" autoAdjust="0"/>
  </p:normalViewPr>
  <p:slideViewPr>
    <p:cSldViewPr snapToGrid="0" showGuides="1">
      <p:cViewPr>
        <p:scale>
          <a:sx n="81" d="100"/>
          <a:sy n="81" d="100"/>
        </p:scale>
        <p:origin x="-78" y="-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howGuides="1">
      <p:cViewPr varScale="1">
        <p:scale>
          <a:sx n="34" d="100"/>
          <a:sy n="34" d="100"/>
        </p:scale>
        <p:origin x="2298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7" Type="http://schemas.openxmlformats.org/officeDocument/2006/relationships/slide" Target="slides/slide6.xml"/><Relationship Id="rId71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handoutMaster" Target="handoutMasters/handoutMaster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theme" Target="theme/theme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523289A-F5B4-4C38-BFB4-1CEBDF81A917}" type="datetimeFigureOut">
              <a:rPr lang="cs-CZ" smtClean="0"/>
              <a:t>18.6.2020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8B1B41A-B846-4E28-8691-77791A800F9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104380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69B017-9868-4EE5-A500-309D94608840}" type="datetimeFigureOut">
              <a:rPr lang="cs-CZ" smtClean="0"/>
              <a:t>18.6.2020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73B94-1DBB-426B-8DC1-5C2D6E4AC72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109615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69B017-9868-4EE5-A500-309D94608840}" type="datetimeFigureOut">
              <a:rPr lang="cs-CZ" smtClean="0"/>
              <a:t>18.6.2020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73B94-1DBB-426B-8DC1-5C2D6E4AC72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475612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69B017-9868-4EE5-A500-309D94608840}" type="datetimeFigureOut">
              <a:rPr lang="cs-CZ" smtClean="0"/>
              <a:t>18.6.2020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73B94-1DBB-426B-8DC1-5C2D6E4AC72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257248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69B017-9868-4EE5-A500-309D94608840}" type="datetimeFigureOut">
              <a:rPr lang="cs-CZ" smtClean="0"/>
              <a:t>18.6.2020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73B94-1DBB-426B-8DC1-5C2D6E4AC72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950270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69B017-9868-4EE5-A500-309D94608840}" type="datetimeFigureOut">
              <a:rPr lang="cs-CZ" smtClean="0"/>
              <a:t>18.6.2020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73B94-1DBB-426B-8DC1-5C2D6E4AC72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353341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69B017-9868-4EE5-A500-309D94608840}" type="datetimeFigureOut">
              <a:rPr lang="cs-CZ" smtClean="0"/>
              <a:t>18.6.2020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73B94-1DBB-426B-8DC1-5C2D6E4AC72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278722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69B017-9868-4EE5-A500-309D94608840}" type="datetimeFigureOut">
              <a:rPr lang="cs-CZ" smtClean="0"/>
              <a:t>18.6.2020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73B94-1DBB-426B-8DC1-5C2D6E4AC72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539188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69B017-9868-4EE5-A500-309D94608840}" type="datetimeFigureOut">
              <a:rPr lang="cs-CZ" smtClean="0"/>
              <a:t>18.6.2020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73B94-1DBB-426B-8DC1-5C2D6E4AC72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209520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69B017-9868-4EE5-A500-309D94608840}" type="datetimeFigureOut">
              <a:rPr lang="cs-CZ" smtClean="0"/>
              <a:t>18.6.2020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73B94-1DBB-426B-8DC1-5C2D6E4AC72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722579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69B017-9868-4EE5-A500-309D94608840}" type="datetimeFigureOut">
              <a:rPr lang="cs-CZ" smtClean="0"/>
              <a:t>18.6.2020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73B94-1DBB-426B-8DC1-5C2D6E4AC72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667752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69B017-9868-4EE5-A500-309D94608840}" type="datetimeFigureOut">
              <a:rPr lang="cs-CZ" smtClean="0"/>
              <a:t>18.6.2020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73B94-1DBB-426B-8DC1-5C2D6E4AC72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263491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69B017-9868-4EE5-A500-309D94608840}" type="datetimeFigureOut">
              <a:rPr lang="cs-CZ" smtClean="0"/>
              <a:t>18.6.2020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373B94-1DBB-426B-8DC1-5C2D6E4AC72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693196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www.mashustopecsko.cz/" TargetMode="External"/><Relationship Id="rId1" Type="http://schemas.openxmlformats.org/officeDocument/2006/relationships/slideLayout" Target="../slideLayouts/slideLayout5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6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6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6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ashustopecsko.cz/" TargetMode="External"/><Relationship Id="rId2" Type="http://schemas.openxmlformats.org/officeDocument/2006/relationships/hyperlink" Target="mailto:Info.mashustopecsko@gmail.com" TargetMode="External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www.szif.cz/cs/CmDocument?rid=/apa_anon/cs/dokumenty_ke_stazeni/prv2014/opatreni/leader/1921/1586945666026.pdf" TargetMode="External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255799" y="543713"/>
            <a:ext cx="11701070" cy="1454584"/>
          </a:xfrm>
        </p:spPr>
        <p:txBody>
          <a:bodyPr>
            <a:normAutofit/>
          </a:bodyPr>
          <a:lstStyle/>
          <a:p>
            <a:pPr algn="ctr">
              <a:defRPr/>
            </a:pPr>
            <a:r>
              <a:rPr lang="cs-CZ" altLang="cs-CZ" b="1" dirty="0">
                <a:solidFill>
                  <a:schemeClr val="accent6"/>
                </a:solidFill>
                <a:latin typeface="Calibri" panose="020F0502020204030204" pitchFamily="34" charset="0"/>
              </a:rPr>
              <a:t>Místní akční </a:t>
            </a:r>
            <a:r>
              <a:rPr lang="cs-CZ" altLang="cs-CZ" b="1" dirty="0" smtClean="0">
                <a:solidFill>
                  <a:schemeClr val="accent6"/>
                </a:solidFill>
                <a:latin typeface="Calibri" panose="020F0502020204030204" pitchFamily="34" charset="0"/>
              </a:rPr>
              <a:t>skupina </a:t>
            </a:r>
            <a:r>
              <a:rPr lang="cs-CZ" altLang="cs-CZ" b="1" dirty="0" err="1" smtClean="0">
                <a:solidFill>
                  <a:schemeClr val="accent6"/>
                </a:solidFill>
                <a:latin typeface="Calibri" panose="020F0502020204030204" pitchFamily="34" charset="0"/>
              </a:rPr>
              <a:t>Hustopečsko</a:t>
            </a:r>
            <a:r>
              <a:rPr lang="cs-CZ" altLang="cs-CZ" b="1" dirty="0" smtClean="0">
                <a:solidFill>
                  <a:schemeClr val="accent6"/>
                </a:solidFill>
                <a:latin typeface="Calibri" panose="020F0502020204030204" pitchFamily="34" charset="0"/>
              </a:rPr>
              <a:t>, z. s.</a:t>
            </a:r>
            <a:r>
              <a:rPr lang="cs-CZ" altLang="cs-CZ" b="1" dirty="0">
                <a:latin typeface="Calibri" panose="020F0502020204030204" pitchFamily="34" charset="0"/>
              </a:rPr>
              <a:t/>
            </a:r>
            <a:br>
              <a:rPr lang="cs-CZ" altLang="cs-CZ" b="1" dirty="0">
                <a:latin typeface="Calibri" panose="020F0502020204030204" pitchFamily="34" charset="0"/>
              </a:rPr>
            </a:br>
            <a:r>
              <a:rPr lang="cs-CZ" altLang="cs-CZ" b="1" dirty="0">
                <a:latin typeface="Calibri" panose="020F0502020204030204" pitchFamily="34" charset="0"/>
              </a:rPr>
              <a:t> </a:t>
            </a:r>
            <a:endParaRPr lang="cs-CZ" dirty="0">
              <a:solidFill>
                <a:schemeClr val="accent5"/>
              </a:solidFill>
              <a:latin typeface="Calibri" panose="020F0502020204030204" pitchFamily="34" charset="0"/>
            </a:endParaRPr>
          </a:p>
        </p:txBody>
      </p:sp>
      <p:sp>
        <p:nvSpPr>
          <p:cNvPr id="5" name="Zástupný symbol pro text 4"/>
          <p:cNvSpPr>
            <a:spLocks noGrp="1"/>
          </p:cNvSpPr>
          <p:nvPr>
            <p:ph type="body" idx="1"/>
          </p:nvPr>
        </p:nvSpPr>
        <p:spPr>
          <a:xfrm>
            <a:off x="8159931" y="4118415"/>
            <a:ext cx="3534763" cy="1002226"/>
          </a:xfrm>
        </p:spPr>
        <p:txBody>
          <a:bodyPr>
            <a:normAutofit/>
          </a:bodyPr>
          <a:lstStyle/>
          <a:p>
            <a:pPr algn="ctr"/>
            <a:r>
              <a:rPr lang="cs-CZ" dirty="0" smtClean="0"/>
              <a:t>1</a:t>
            </a:r>
            <a:r>
              <a:rPr lang="en-US" dirty="0" smtClean="0"/>
              <a:t>6</a:t>
            </a:r>
            <a:r>
              <a:rPr lang="cs-CZ" dirty="0" smtClean="0"/>
              <a:t>.6.20</a:t>
            </a:r>
            <a:r>
              <a:rPr lang="en-US" dirty="0" smtClean="0"/>
              <a:t>20 </a:t>
            </a:r>
            <a:endParaRPr lang="cs-CZ" dirty="0" smtClean="0"/>
          </a:p>
          <a:p>
            <a:pPr algn="ctr"/>
            <a:r>
              <a:rPr lang="cs-CZ" dirty="0" smtClean="0"/>
              <a:t>Velké Pavlovice</a:t>
            </a:r>
            <a:endParaRPr lang="cs-CZ" dirty="0"/>
          </a:p>
        </p:txBody>
      </p:sp>
      <p:sp>
        <p:nvSpPr>
          <p:cNvPr id="6" name="Zástupný symbol pro obsah 5"/>
          <p:cNvSpPr>
            <a:spLocks noGrp="1"/>
          </p:cNvSpPr>
          <p:nvPr>
            <p:ph sz="half" idx="2"/>
          </p:nvPr>
        </p:nvSpPr>
        <p:spPr>
          <a:xfrm>
            <a:off x="592183" y="2141346"/>
            <a:ext cx="11102511" cy="1350861"/>
          </a:xfrm>
        </p:spPr>
        <p:txBody>
          <a:bodyPr>
            <a:normAutofit/>
          </a:bodyPr>
          <a:lstStyle/>
          <a:p>
            <a:pPr marL="0" indent="0" algn="ctr">
              <a:buNone/>
              <a:defRPr/>
            </a:pPr>
            <a:r>
              <a:rPr lang="cs-CZ" altLang="cs-CZ" sz="40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Seminář pro žadatele</a:t>
            </a:r>
          </a:p>
          <a:p>
            <a:pPr marL="0" indent="0" algn="ctr">
              <a:buNone/>
              <a:defRPr/>
            </a:pPr>
            <a:r>
              <a:rPr lang="en-US" altLang="cs-CZ" sz="40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2</a:t>
            </a:r>
            <a:r>
              <a:rPr lang="cs-CZ" altLang="cs-CZ" sz="40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. </a:t>
            </a:r>
            <a:r>
              <a:rPr lang="cs-CZ" altLang="cs-CZ" sz="40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Výzva PRV</a:t>
            </a:r>
            <a:endParaRPr lang="cs-CZ" sz="4000" b="1" dirty="0"/>
          </a:p>
          <a:p>
            <a:pPr marL="0" indent="0" algn="ctr">
              <a:buNone/>
              <a:defRPr/>
            </a:pPr>
            <a:endParaRPr lang="cs-CZ" dirty="0"/>
          </a:p>
        </p:txBody>
      </p:sp>
      <p:pic>
        <p:nvPicPr>
          <p:cNvPr id="3" name="Obrázek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6260" y="5788439"/>
            <a:ext cx="8382726" cy="9068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89760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153842" y="143397"/>
            <a:ext cx="11438894" cy="806514"/>
          </a:xfrm>
          <a:solidFill>
            <a:schemeClr val="bg2"/>
          </a:solidFill>
        </p:spPr>
        <p:txBody>
          <a:bodyPr>
            <a:normAutofit/>
          </a:bodyPr>
          <a:lstStyle/>
          <a:p>
            <a:pPr algn="ctr">
              <a:defRPr/>
            </a:pPr>
            <a:r>
              <a:rPr lang="cs-CZ" b="1" dirty="0">
                <a:latin typeface="+mn-lt"/>
              </a:rPr>
              <a:t>Financování projektu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half" idx="2"/>
          </p:nvPr>
        </p:nvSpPr>
        <p:spPr>
          <a:xfrm>
            <a:off x="153842" y="944337"/>
            <a:ext cx="11438895" cy="4956930"/>
          </a:xfrm>
        </p:spPr>
        <p:txBody>
          <a:bodyPr>
            <a:normAutofit lnSpcReduction="10000"/>
          </a:bodyPr>
          <a:lstStyle/>
          <a:p>
            <a:pPr algn="just"/>
            <a:r>
              <a:rPr lang="cs-CZ" dirty="0" smtClean="0"/>
              <a:t>Hotovostní </a:t>
            </a:r>
            <a:r>
              <a:rPr lang="cs-CZ" dirty="0"/>
              <a:t>platba max. 100 000 Kč.</a:t>
            </a:r>
          </a:p>
          <a:p>
            <a:pPr algn="just"/>
            <a:r>
              <a:rPr lang="cs-CZ" dirty="0"/>
              <a:t>Bezhotovostní platba pouze prostřednictvím vlastního bankovního účtu.</a:t>
            </a:r>
          </a:p>
          <a:p>
            <a:pPr algn="just"/>
            <a:r>
              <a:rPr lang="cs-CZ" dirty="0"/>
              <a:t>Katalog stavebních prací a materiálu: ÚRS PRAHA a.s., RTS a.s., </a:t>
            </a:r>
            <a:r>
              <a:rPr lang="cs-CZ" dirty="0" err="1"/>
              <a:t>Callida</a:t>
            </a:r>
            <a:r>
              <a:rPr lang="cs-CZ" dirty="0"/>
              <a:t> s.r.o.</a:t>
            </a:r>
          </a:p>
          <a:p>
            <a:pPr algn="just"/>
            <a:r>
              <a:rPr lang="cs-CZ" dirty="0"/>
              <a:t>Zakázka do 20 000 Kč bez DPH: nákup přímo (max. do výše 100 000 Kč </a:t>
            </a:r>
            <a:r>
              <a:rPr lang="pl-PL" dirty="0"/>
              <a:t>bez DPH součtu těchto samostatných zakázek na projekt).</a:t>
            </a:r>
          </a:p>
          <a:p>
            <a:pPr algn="just"/>
            <a:r>
              <a:rPr lang="pl-PL" dirty="0"/>
              <a:t>Zakázka od 20 000 Kč bez DPH do </a:t>
            </a:r>
            <a:r>
              <a:rPr lang="en-US" dirty="0"/>
              <a:t>5</a:t>
            </a:r>
            <a:r>
              <a:rPr lang="pl-PL" dirty="0" smtClean="0"/>
              <a:t>00 </a:t>
            </a:r>
            <a:r>
              <a:rPr lang="pl-PL" dirty="0"/>
              <a:t>000 Kč bez DPH – cenový </a:t>
            </a:r>
            <a:r>
              <a:rPr lang="cs-CZ" dirty="0"/>
              <a:t>marketing.</a:t>
            </a:r>
          </a:p>
          <a:p>
            <a:pPr algn="just"/>
            <a:r>
              <a:rPr lang="cs-CZ" dirty="0" smtClean="0"/>
              <a:t>Zakázka </a:t>
            </a:r>
            <a:r>
              <a:rPr lang="cs-CZ" dirty="0"/>
              <a:t>rovna nebo vyšší </a:t>
            </a:r>
            <a:r>
              <a:rPr lang="cs-CZ" dirty="0" smtClean="0"/>
              <a:t>500 </a:t>
            </a:r>
            <a:r>
              <a:rPr lang="cs-CZ" dirty="0"/>
              <a:t>000 Kč: výběrové řízení (žadatel postupuje podle Příručky pro zadávání veřejných zakázek</a:t>
            </a:r>
            <a:r>
              <a:rPr lang="cs-CZ" dirty="0" smtClean="0"/>
              <a:t>!)</a:t>
            </a:r>
            <a:endParaRPr lang="en-US" dirty="0" smtClean="0"/>
          </a:p>
          <a:p>
            <a:pPr algn="just"/>
            <a:r>
              <a:rPr lang="en-US" dirty="0" smtClean="0"/>
              <a:t>P</a:t>
            </a:r>
            <a:r>
              <a:rPr lang="cs-CZ" dirty="0" err="1" smtClean="0"/>
              <a:t>řehled</a:t>
            </a:r>
            <a:r>
              <a:rPr lang="cs-CZ" dirty="0" smtClean="0"/>
              <a:t> způsobilých výdajů - </a:t>
            </a:r>
            <a:r>
              <a:rPr lang="cs-CZ" i="1" dirty="0" smtClean="0"/>
              <a:t>Obecné pravidla </a:t>
            </a:r>
            <a:r>
              <a:rPr lang="cs-CZ" i="1" dirty="0"/>
              <a:t>– čl. 6. Způsobilé výdaje, ze kterých je stanovena </a:t>
            </a:r>
            <a:r>
              <a:rPr lang="cs-CZ" i="1" dirty="0" smtClean="0"/>
              <a:t>dotace (str. 1á) + Příloha č. 3 – Závazný přehled maximálních hodnot výdajů (str. </a:t>
            </a:r>
            <a:r>
              <a:rPr lang="en-US" i="1" dirty="0" smtClean="0"/>
              <a:t>115</a:t>
            </a:r>
            <a:r>
              <a:rPr lang="cs-CZ" i="1" dirty="0" smtClean="0"/>
              <a:t>)</a:t>
            </a:r>
            <a:endParaRPr lang="cs-CZ" i="1" dirty="0"/>
          </a:p>
        </p:txBody>
      </p:sp>
      <p:pic>
        <p:nvPicPr>
          <p:cNvPr id="10" name="Obrázek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6260" y="5788439"/>
            <a:ext cx="8382726" cy="9068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9743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153842" y="281445"/>
            <a:ext cx="11438894" cy="725794"/>
          </a:xfrm>
          <a:solidFill>
            <a:schemeClr val="bg2"/>
          </a:solidFill>
        </p:spPr>
        <p:txBody>
          <a:bodyPr>
            <a:normAutofit/>
          </a:bodyPr>
          <a:lstStyle/>
          <a:p>
            <a:pPr algn="ctr">
              <a:defRPr/>
            </a:pPr>
            <a:r>
              <a:rPr lang="cs-CZ" b="1" dirty="0">
                <a:latin typeface="+mn-lt"/>
              </a:rPr>
              <a:t>Povinné přílohy pro všechny </a:t>
            </a:r>
            <a:r>
              <a:rPr lang="cs-CZ" b="1" dirty="0" err="1">
                <a:latin typeface="+mn-lt"/>
              </a:rPr>
              <a:t>Fiche</a:t>
            </a:r>
            <a:endParaRPr lang="cs-CZ" b="1" dirty="0">
              <a:latin typeface="+mn-lt"/>
            </a:endParaRPr>
          </a:p>
        </p:txBody>
      </p:sp>
      <p:sp>
        <p:nvSpPr>
          <p:cNvPr id="3" name="TextovéPole 2">
            <a:extLst>
              <a:ext uri="{FF2B5EF4-FFF2-40B4-BE49-F238E27FC236}">
                <a16:creationId xmlns:a16="http://schemas.microsoft.com/office/drawing/2014/main" xmlns="" id="{1AE42DDF-6F5F-45A9-80E9-1F7538422FBD}"/>
              </a:ext>
            </a:extLst>
          </p:cNvPr>
          <p:cNvSpPr txBox="1"/>
          <p:nvPr/>
        </p:nvSpPr>
        <p:spPr>
          <a:xfrm>
            <a:off x="612054" y="1088927"/>
            <a:ext cx="10980682" cy="42780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cs-CZ" i="1" dirty="0"/>
              <a:t>Upraveno ve Společných podmínkách – čl. 6. Seznam předkládaných příloh a) Přílohy předkládané při podání Žádosti o dotaci na </a:t>
            </a:r>
            <a:r>
              <a:rPr lang="cs-CZ" i="1" dirty="0" smtClean="0"/>
              <a:t>MAS (str. 31)</a:t>
            </a:r>
            <a:endParaRPr lang="cs-CZ" i="1" dirty="0"/>
          </a:p>
          <a:p>
            <a:pPr algn="just"/>
            <a:r>
              <a:rPr lang="cs-CZ" sz="2000" dirty="0" smtClean="0"/>
              <a:t>• </a:t>
            </a:r>
            <a:r>
              <a:rPr lang="cs-CZ" dirty="0"/>
              <a:t>Projekt podléhá řízení stavebního úřadu: pravomocné a platné povolení stavebního </a:t>
            </a:r>
            <a:r>
              <a:rPr lang="pl-PL" dirty="0"/>
              <a:t>úřadu k datu podání žádosti o dotaci na MAS.</a:t>
            </a:r>
          </a:p>
          <a:p>
            <a:pPr algn="just"/>
            <a:r>
              <a:rPr lang="cs-CZ" dirty="0"/>
              <a:t>• Projekt podléhá řízení stavebního úřadu: projektová dokumentace předkládaná k řízení stavebního úřadu.</a:t>
            </a:r>
          </a:p>
          <a:p>
            <a:pPr algn="just"/>
            <a:r>
              <a:rPr lang="cs-CZ" dirty="0"/>
              <a:t>• Půdorys stavby/dispozice technologie s vyznačením </a:t>
            </a:r>
            <a:r>
              <a:rPr lang="cs-CZ" dirty="0" smtClean="0"/>
              <a:t>rozměrů – pokud není přílohou PD.</a:t>
            </a:r>
            <a:endParaRPr lang="cs-CZ" dirty="0"/>
          </a:p>
          <a:p>
            <a:pPr algn="just"/>
            <a:r>
              <a:rPr lang="cs-CZ" dirty="0"/>
              <a:t>• Katastrální mapa s vyznačením lokalizace předmětu dotace.</a:t>
            </a:r>
          </a:p>
          <a:p>
            <a:pPr algn="just"/>
            <a:r>
              <a:rPr lang="pl-PL" dirty="0"/>
              <a:t>• Kategorie podniku podle velikosti: Příloha 5 Pravidel (mikro, malý, střední podnik).</a:t>
            </a:r>
          </a:p>
          <a:p>
            <a:pPr algn="just"/>
            <a:r>
              <a:rPr lang="cs-CZ" dirty="0"/>
              <a:t>• Nákup nemovitosti: znalecký posudek max. 6 měsíců před podáním žádosti o dotaci na MAS.</a:t>
            </a:r>
          </a:p>
          <a:p>
            <a:pPr algn="just"/>
            <a:r>
              <a:rPr lang="cs-CZ" dirty="0" smtClean="0"/>
              <a:t>• Posouzení </a:t>
            </a:r>
            <a:r>
              <a:rPr lang="cs-CZ" dirty="0"/>
              <a:t>finančního zdraví (u projektu nad 1 000 000 Kč, provádí se za poslední 3 uzavřená účetní období, irelevantní pro obce, svazky obcí, příspěvkové organizace, spolky, ústavy, zájmová sdružení právnických osob, obecně prospěšné společnosti, pobočné spolky, církevní organizace a náboženské společnosti, školní statky/podniky, nadace a veřejné VŠ</a:t>
            </a:r>
            <a:r>
              <a:rPr lang="cs-CZ" dirty="0" smtClean="0"/>
              <a:t>) – formulář se generuje na Portálu Farmáře</a:t>
            </a:r>
            <a:r>
              <a:rPr lang="en-US" dirty="0" smtClean="0"/>
              <a:t>.</a:t>
            </a:r>
          </a:p>
          <a:p>
            <a:pPr algn="just"/>
            <a:r>
              <a:rPr lang="cs-CZ" dirty="0"/>
              <a:t>• </a:t>
            </a:r>
            <a:r>
              <a:rPr lang="en-US" dirty="0" err="1" smtClean="0"/>
              <a:t>fotodokumentace</a:t>
            </a:r>
            <a:r>
              <a:rPr lang="en-US" dirty="0" smtClean="0"/>
              <a:t> </a:t>
            </a:r>
            <a:r>
              <a:rPr lang="en-US" dirty="0" err="1" smtClean="0"/>
              <a:t>aktu</a:t>
            </a:r>
            <a:r>
              <a:rPr lang="cs-CZ" dirty="0" err="1" smtClean="0"/>
              <a:t>álního</a:t>
            </a:r>
            <a:r>
              <a:rPr lang="cs-CZ" dirty="0" smtClean="0"/>
              <a:t> místa </a:t>
            </a:r>
            <a:r>
              <a:rPr lang="cs-CZ" dirty="0" err="1" smtClean="0"/>
              <a:t>realiztace</a:t>
            </a:r>
            <a:endParaRPr lang="cs-CZ" dirty="0" smtClean="0"/>
          </a:p>
          <a:p>
            <a:pPr algn="just"/>
            <a:r>
              <a:rPr lang="cs-CZ" dirty="0" smtClean="0"/>
              <a:t>• Přílohy stanovené MAS </a:t>
            </a:r>
            <a:r>
              <a:rPr lang="en-US" dirty="0" smtClean="0"/>
              <a:t>pro v</a:t>
            </a:r>
            <a:r>
              <a:rPr lang="cs-CZ" dirty="0" err="1" smtClean="0"/>
              <a:t>ýběrová</a:t>
            </a:r>
            <a:r>
              <a:rPr lang="cs-CZ" dirty="0" smtClean="0"/>
              <a:t> kritéria jednotlivých </a:t>
            </a:r>
            <a:r>
              <a:rPr lang="cs-CZ" dirty="0" err="1" smtClean="0"/>
              <a:t>fichí</a:t>
            </a:r>
            <a:endParaRPr lang="cs-CZ" dirty="0"/>
          </a:p>
        </p:txBody>
      </p:sp>
      <p:pic>
        <p:nvPicPr>
          <p:cNvPr id="10" name="Obrázek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6260" y="5788439"/>
            <a:ext cx="8382726" cy="9068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62066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376553" y="259735"/>
            <a:ext cx="11438894" cy="988062"/>
          </a:xfrm>
          <a:solidFill>
            <a:schemeClr val="bg2"/>
          </a:solidFill>
        </p:spPr>
        <p:txBody>
          <a:bodyPr>
            <a:normAutofit/>
          </a:bodyPr>
          <a:lstStyle/>
          <a:p>
            <a:pPr algn="ctr" fontAlgn="base">
              <a:spcAft>
                <a:spcPct val="0"/>
              </a:spcAft>
              <a:defRPr/>
            </a:pPr>
            <a:r>
              <a:rPr lang="cs-CZ" b="1" dirty="0">
                <a:latin typeface="+mn-lt"/>
              </a:rPr>
              <a:t>Rozdělení do kategorií podniků:</a:t>
            </a:r>
          </a:p>
        </p:txBody>
      </p:sp>
      <p:graphicFrame>
        <p:nvGraphicFramePr>
          <p:cNvPr id="10" name="Zástupný symbol pro obsah 3">
            <a:extLst>
              <a:ext uri="{FF2B5EF4-FFF2-40B4-BE49-F238E27FC236}">
                <a16:creationId xmlns:a16="http://schemas.microsoft.com/office/drawing/2014/main" xmlns="" id="{F11AEE14-2C8C-4FCB-AF66-258075031B2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67821637"/>
              </p:ext>
            </p:extLst>
          </p:nvPr>
        </p:nvGraphicFramePr>
        <p:xfrm>
          <a:off x="534370" y="1247796"/>
          <a:ext cx="10807396" cy="435278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02796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202796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836076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3565728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1780686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Kategorie podniků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Počet zaměstnanců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Roční obrat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Nebo -Roční bilanční suma</a:t>
                      </a:r>
                    </a:p>
                  </a:txBody>
                  <a:tcPr horzOverflow="overflow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22669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Střední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Méně než 250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Do 50 mil. EURO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Do 43 mil. EURO</a:t>
                      </a:r>
                    </a:p>
                  </a:txBody>
                  <a:tcPr horzOverflow="overflow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67270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Malý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Méně než 50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Do 10 mil. EURO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Do 10 mil. EURO</a:t>
                      </a:r>
                    </a:p>
                  </a:txBody>
                  <a:tcPr horzOverflow="overflow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67270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Mikro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Méně než 10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Do 2 mil. EURO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Do 2 mil. EURO</a:t>
                      </a:r>
                    </a:p>
                  </a:txBody>
                  <a:tcPr horzOverflow="overflow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</a:tbl>
          </a:graphicData>
        </a:graphic>
      </p:graphicFrame>
      <p:pic>
        <p:nvPicPr>
          <p:cNvPr id="11" name="Obrázek 1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6260" y="5788439"/>
            <a:ext cx="8382726" cy="9068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71769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507223" y="236384"/>
            <a:ext cx="11438894" cy="651384"/>
          </a:xfrm>
          <a:solidFill>
            <a:schemeClr val="bg2"/>
          </a:solidFill>
        </p:spPr>
        <p:txBody>
          <a:bodyPr>
            <a:noAutofit/>
          </a:bodyPr>
          <a:lstStyle/>
          <a:p>
            <a:pPr algn="ctr" fontAlgn="base">
              <a:spcAft>
                <a:spcPct val="0"/>
              </a:spcAft>
              <a:defRPr/>
            </a:pPr>
            <a:r>
              <a:rPr lang="cs-CZ" b="1" dirty="0">
                <a:latin typeface="+mn-lt"/>
              </a:rPr>
              <a:t>Co jsou investiční výdaje</a:t>
            </a:r>
          </a:p>
        </p:txBody>
      </p:sp>
      <p:sp>
        <p:nvSpPr>
          <p:cNvPr id="3" name="TextovéPole 2">
            <a:extLst>
              <a:ext uri="{FF2B5EF4-FFF2-40B4-BE49-F238E27FC236}">
                <a16:creationId xmlns:a16="http://schemas.microsoft.com/office/drawing/2014/main" xmlns="" id="{1AE42DDF-6F5F-45A9-80E9-1F7538422FBD}"/>
              </a:ext>
            </a:extLst>
          </p:cNvPr>
          <p:cNvSpPr txBox="1"/>
          <p:nvPr/>
        </p:nvSpPr>
        <p:spPr>
          <a:xfrm>
            <a:off x="424286" y="885707"/>
            <a:ext cx="11604767" cy="47459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80000"/>
              </a:lnSpc>
            </a:pPr>
            <a:r>
              <a:rPr lang="cs-CZ" sz="2400" dirty="0"/>
              <a:t>„</a:t>
            </a:r>
            <a:r>
              <a:rPr lang="cs-CZ" sz="2700" dirty="0"/>
              <a:t>investičním výdajem" je - výdaj, který musí splňovat podmínky pro klasifikaci hmotného a nehmotného majetku dle zákona č. 586/1992 Sb., tzn. jedná se o:</a:t>
            </a:r>
          </a:p>
          <a:p>
            <a:pPr marL="514350" indent="-514350" algn="just">
              <a:lnSpc>
                <a:spcPct val="80000"/>
              </a:lnSpc>
              <a:buAutoNum type="arabicPeriod"/>
            </a:pPr>
            <a:r>
              <a:rPr lang="cs-CZ" sz="2700" dirty="0"/>
              <a:t>samostatné movité věci (případně soubory movitých věcí), jejichž vstupní cena je vyšší než 40 000 Kč a mají provozně-technické funkce delší než jeden rok,</a:t>
            </a:r>
          </a:p>
          <a:p>
            <a:pPr marL="514350" indent="-514350" algn="just">
              <a:lnSpc>
                <a:spcPct val="80000"/>
              </a:lnSpc>
              <a:buAutoNum type="arabicPeriod"/>
            </a:pPr>
            <a:r>
              <a:rPr lang="cs-CZ" sz="2700" dirty="0"/>
              <a:t>budovy,</a:t>
            </a:r>
          </a:p>
          <a:p>
            <a:pPr marL="514350" indent="-514350" algn="just">
              <a:lnSpc>
                <a:spcPct val="80000"/>
              </a:lnSpc>
              <a:buAutoNum type="arabicPeriod"/>
            </a:pPr>
            <a:r>
              <a:rPr lang="cs-CZ" sz="2700" dirty="0"/>
              <a:t>stavby,</a:t>
            </a:r>
          </a:p>
          <a:p>
            <a:pPr marL="514350" indent="-514350" algn="just">
              <a:lnSpc>
                <a:spcPct val="80000"/>
              </a:lnSpc>
              <a:buAutoNum type="arabicPeriod"/>
            </a:pPr>
            <a:r>
              <a:rPr lang="cs-CZ" sz="2700" dirty="0"/>
              <a:t>pěstitelské celky trvalých porostů s dobou plodnosti delší než tři roky,</a:t>
            </a:r>
          </a:p>
          <a:p>
            <a:pPr marL="514350" indent="-514350" algn="just">
              <a:lnSpc>
                <a:spcPct val="80000"/>
              </a:lnSpc>
              <a:buAutoNum type="arabicPeriod"/>
            </a:pPr>
            <a:r>
              <a:rPr lang="cs-CZ" sz="2700" dirty="0"/>
              <a:t>jiný majetek, zejména technické zhodnocení,</a:t>
            </a:r>
          </a:p>
          <a:p>
            <a:pPr marL="514350" indent="-514350" algn="just">
              <a:lnSpc>
                <a:spcPct val="80000"/>
              </a:lnSpc>
              <a:buAutoNum type="arabicPeriod"/>
            </a:pPr>
            <a:r>
              <a:rPr lang="cs-CZ" sz="2700" dirty="0"/>
              <a:t>předměty z práv průmyslového vlastnictví, projekty a programové vybavení a jiné technické nebo jiné hospodářsky využitelné znalosti, pokud je vstupní cena jednotlivého majetku vyšší než 60 000 Kč a doba jeho použitelnosti vyšší než jeden rok.</a:t>
            </a:r>
          </a:p>
          <a:p>
            <a:pPr algn="just">
              <a:lnSpc>
                <a:spcPct val="80000"/>
              </a:lnSpc>
            </a:pPr>
            <a:r>
              <a:rPr lang="cs-CZ" sz="2700" dirty="0"/>
              <a:t>Žadatel, který je účetní jednotkou může využít vlastní klasifikaci ( investiční výdaj nižší než 40. tis. – dokládá interním předpisem).</a:t>
            </a:r>
          </a:p>
        </p:txBody>
      </p:sp>
      <p:pic>
        <p:nvPicPr>
          <p:cNvPr id="10" name="Obrázek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6260" y="5788439"/>
            <a:ext cx="8382726" cy="9068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72083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376553" y="109224"/>
            <a:ext cx="11438894" cy="799854"/>
          </a:xfrm>
          <a:solidFill>
            <a:schemeClr val="bg2"/>
          </a:solidFill>
        </p:spPr>
        <p:txBody>
          <a:bodyPr>
            <a:normAutofit/>
          </a:bodyPr>
          <a:lstStyle/>
          <a:p>
            <a:pPr algn="ctr" fontAlgn="base">
              <a:spcAft>
                <a:spcPct val="0"/>
              </a:spcAft>
              <a:defRPr/>
            </a:pPr>
            <a:r>
              <a:rPr lang="cs-CZ" b="1" dirty="0">
                <a:latin typeface="+mn-lt"/>
              </a:rPr>
              <a:t>Dotaci nelze poskytnout na:</a:t>
            </a:r>
          </a:p>
        </p:txBody>
      </p:sp>
      <p:sp>
        <p:nvSpPr>
          <p:cNvPr id="3" name="TextovéPole 2">
            <a:extLst>
              <a:ext uri="{FF2B5EF4-FFF2-40B4-BE49-F238E27FC236}">
                <a16:creationId xmlns:a16="http://schemas.microsoft.com/office/drawing/2014/main" xmlns="" id="{1AE42DDF-6F5F-45A9-80E9-1F7538422FBD}"/>
              </a:ext>
            </a:extLst>
          </p:cNvPr>
          <p:cNvSpPr txBox="1"/>
          <p:nvPr/>
        </p:nvSpPr>
        <p:spPr>
          <a:xfrm>
            <a:off x="255800" y="909078"/>
            <a:ext cx="11438894" cy="49059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sz="2300" dirty="0"/>
              <a:t>Pořízení použitého </a:t>
            </a:r>
            <a:r>
              <a:rPr lang="cs-CZ" sz="2300" dirty="0" smtClean="0"/>
              <a:t> movitého majetku</a:t>
            </a:r>
            <a:r>
              <a:rPr lang="cs-CZ" sz="2300" dirty="0"/>
              <a:t>.</a:t>
            </a:r>
          </a:p>
          <a:p>
            <a:pPr marL="342900" indent="-34290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sz="2300" dirty="0"/>
              <a:t>Nákup platebních nároků, zemědělských produkčních práv, nákup zvířat, jednoletých rostlin a jejich vysazování.</a:t>
            </a:r>
          </a:p>
          <a:p>
            <a:pPr marL="342900" indent="-34290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sz="2300" dirty="0"/>
              <a:t>DPH u plátců.</a:t>
            </a:r>
          </a:p>
          <a:p>
            <a:pPr marL="342900" indent="-34290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sz="2300" dirty="0"/>
              <a:t>Prosté nahrazení investice.</a:t>
            </a:r>
          </a:p>
          <a:p>
            <a:pPr marL="342900" indent="-34290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sz="2300" dirty="0"/>
              <a:t>Kotle na biomasu a bioplynové stanice.</a:t>
            </a:r>
          </a:p>
          <a:p>
            <a:pPr marL="342900" indent="-34290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sz="2300" dirty="0"/>
              <a:t>Závlahové systémy a studny včetně průzkumných vrtů.</a:t>
            </a:r>
          </a:p>
          <a:p>
            <a:pPr marL="342900" indent="-34290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sz="2300" dirty="0"/>
              <a:t>Výdaje do včelařství.</a:t>
            </a:r>
          </a:p>
          <a:p>
            <a:pPr marL="342900" indent="-34290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sz="2300" dirty="0"/>
              <a:t>Zpracování produktů rybolovu a akvakultury a medu.</a:t>
            </a:r>
          </a:p>
          <a:p>
            <a:pPr marL="342900" indent="-34290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sz="2300" dirty="0"/>
              <a:t>Obnovu vinic.</a:t>
            </a:r>
          </a:p>
          <a:p>
            <a:pPr marL="342900" indent="-34290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sz="2300" dirty="0"/>
              <a:t>Oplocení vinic a sadů.</a:t>
            </a:r>
          </a:p>
          <a:p>
            <a:pPr marL="342900" indent="-34290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sz="2300" dirty="0"/>
              <a:t>Technologie pro zpracování vinných hroznů:</a:t>
            </a:r>
          </a:p>
          <a:p>
            <a:pPr marL="800100" lvl="1" indent="-342900" algn="just">
              <a:lnSpc>
                <a:spcPct val="80000"/>
              </a:lnSpc>
              <a:buFont typeface="Courier New" panose="02070309020205020404" pitchFamily="49" charset="0"/>
              <a:buChar char="o"/>
            </a:pPr>
            <a:r>
              <a:rPr lang="cs-CZ" sz="2300" dirty="0"/>
              <a:t>Dřevěný sud, nebo dřevěné nádoby na výrobu vína od objemu nejméně 600 litrů,</a:t>
            </a:r>
          </a:p>
          <a:p>
            <a:pPr marL="800100" lvl="1" indent="-342900" algn="just">
              <a:lnSpc>
                <a:spcPct val="80000"/>
              </a:lnSpc>
              <a:buFont typeface="Courier New" panose="02070309020205020404" pitchFamily="49" charset="0"/>
              <a:buChar char="o"/>
            </a:pPr>
            <a:r>
              <a:rPr lang="cs-CZ" sz="2300" dirty="0"/>
              <a:t>Speciální kvasnou nádobu  (</a:t>
            </a:r>
            <a:r>
              <a:rPr lang="cs-CZ" sz="2300" dirty="0" err="1"/>
              <a:t>vinifikátor</a:t>
            </a:r>
            <a:r>
              <a:rPr lang="cs-CZ" sz="2300" dirty="0"/>
              <a:t>),</a:t>
            </a:r>
          </a:p>
          <a:p>
            <a:pPr marL="800100" lvl="1" indent="-342900" algn="just">
              <a:lnSpc>
                <a:spcPct val="80000"/>
              </a:lnSpc>
              <a:buFont typeface="Courier New" panose="02070309020205020404" pitchFamily="49" charset="0"/>
              <a:buChar char="o"/>
            </a:pPr>
            <a:r>
              <a:rPr lang="cs-CZ" sz="2300" dirty="0" err="1"/>
              <a:t>Cross</a:t>
            </a:r>
            <a:r>
              <a:rPr lang="cs-CZ" sz="2300" dirty="0"/>
              <a:t> </a:t>
            </a:r>
            <a:r>
              <a:rPr lang="cs-CZ" sz="2300" dirty="0" err="1"/>
              <a:t>flow</a:t>
            </a:r>
            <a:r>
              <a:rPr lang="cs-CZ" sz="2300" dirty="0"/>
              <a:t> filtr na víno.</a:t>
            </a:r>
          </a:p>
          <a:p>
            <a:pPr marL="342900" indent="-34290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sz="2300" dirty="0"/>
              <a:t>Nákup vozidel L a M a N (není-li uvedeno jinak),</a:t>
            </a:r>
          </a:p>
          <a:p>
            <a:pPr marL="342900" indent="-34290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sz="2300" dirty="0"/>
              <a:t>Technologie k výrobě elektrické energie.</a:t>
            </a:r>
            <a:endParaRPr lang="cs-CZ" sz="2300" dirty="0">
              <a:ea typeface="Times New Roman"/>
              <a:cs typeface="Times New Roman"/>
            </a:endParaRPr>
          </a:p>
        </p:txBody>
      </p:sp>
      <p:pic>
        <p:nvPicPr>
          <p:cNvPr id="10" name="Obrázek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6260" y="5788439"/>
            <a:ext cx="8382726" cy="9068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176945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255800" y="78246"/>
            <a:ext cx="11438894" cy="654665"/>
          </a:xfrm>
          <a:solidFill>
            <a:schemeClr val="accent6">
              <a:lumMod val="40000"/>
              <a:lumOff val="60000"/>
            </a:schemeClr>
          </a:solidFill>
        </p:spPr>
        <p:txBody>
          <a:bodyPr>
            <a:normAutofit fontScale="90000"/>
          </a:bodyPr>
          <a:lstStyle/>
          <a:p>
            <a:pPr algn="ctr" fontAlgn="base">
              <a:spcAft>
                <a:spcPct val="0"/>
              </a:spcAft>
              <a:defRPr/>
            </a:pPr>
            <a:r>
              <a:rPr lang="cs-CZ" b="1" dirty="0" smtClean="0">
                <a:latin typeface="+mn-lt"/>
              </a:rPr>
              <a:t>F 1  </a:t>
            </a:r>
            <a:r>
              <a:rPr lang="cs-CZ" b="1" dirty="0">
                <a:latin typeface="+mn-lt"/>
              </a:rPr>
              <a:t>- </a:t>
            </a:r>
            <a:r>
              <a:rPr lang="cs-CZ" b="1" dirty="0" smtClean="0">
                <a:latin typeface="+mn-lt"/>
              </a:rPr>
              <a:t>Modernizace zemědělského podnikání</a:t>
            </a:r>
            <a:endParaRPr lang="cs-CZ" b="1" dirty="0">
              <a:latin typeface="+mn-lt"/>
            </a:endParaRPr>
          </a:p>
        </p:txBody>
      </p:sp>
      <p:sp>
        <p:nvSpPr>
          <p:cNvPr id="2" name="Obdélník 1">
            <a:extLst>
              <a:ext uri="{FF2B5EF4-FFF2-40B4-BE49-F238E27FC236}">
                <a16:creationId xmlns:a16="http://schemas.microsoft.com/office/drawing/2014/main" xmlns="" id="{C042A76C-3EC7-46DF-9631-22EF1C30BDF9}"/>
              </a:ext>
            </a:extLst>
          </p:cNvPr>
          <p:cNvSpPr/>
          <p:nvPr/>
        </p:nvSpPr>
        <p:spPr>
          <a:xfrm>
            <a:off x="153842" y="770298"/>
            <a:ext cx="11438894" cy="51152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80000"/>
              </a:lnSpc>
            </a:pPr>
            <a:r>
              <a:rPr lang="cs-CZ" sz="2400" b="1" i="1" dirty="0"/>
              <a:t>Příjemci dotace: </a:t>
            </a:r>
          </a:p>
          <a:p>
            <a:pPr algn="just">
              <a:lnSpc>
                <a:spcPct val="80000"/>
              </a:lnSpc>
            </a:pPr>
            <a:endParaRPr lang="cs-CZ" sz="2400" dirty="0"/>
          </a:p>
          <a:p>
            <a:pPr marL="285750" indent="-28575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sz="2400" dirty="0"/>
              <a:t>Zemědělský podnikatel </a:t>
            </a:r>
          </a:p>
          <a:p>
            <a:pPr lvl="1" algn="just">
              <a:lnSpc>
                <a:spcPct val="80000"/>
              </a:lnSpc>
              <a:buFont typeface="Arial" charset="0"/>
              <a:buChar char="•"/>
            </a:pPr>
            <a:endParaRPr lang="cs-CZ" sz="2400" dirty="0"/>
          </a:p>
          <a:p>
            <a:pPr algn="just">
              <a:lnSpc>
                <a:spcPct val="80000"/>
              </a:lnSpc>
            </a:pPr>
            <a:r>
              <a:rPr lang="cs-CZ" sz="2400" b="1" i="1" dirty="0"/>
              <a:t>Oblasti podpory</a:t>
            </a:r>
            <a:r>
              <a:rPr lang="cs-CZ" sz="2400" dirty="0"/>
              <a:t>:</a:t>
            </a:r>
          </a:p>
          <a:p>
            <a:pPr algn="just">
              <a:lnSpc>
                <a:spcPct val="80000"/>
              </a:lnSpc>
            </a:pPr>
            <a:r>
              <a:rPr lang="cs-CZ" sz="2400" dirty="0"/>
              <a:t>	</a:t>
            </a:r>
          </a:p>
          <a:p>
            <a:pPr algn="just">
              <a:lnSpc>
                <a:spcPct val="80000"/>
              </a:lnSpc>
            </a:pPr>
            <a:r>
              <a:rPr lang="cs-CZ" sz="2400" dirty="0"/>
              <a:t>Hmotné a nehmotné investice v živočišné a rostlinné výrobě do zemědělských staveb a technologií a pro školkařskou produkci.  Investice na </a:t>
            </a:r>
            <a:r>
              <a:rPr lang="cs-CZ" sz="2400" dirty="0" smtClean="0"/>
              <a:t>pořízení mobilní strojů pro zemědělskou výrobu. </a:t>
            </a:r>
          </a:p>
          <a:p>
            <a:pPr algn="just">
              <a:lnSpc>
                <a:spcPct val="80000"/>
              </a:lnSpc>
            </a:pPr>
            <a:endParaRPr lang="cs-CZ" sz="2400" dirty="0"/>
          </a:p>
          <a:p>
            <a:pPr algn="just">
              <a:lnSpc>
                <a:spcPct val="80000"/>
              </a:lnSpc>
            </a:pPr>
            <a:r>
              <a:rPr lang="cs-CZ" sz="2400" b="1" i="1" dirty="0"/>
              <a:t>Výše podpory:</a:t>
            </a:r>
          </a:p>
          <a:p>
            <a:pPr algn="just">
              <a:lnSpc>
                <a:spcPct val="80000"/>
              </a:lnSpc>
            </a:pPr>
            <a:endParaRPr lang="cs-CZ" sz="2400" dirty="0"/>
          </a:p>
          <a:p>
            <a:pPr marL="285750" indent="-28575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sz="2400" dirty="0"/>
              <a:t>Maximální výše dotace činí 50% způsobilých výdajů ze kterých je stanovena dotace (u mladých zemědělců navýšení o 10% - 18 - 40 let; zahájení činnosti v průběhu 5 let)</a:t>
            </a:r>
          </a:p>
          <a:p>
            <a:pPr algn="just">
              <a:lnSpc>
                <a:spcPct val="80000"/>
              </a:lnSpc>
            </a:pPr>
            <a:endParaRPr lang="cs-CZ" sz="2400" dirty="0"/>
          </a:p>
          <a:p>
            <a:pPr algn="just">
              <a:lnSpc>
                <a:spcPct val="80000"/>
              </a:lnSpc>
            </a:pPr>
            <a:r>
              <a:rPr lang="cs-CZ" sz="2400" dirty="0"/>
              <a:t>Min. výše způsobilých výdajů     50.000,- Kč.  </a:t>
            </a:r>
          </a:p>
          <a:p>
            <a:pPr algn="just">
              <a:lnSpc>
                <a:spcPct val="80000"/>
              </a:lnSpc>
            </a:pPr>
            <a:r>
              <a:rPr lang="cs-CZ" sz="2400" dirty="0"/>
              <a:t>Max. výše způsobilých výdajů 5.000.000,- Kč</a:t>
            </a:r>
          </a:p>
        </p:txBody>
      </p:sp>
      <p:pic>
        <p:nvPicPr>
          <p:cNvPr id="10" name="Obrázek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6260" y="5788439"/>
            <a:ext cx="8382726" cy="9068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51868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255800" y="123360"/>
            <a:ext cx="11438894" cy="988062"/>
          </a:xfrm>
          <a:solidFill>
            <a:schemeClr val="accent6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fontAlgn="base">
              <a:spcAft>
                <a:spcPct val="0"/>
              </a:spcAft>
              <a:defRPr/>
            </a:pPr>
            <a:r>
              <a:rPr lang="cs-CZ" sz="4000" b="1" dirty="0" smtClean="0">
                <a:latin typeface="+mn-lt"/>
              </a:rPr>
              <a:t>F1  </a:t>
            </a:r>
            <a:r>
              <a:rPr lang="cs-CZ" sz="4000" b="1" dirty="0">
                <a:latin typeface="+mn-lt"/>
              </a:rPr>
              <a:t>- </a:t>
            </a:r>
            <a:r>
              <a:rPr lang="cs-CZ" sz="4000" b="1" dirty="0" smtClean="0">
                <a:latin typeface="+mn-lt"/>
              </a:rPr>
              <a:t>Modernizace zemědělského podnikání</a:t>
            </a:r>
            <a:endParaRPr lang="cs-CZ" sz="4000" dirty="0">
              <a:latin typeface="+mn-lt"/>
            </a:endParaRPr>
          </a:p>
        </p:txBody>
      </p:sp>
      <p:sp>
        <p:nvSpPr>
          <p:cNvPr id="2" name="Obdélník 1">
            <a:extLst>
              <a:ext uri="{FF2B5EF4-FFF2-40B4-BE49-F238E27FC236}">
                <a16:creationId xmlns:a16="http://schemas.microsoft.com/office/drawing/2014/main" xmlns="" id="{C042A76C-3EC7-46DF-9631-22EF1C30BDF9}"/>
              </a:ext>
            </a:extLst>
          </p:cNvPr>
          <p:cNvSpPr/>
          <p:nvPr/>
        </p:nvSpPr>
        <p:spPr>
          <a:xfrm>
            <a:off x="130629" y="1534885"/>
            <a:ext cx="11564065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cs-CZ" sz="3200" dirty="0" smtClean="0"/>
              <a:t>Předmět </a:t>
            </a:r>
            <a:r>
              <a:rPr lang="cs-CZ" sz="3200" dirty="0"/>
              <a:t>dotace odpovídá výrobnímu zaměření žadatele (k </a:t>
            </a:r>
            <a:r>
              <a:rPr lang="cs-CZ" sz="3200" dirty="0" err="1"/>
              <a:t>ŽoP</a:t>
            </a:r>
            <a:r>
              <a:rPr lang="cs-CZ" sz="3200" dirty="0"/>
              <a:t>).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cs-CZ" sz="3200" dirty="0" smtClean="0"/>
              <a:t>Předmět </a:t>
            </a:r>
            <a:r>
              <a:rPr lang="cs-CZ" sz="3200" dirty="0"/>
              <a:t>dotace nesmí sloužit pouze pro poskytování služeb.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cs-CZ" sz="3200" dirty="0"/>
              <a:t>Posouzení o vlivu na ŽP u záměrů kde je to vyžadováno.</a:t>
            </a:r>
          </a:p>
        </p:txBody>
      </p:sp>
      <p:pic>
        <p:nvPicPr>
          <p:cNvPr id="10" name="Obrázek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6260" y="5788439"/>
            <a:ext cx="8382726" cy="9068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89810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255800" y="78246"/>
            <a:ext cx="11438894" cy="847040"/>
          </a:xfrm>
          <a:solidFill>
            <a:schemeClr val="accent6">
              <a:lumMod val="40000"/>
              <a:lumOff val="60000"/>
            </a:schemeClr>
          </a:solidFill>
        </p:spPr>
        <p:txBody>
          <a:bodyPr>
            <a:normAutofit fontScale="90000"/>
          </a:bodyPr>
          <a:lstStyle/>
          <a:p>
            <a:pPr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</a:pPr>
            <a:r>
              <a:rPr lang="cs-CZ" sz="3600" b="1" dirty="0" smtClean="0">
                <a:latin typeface="+mn-lt"/>
              </a:rPr>
              <a:t>F1 – Modernizace zemědělského podnikání </a:t>
            </a:r>
            <a:r>
              <a:rPr lang="cs-CZ" sz="3600" b="1" dirty="0">
                <a:latin typeface="+mn-lt"/>
              </a:rPr>
              <a:t>– </a:t>
            </a:r>
            <a:r>
              <a:rPr lang="cs-CZ" sz="3600" dirty="0">
                <a:latin typeface="+mn-lt"/>
              </a:rPr>
              <a:t>způsobilé výdaje</a:t>
            </a:r>
          </a:p>
        </p:txBody>
      </p:sp>
      <p:sp>
        <p:nvSpPr>
          <p:cNvPr id="2" name="Obdélník 1">
            <a:extLst>
              <a:ext uri="{FF2B5EF4-FFF2-40B4-BE49-F238E27FC236}">
                <a16:creationId xmlns:a16="http://schemas.microsoft.com/office/drawing/2014/main" xmlns="" id="{C042A76C-3EC7-46DF-9631-22EF1C30BDF9}"/>
              </a:ext>
            </a:extLst>
          </p:cNvPr>
          <p:cNvSpPr/>
          <p:nvPr/>
        </p:nvSpPr>
        <p:spPr>
          <a:xfrm>
            <a:off x="153842" y="770298"/>
            <a:ext cx="11438894" cy="20928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endParaRPr lang="cs-CZ" sz="3200" dirty="0">
              <a:latin typeface="Arial Narrow" pitchFamily="34" charset="0"/>
            </a:endParaRPr>
          </a:p>
          <a:p>
            <a:endParaRPr lang="cs-CZ" sz="1400" dirty="0">
              <a:latin typeface="Arial Narrow" pitchFamily="34" charset="0"/>
            </a:endParaRPr>
          </a:p>
          <a:p>
            <a:endParaRPr lang="cs-CZ" sz="1400" dirty="0">
              <a:latin typeface="Arial Narrow" pitchFamily="34" charset="0"/>
            </a:endParaRPr>
          </a:p>
          <a:p>
            <a:endParaRPr lang="cs-CZ" sz="1400" dirty="0">
              <a:latin typeface="Arial Narrow" pitchFamily="34" charset="0"/>
            </a:endParaRPr>
          </a:p>
          <a:p>
            <a:endParaRPr lang="cs-CZ" sz="1400" dirty="0">
              <a:latin typeface="Arial Narrow" pitchFamily="34" charset="0"/>
            </a:endParaRPr>
          </a:p>
          <a:p>
            <a:endParaRPr lang="cs-CZ" sz="1400" dirty="0">
              <a:latin typeface="Arial Narrow" pitchFamily="34" charset="0"/>
            </a:endParaRPr>
          </a:p>
          <a:p>
            <a:endParaRPr lang="cs-CZ" sz="1400" dirty="0">
              <a:latin typeface="Arial Narrow" pitchFamily="34" charset="0"/>
            </a:endParaRPr>
          </a:p>
          <a:p>
            <a:endParaRPr lang="cs-CZ" sz="1400" dirty="0">
              <a:latin typeface="Arial Narrow" pitchFamily="34" charset="0"/>
            </a:endParaRP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xmlns="" id="{F681AFD2-CEFB-4D2B-8099-7C33118AF8B0}"/>
              </a:ext>
            </a:extLst>
          </p:cNvPr>
          <p:cNvSpPr/>
          <p:nvPr/>
        </p:nvSpPr>
        <p:spPr>
          <a:xfrm>
            <a:off x="497150" y="1233996"/>
            <a:ext cx="11197544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cs-CZ" sz="3200" dirty="0"/>
              <a:t>Stavby, stroje a technologie v živočišné výrobě.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endParaRPr lang="cs-CZ" sz="3200" dirty="0"/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cs-CZ" sz="3200" dirty="0"/>
              <a:t>Stavby, stroje a technologie pro rostlinnou a školkařskou výrobu.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endParaRPr lang="cs-CZ" sz="3200" dirty="0"/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cs-CZ" sz="3200" dirty="0" smtClean="0"/>
              <a:t>Nákup </a:t>
            </a:r>
            <a:r>
              <a:rPr lang="cs-CZ" sz="3200" dirty="0"/>
              <a:t>nemovitosti (do 10 % ZV</a:t>
            </a:r>
            <a:r>
              <a:rPr lang="cs-CZ" sz="3200" dirty="0" smtClean="0"/>
              <a:t>) – znalecký posudek – max. 6 měsíců.</a:t>
            </a:r>
            <a:endParaRPr lang="cs-CZ" sz="3200" dirty="0"/>
          </a:p>
        </p:txBody>
      </p:sp>
      <p:pic>
        <p:nvPicPr>
          <p:cNvPr id="10" name="Obrázek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6260" y="5788439"/>
            <a:ext cx="8382726" cy="9068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93966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255800" y="78246"/>
            <a:ext cx="11524868" cy="792611"/>
          </a:xfrm>
          <a:solidFill>
            <a:schemeClr val="accent6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</a:pPr>
            <a:r>
              <a:rPr lang="cs-CZ" sz="3200" b="1" dirty="0" smtClean="0">
                <a:latin typeface="+mn-lt"/>
              </a:rPr>
              <a:t>F1  </a:t>
            </a:r>
            <a:r>
              <a:rPr lang="cs-CZ" sz="3200" b="1" dirty="0">
                <a:latin typeface="+mn-lt"/>
              </a:rPr>
              <a:t>- </a:t>
            </a:r>
            <a:r>
              <a:rPr lang="cs-CZ" sz="3200" b="1" dirty="0" smtClean="0">
                <a:latin typeface="+mn-lt"/>
              </a:rPr>
              <a:t>Modernizace zemědělského podnikání </a:t>
            </a:r>
            <a:r>
              <a:rPr lang="cs-CZ" sz="3200" b="1" dirty="0">
                <a:latin typeface="+mn-lt"/>
              </a:rPr>
              <a:t>– </a:t>
            </a:r>
            <a:r>
              <a:rPr lang="cs-CZ" sz="3200" dirty="0">
                <a:latin typeface="+mn-lt"/>
              </a:rPr>
              <a:t>Preferenční kritéria</a:t>
            </a:r>
          </a:p>
        </p:txBody>
      </p:sp>
      <p:sp>
        <p:nvSpPr>
          <p:cNvPr id="2" name="Obdélník 1">
            <a:extLst>
              <a:ext uri="{FF2B5EF4-FFF2-40B4-BE49-F238E27FC236}">
                <a16:creationId xmlns:a16="http://schemas.microsoft.com/office/drawing/2014/main" xmlns="" id="{C042A76C-3EC7-46DF-9631-22EF1C30BDF9}"/>
              </a:ext>
            </a:extLst>
          </p:cNvPr>
          <p:cNvSpPr/>
          <p:nvPr/>
        </p:nvSpPr>
        <p:spPr>
          <a:xfrm>
            <a:off x="153842" y="770298"/>
            <a:ext cx="11438894" cy="20928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endParaRPr lang="cs-CZ" sz="3200" dirty="0">
              <a:latin typeface="Arial Narrow" pitchFamily="34" charset="0"/>
            </a:endParaRPr>
          </a:p>
          <a:p>
            <a:endParaRPr lang="cs-CZ" sz="1400" dirty="0">
              <a:latin typeface="Arial Narrow" pitchFamily="34" charset="0"/>
            </a:endParaRPr>
          </a:p>
          <a:p>
            <a:endParaRPr lang="cs-CZ" sz="1400" dirty="0">
              <a:latin typeface="Arial Narrow" pitchFamily="34" charset="0"/>
            </a:endParaRPr>
          </a:p>
          <a:p>
            <a:endParaRPr lang="cs-CZ" sz="1400" dirty="0">
              <a:latin typeface="Arial Narrow" pitchFamily="34" charset="0"/>
            </a:endParaRPr>
          </a:p>
          <a:p>
            <a:endParaRPr lang="cs-CZ" sz="1400" dirty="0">
              <a:latin typeface="Arial Narrow" pitchFamily="34" charset="0"/>
            </a:endParaRPr>
          </a:p>
          <a:p>
            <a:endParaRPr lang="cs-CZ" sz="1400" dirty="0">
              <a:latin typeface="Arial Narrow" pitchFamily="34" charset="0"/>
            </a:endParaRPr>
          </a:p>
          <a:p>
            <a:endParaRPr lang="cs-CZ" sz="1400" dirty="0">
              <a:latin typeface="Arial Narrow" pitchFamily="34" charset="0"/>
            </a:endParaRPr>
          </a:p>
          <a:p>
            <a:endParaRPr lang="cs-CZ" sz="1400" dirty="0">
              <a:latin typeface="Arial Narrow" pitchFamily="34" charset="0"/>
            </a:endParaRP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xmlns="" id="{F681AFD2-CEFB-4D2B-8099-7C33118AF8B0}"/>
              </a:ext>
            </a:extLst>
          </p:cNvPr>
          <p:cNvSpPr/>
          <p:nvPr/>
        </p:nvSpPr>
        <p:spPr>
          <a:xfrm>
            <a:off x="497150" y="1233996"/>
            <a:ext cx="11283518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cs-CZ" sz="3200" dirty="0" smtClean="0"/>
              <a:t>Zvýhodnění </a:t>
            </a:r>
            <a:r>
              <a:rPr lang="cs-CZ" sz="3200" dirty="0" err="1" smtClean="0"/>
              <a:t>prvožadatelů</a:t>
            </a:r>
            <a:r>
              <a:rPr lang="cs-CZ" sz="3200" dirty="0" smtClean="0"/>
              <a:t> z SCLLD MAS </a:t>
            </a:r>
            <a:r>
              <a:rPr lang="cs-CZ" sz="3200" dirty="0" err="1" smtClean="0"/>
              <a:t>Hustopečsko</a:t>
            </a:r>
            <a:endParaRPr lang="cs-CZ" sz="3200" dirty="0"/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cs-CZ" sz="3200" dirty="0"/>
              <a:t>Finanční náročnost </a:t>
            </a:r>
            <a:r>
              <a:rPr lang="cs-CZ" sz="3200" dirty="0" smtClean="0"/>
              <a:t>projektu - CZV. </a:t>
            </a:r>
            <a:endParaRPr lang="cs-CZ" sz="3200" dirty="0"/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cs-CZ" sz="3200" dirty="0" smtClean="0"/>
              <a:t>Realizace </a:t>
            </a:r>
            <a:r>
              <a:rPr lang="cs-CZ" sz="3200" dirty="0"/>
              <a:t>projektu </a:t>
            </a:r>
            <a:r>
              <a:rPr lang="cs-CZ" sz="3200" dirty="0" smtClean="0"/>
              <a:t>upřednostňuje rekonstrukci stávající budovy před novostavbou</a:t>
            </a:r>
            <a:r>
              <a:rPr lang="cs-CZ" sz="3200" i="1" dirty="0"/>
              <a:t>.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cs-CZ" sz="3200" dirty="0" smtClean="0"/>
              <a:t>Tvorba pracovních míst</a:t>
            </a:r>
            <a:endParaRPr lang="cs-CZ" sz="3200" dirty="0"/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pl-PL" sz="3200" dirty="0" smtClean="0"/>
              <a:t>Velikost podniku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pl-PL" sz="3200" dirty="0" smtClean="0"/>
              <a:t>Ekologické zemědělství</a:t>
            </a:r>
            <a:endParaRPr lang="pl-PL" sz="32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pl-PL" sz="3200" b="1" dirty="0"/>
              <a:t>Min. Počet bodů </a:t>
            </a:r>
            <a:r>
              <a:rPr lang="pl-PL" sz="3200" b="1" dirty="0" smtClean="0"/>
              <a:t>3</a:t>
            </a:r>
            <a:r>
              <a:rPr lang="en-US" sz="3200" b="1" dirty="0" smtClean="0"/>
              <a:t>5</a:t>
            </a:r>
            <a:r>
              <a:rPr lang="pl-PL" sz="3200" b="1" dirty="0" smtClean="0"/>
              <a:t>               </a:t>
            </a:r>
            <a:r>
              <a:rPr lang="pl-PL" sz="3200" b="1" dirty="0"/>
              <a:t>Max. Počet bodů </a:t>
            </a:r>
            <a:r>
              <a:rPr lang="pl-PL" sz="3200" b="1" dirty="0" smtClean="0"/>
              <a:t>1</a:t>
            </a:r>
            <a:r>
              <a:rPr lang="en-US" sz="3200" b="1" dirty="0" smtClean="0"/>
              <a:t>1</a:t>
            </a:r>
            <a:r>
              <a:rPr lang="pl-PL" sz="3200" b="1" dirty="0" smtClean="0"/>
              <a:t>0</a:t>
            </a:r>
            <a:endParaRPr lang="cs-CZ" sz="3200" b="1" dirty="0"/>
          </a:p>
        </p:txBody>
      </p:sp>
      <p:pic>
        <p:nvPicPr>
          <p:cNvPr id="10" name="Obrázek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6260" y="5788439"/>
            <a:ext cx="8382726" cy="9068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07184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255800" y="78246"/>
            <a:ext cx="11438894" cy="726685"/>
          </a:xfrm>
          <a:solidFill>
            <a:schemeClr val="accent6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</a:pPr>
            <a:r>
              <a:rPr lang="cs-CZ" sz="3200" b="1" dirty="0" smtClean="0">
                <a:latin typeface="+mn-lt"/>
              </a:rPr>
              <a:t>F1 – Modernizace zemědělského podnikání </a:t>
            </a:r>
            <a:r>
              <a:rPr lang="cs-CZ" sz="3200" b="1" dirty="0">
                <a:latin typeface="+mn-lt"/>
              </a:rPr>
              <a:t>– </a:t>
            </a:r>
            <a:r>
              <a:rPr lang="cs-CZ" sz="3200" dirty="0">
                <a:latin typeface="+mn-lt"/>
              </a:rPr>
              <a:t>Nepovinné přílohy</a:t>
            </a:r>
          </a:p>
        </p:txBody>
      </p:sp>
      <p:sp>
        <p:nvSpPr>
          <p:cNvPr id="2" name="Obdélník 1">
            <a:extLst>
              <a:ext uri="{FF2B5EF4-FFF2-40B4-BE49-F238E27FC236}">
                <a16:creationId xmlns:a16="http://schemas.microsoft.com/office/drawing/2014/main" xmlns="" id="{C042A76C-3EC7-46DF-9631-22EF1C30BDF9}"/>
              </a:ext>
            </a:extLst>
          </p:cNvPr>
          <p:cNvSpPr/>
          <p:nvPr/>
        </p:nvSpPr>
        <p:spPr>
          <a:xfrm>
            <a:off x="153842" y="770298"/>
            <a:ext cx="11438894" cy="20928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endParaRPr lang="cs-CZ" sz="3200" dirty="0">
              <a:latin typeface="Arial Narrow" pitchFamily="34" charset="0"/>
            </a:endParaRPr>
          </a:p>
          <a:p>
            <a:endParaRPr lang="cs-CZ" sz="1400" dirty="0">
              <a:latin typeface="Arial Narrow" pitchFamily="34" charset="0"/>
            </a:endParaRPr>
          </a:p>
          <a:p>
            <a:endParaRPr lang="cs-CZ" sz="1400" dirty="0">
              <a:latin typeface="Arial Narrow" pitchFamily="34" charset="0"/>
            </a:endParaRPr>
          </a:p>
          <a:p>
            <a:endParaRPr lang="cs-CZ" sz="1400" dirty="0">
              <a:latin typeface="Arial Narrow" pitchFamily="34" charset="0"/>
            </a:endParaRPr>
          </a:p>
          <a:p>
            <a:endParaRPr lang="cs-CZ" sz="1400" dirty="0">
              <a:latin typeface="Arial Narrow" pitchFamily="34" charset="0"/>
            </a:endParaRPr>
          </a:p>
          <a:p>
            <a:endParaRPr lang="cs-CZ" sz="1400" dirty="0">
              <a:latin typeface="Arial Narrow" pitchFamily="34" charset="0"/>
            </a:endParaRPr>
          </a:p>
          <a:p>
            <a:endParaRPr lang="cs-CZ" sz="1400" dirty="0">
              <a:latin typeface="Arial Narrow" pitchFamily="34" charset="0"/>
            </a:endParaRPr>
          </a:p>
          <a:p>
            <a:endParaRPr lang="cs-CZ" sz="1400" dirty="0">
              <a:latin typeface="Arial Narrow" pitchFamily="34" charset="0"/>
            </a:endParaRP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xmlns="" id="{F681AFD2-CEFB-4D2B-8099-7C33118AF8B0}"/>
              </a:ext>
            </a:extLst>
          </p:cNvPr>
          <p:cNvSpPr/>
          <p:nvPr/>
        </p:nvSpPr>
        <p:spPr>
          <a:xfrm>
            <a:off x="497150" y="1233996"/>
            <a:ext cx="11283518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 algn="just" fontAlgn="base">
              <a:buFont typeface="Arial" panose="020B0604020202020204" pitchFamily="34" charset="0"/>
              <a:buChar char="•"/>
            </a:pPr>
            <a:r>
              <a:rPr lang="cs-CZ" sz="3200" dirty="0"/>
              <a:t>Kopie výpisu z katastru nemovitostí ne starší 3 měsíců před datem podání </a:t>
            </a:r>
            <a:r>
              <a:rPr lang="cs-CZ" sz="3200" dirty="0" smtClean="0"/>
              <a:t>žádosti</a:t>
            </a:r>
            <a:r>
              <a:rPr lang="cs-CZ" sz="3200" dirty="0"/>
              <a:t>.</a:t>
            </a:r>
            <a:endParaRPr lang="cs-CZ" sz="3200" dirty="0" smtClean="0"/>
          </a:p>
          <a:p>
            <a:pPr marL="285750" lvl="0" indent="-285750" algn="just" fontAlgn="base">
              <a:buFont typeface="Arial" panose="020B0604020202020204" pitchFamily="34" charset="0"/>
              <a:buChar char="•"/>
            </a:pPr>
            <a:r>
              <a:rPr lang="cs-CZ" sz="3200" dirty="0" smtClean="0"/>
              <a:t>Velikost podniku – prohlášení dle přílohy č. 5 Pravidel 19.2.1. Velikost podniku. </a:t>
            </a:r>
            <a:endParaRPr lang="cs-CZ" sz="3200" dirty="0"/>
          </a:p>
          <a:p>
            <a:pPr marL="285750" lvl="0" indent="-285750" algn="just" fontAlgn="base">
              <a:buFont typeface="Arial" panose="020B0604020202020204" pitchFamily="34" charset="0"/>
              <a:buChar char="•"/>
            </a:pPr>
            <a:r>
              <a:rPr lang="cs-CZ" sz="3200" dirty="0" smtClean="0"/>
              <a:t>Ekologické zemědělství – certifikát, smlouva s kontrolní organizací nebo Rozhodnutí o registraci. </a:t>
            </a:r>
            <a:endParaRPr lang="cs-CZ" sz="3200" dirty="0"/>
          </a:p>
        </p:txBody>
      </p:sp>
      <p:pic>
        <p:nvPicPr>
          <p:cNvPr id="10" name="Obrázek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6260" y="5788439"/>
            <a:ext cx="8382726" cy="9068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74138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255799" y="543713"/>
            <a:ext cx="11438894" cy="637017"/>
          </a:xfrm>
          <a:solidFill>
            <a:srgbClr val="FDF449"/>
          </a:solidFill>
        </p:spPr>
        <p:txBody>
          <a:bodyPr>
            <a:normAutofit fontScale="90000"/>
          </a:bodyPr>
          <a:lstStyle/>
          <a:p>
            <a:pPr algn="ctr">
              <a:defRPr/>
            </a:pPr>
            <a:r>
              <a:rPr lang="cs-CZ" b="1" dirty="0">
                <a:latin typeface="Calibri" panose="020F0502020204030204" pitchFamily="34" charset="0"/>
              </a:rPr>
              <a:t>Program semináře</a:t>
            </a:r>
            <a:endParaRPr lang="cs-CZ" dirty="0">
              <a:latin typeface="Calibri" panose="020F0502020204030204" pitchFamily="34" charset="0"/>
            </a:endParaRPr>
          </a:p>
        </p:txBody>
      </p:sp>
      <p:sp>
        <p:nvSpPr>
          <p:cNvPr id="6" name="Zástupný symbol pro obsah 5"/>
          <p:cNvSpPr>
            <a:spLocks noGrp="1"/>
          </p:cNvSpPr>
          <p:nvPr>
            <p:ph sz="half" idx="2"/>
          </p:nvPr>
        </p:nvSpPr>
        <p:spPr>
          <a:xfrm>
            <a:off x="255799" y="1740023"/>
            <a:ext cx="11438895" cy="3746377"/>
          </a:xfrm>
        </p:spPr>
        <p:txBody>
          <a:bodyPr>
            <a:normAutofit/>
          </a:bodyPr>
          <a:lstStyle/>
          <a:p>
            <a:r>
              <a:rPr lang="cs-CZ" dirty="0"/>
              <a:t>Základní údaje o výzvě</a:t>
            </a:r>
          </a:p>
          <a:p>
            <a:r>
              <a:rPr lang="cs-CZ" dirty="0"/>
              <a:t>Společné podmínky</a:t>
            </a:r>
          </a:p>
          <a:p>
            <a:r>
              <a:rPr lang="cs-CZ" dirty="0"/>
              <a:t>Financování projektu</a:t>
            </a:r>
          </a:p>
          <a:p>
            <a:r>
              <a:rPr lang="cs-CZ" dirty="0"/>
              <a:t>Povinné přílohy všech </a:t>
            </a:r>
            <a:r>
              <a:rPr lang="cs-CZ" dirty="0" err="1"/>
              <a:t>Fichí</a:t>
            </a:r>
            <a:endParaRPr lang="cs-CZ" dirty="0"/>
          </a:p>
          <a:p>
            <a:r>
              <a:rPr lang="cs-CZ" dirty="0"/>
              <a:t>Představení vyhlašovaných </a:t>
            </a:r>
            <a:r>
              <a:rPr lang="cs-CZ" dirty="0" err="1"/>
              <a:t>Fichí</a:t>
            </a:r>
            <a:endParaRPr lang="cs-CZ" dirty="0"/>
          </a:p>
          <a:p>
            <a:r>
              <a:rPr lang="pl-PL" dirty="0"/>
              <a:t>Obecné informace</a:t>
            </a:r>
          </a:p>
          <a:p>
            <a:r>
              <a:rPr lang="cs-CZ" dirty="0"/>
              <a:t>Postup příjmu </a:t>
            </a:r>
            <a:r>
              <a:rPr lang="cs-CZ" dirty="0" smtClean="0"/>
              <a:t>žádostí</a:t>
            </a:r>
            <a:endParaRPr lang="cs-CZ" dirty="0"/>
          </a:p>
        </p:txBody>
      </p:sp>
      <p:pic>
        <p:nvPicPr>
          <p:cNvPr id="10" name="Obrázek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6260" y="5788439"/>
            <a:ext cx="8382726" cy="9068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96595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376553" y="259735"/>
            <a:ext cx="11438894" cy="636910"/>
          </a:xfrm>
          <a:solidFill>
            <a:schemeClr val="accent5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</a:pPr>
            <a:r>
              <a:rPr lang="cs-CZ" sz="3200" b="1" dirty="0" smtClean="0">
                <a:latin typeface="+mn-lt"/>
              </a:rPr>
              <a:t>F2 – Modernizace zpracování zemědělských produktů </a:t>
            </a:r>
            <a:endParaRPr lang="cs-CZ" sz="3200" b="1" dirty="0">
              <a:latin typeface="+mn-lt"/>
            </a:endParaRPr>
          </a:p>
        </p:txBody>
      </p:sp>
      <p:sp>
        <p:nvSpPr>
          <p:cNvPr id="2" name="Obdélník 1">
            <a:extLst>
              <a:ext uri="{FF2B5EF4-FFF2-40B4-BE49-F238E27FC236}">
                <a16:creationId xmlns:a16="http://schemas.microsoft.com/office/drawing/2014/main" xmlns="" id="{C042A76C-3EC7-46DF-9631-22EF1C30BDF9}"/>
              </a:ext>
            </a:extLst>
          </p:cNvPr>
          <p:cNvSpPr/>
          <p:nvPr/>
        </p:nvSpPr>
        <p:spPr>
          <a:xfrm>
            <a:off x="376553" y="926588"/>
            <a:ext cx="11318141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80000"/>
              </a:lnSpc>
            </a:pPr>
            <a:r>
              <a:rPr lang="cs-CZ" sz="2000" b="1" dirty="0"/>
              <a:t>Příjemci dotace: </a:t>
            </a:r>
          </a:p>
          <a:p>
            <a:pPr marL="342900" indent="-34290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sz="2000" dirty="0"/>
              <a:t>Zemědělský podnikatel dle zákona č. 252/1997</a:t>
            </a:r>
          </a:p>
          <a:p>
            <a:pPr marL="342900" indent="-34290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sz="2000" dirty="0"/>
              <a:t>Výrobce potravina surovin určených pro lidskou spotřebu dle zákona č.110/1997</a:t>
            </a:r>
          </a:p>
          <a:p>
            <a:pPr marL="342900" indent="-34290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sz="2000" dirty="0"/>
              <a:t>Výrobce krmiv dle zákona č. 91/1996</a:t>
            </a:r>
          </a:p>
          <a:p>
            <a:pPr marL="342900" indent="-34290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sz="2000" dirty="0"/>
              <a:t>Jiný subjekt aktivní ve zpracování a uvádění na trh a vývoji zem. </a:t>
            </a:r>
            <a:r>
              <a:rPr lang="cs-CZ" sz="2000" dirty="0" smtClean="0"/>
              <a:t>produktů</a:t>
            </a:r>
            <a:endParaRPr lang="cs-CZ" sz="2000" dirty="0"/>
          </a:p>
          <a:p>
            <a:pPr marL="342900" indent="-34290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sz="2000" dirty="0"/>
              <a:t>Žadatel má ŽL výpis z OR na činnost k předmětu dotace</a:t>
            </a:r>
            <a:r>
              <a:rPr lang="cs-CZ" sz="2000" dirty="0" smtClean="0"/>
              <a:t>.</a:t>
            </a:r>
            <a:endParaRPr lang="cs-CZ" sz="2000" dirty="0"/>
          </a:p>
          <a:p>
            <a:pPr algn="just">
              <a:lnSpc>
                <a:spcPct val="80000"/>
              </a:lnSpc>
            </a:pPr>
            <a:r>
              <a:rPr lang="cs-CZ" sz="2000" b="1" dirty="0" smtClean="0"/>
              <a:t>Oblasti </a:t>
            </a:r>
            <a:r>
              <a:rPr lang="cs-CZ" sz="2000" b="1" dirty="0"/>
              <a:t>podpory:</a:t>
            </a:r>
          </a:p>
          <a:p>
            <a:pPr algn="just">
              <a:lnSpc>
                <a:spcPct val="80000"/>
              </a:lnSpc>
            </a:pPr>
            <a:r>
              <a:rPr lang="cs-CZ" sz="2000" dirty="0"/>
              <a:t>Hmotné a nehmotné investice, které se týkají </a:t>
            </a:r>
            <a:r>
              <a:rPr lang="cs-CZ" sz="2000" dirty="0" smtClean="0"/>
              <a:t>zpracování zemědělských produktů nebo </a:t>
            </a:r>
            <a:r>
              <a:rPr lang="cs-CZ" sz="2000" dirty="0"/>
              <a:t>uvádění </a:t>
            </a:r>
            <a:r>
              <a:rPr lang="cs-CZ" sz="2000" dirty="0" smtClean="0"/>
              <a:t>na trh. Způsobilé výdaje jsou investice do výstavby </a:t>
            </a:r>
            <a:r>
              <a:rPr lang="cs-CZ" sz="2000" dirty="0"/>
              <a:t>a rekonstrukce budov, nezbytné manipulační plochy, stroje, nástroje, zařízení pro zpracování, finální úpravu, balení, značení, skladování zpracovávané suroviny, výrobků a druhotných </a:t>
            </a:r>
            <a:r>
              <a:rPr lang="cs-CZ" sz="2000" dirty="0" smtClean="0"/>
              <a:t>surovin , monitoring kvality a čištění odpadních vod ve zpracovatelském provozu a také investice související s uváděním produktů na trh včetně marketingu. </a:t>
            </a:r>
            <a:endParaRPr lang="cs-CZ" sz="2000" dirty="0"/>
          </a:p>
          <a:p>
            <a:pPr algn="just">
              <a:lnSpc>
                <a:spcPct val="80000"/>
              </a:lnSpc>
            </a:pPr>
            <a:r>
              <a:rPr lang="cs-CZ" sz="2000" b="1" dirty="0"/>
              <a:t>Výše podpory:</a:t>
            </a:r>
          </a:p>
          <a:p>
            <a:pPr algn="just"/>
            <a:r>
              <a:rPr lang="cs-CZ" sz="2000" dirty="0"/>
              <a:t>Maximální výše dotace činí </a:t>
            </a:r>
            <a:r>
              <a:rPr lang="cs-CZ" sz="2000" b="1" dirty="0"/>
              <a:t>50% </a:t>
            </a:r>
            <a:r>
              <a:rPr lang="cs-CZ" sz="2000" dirty="0"/>
              <a:t>způsobilých výdajů ze kterých je stanovena dotace (pokud výstupní produkt je v příloze č. I. Smlouvy o fungování EU); </a:t>
            </a:r>
            <a:r>
              <a:rPr lang="cs-CZ" sz="2000" b="1" dirty="0"/>
              <a:t>45 %</a:t>
            </a:r>
            <a:r>
              <a:rPr lang="cs-CZ" sz="2000" dirty="0"/>
              <a:t> - výstup není v příloze I, mikro + malý podnik; </a:t>
            </a:r>
            <a:r>
              <a:rPr lang="cs-CZ" sz="2000" b="1" dirty="0"/>
              <a:t>35 %</a:t>
            </a:r>
            <a:r>
              <a:rPr lang="cs-CZ" sz="2000" dirty="0"/>
              <a:t> - výstup není v příloze I, střední podnik.</a:t>
            </a:r>
          </a:p>
          <a:p>
            <a:pPr lvl="1" algn="just">
              <a:buFont typeface="Arial" charset="0"/>
              <a:buChar char="•"/>
            </a:pPr>
            <a:r>
              <a:rPr lang="cs-CZ" sz="2000" dirty="0"/>
              <a:t>Min. výše způsobilých výdajů     50.000,- Kč</a:t>
            </a:r>
          </a:p>
          <a:p>
            <a:pPr lvl="1" algn="just">
              <a:buFont typeface="Arial" charset="0"/>
              <a:buChar char="•"/>
            </a:pPr>
            <a:r>
              <a:rPr lang="cs-CZ" sz="2000" dirty="0"/>
              <a:t>Max. výše způsobilých výdajů 5.000.000,- Kč</a:t>
            </a:r>
          </a:p>
        </p:txBody>
      </p:sp>
      <p:pic>
        <p:nvPicPr>
          <p:cNvPr id="10" name="Obrázek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6260" y="5788439"/>
            <a:ext cx="8382726" cy="9068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78297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237067" y="259735"/>
            <a:ext cx="11578380" cy="988062"/>
          </a:xfrm>
          <a:solidFill>
            <a:schemeClr val="accent5">
              <a:lumMod val="40000"/>
              <a:lumOff val="60000"/>
            </a:schemeClr>
          </a:solidFill>
        </p:spPr>
        <p:txBody>
          <a:bodyPr>
            <a:normAutofit fontScale="90000"/>
          </a:bodyPr>
          <a:lstStyle/>
          <a:p>
            <a:pPr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</a:pPr>
            <a:r>
              <a:rPr lang="cs-CZ" sz="3200" b="1" dirty="0" smtClean="0">
                <a:latin typeface="+mn-lt"/>
              </a:rPr>
              <a:t>F2 </a:t>
            </a:r>
            <a:r>
              <a:rPr lang="cs-CZ" sz="3200" b="1" dirty="0">
                <a:latin typeface="+mn-lt"/>
              </a:rPr>
              <a:t>- Modernizace zpracování zemědělských produktů </a:t>
            </a:r>
            <a:r>
              <a:rPr lang="cs-CZ" sz="3200" b="1" dirty="0" smtClean="0"/>
              <a:t>- </a:t>
            </a:r>
            <a:r>
              <a:rPr lang="cs-CZ" sz="3200" dirty="0" smtClean="0">
                <a:latin typeface="+mn-lt"/>
              </a:rPr>
              <a:t>Kritéria přijatelnosti</a:t>
            </a:r>
            <a:endParaRPr lang="cs-CZ" sz="3200" dirty="0">
              <a:latin typeface="+mn-lt"/>
            </a:endParaRPr>
          </a:p>
        </p:txBody>
      </p:sp>
      <p:sp>
        <p:nvSpPr>
          <p:cNvPr id="2" name="Obdélník 1">
            <a:extLst>
              <a:ext uri="{FF2B5EF4-FFF2-40B4-BE49-F238E27FC236}">
                <a16:creationId xmlns:a16="http://schemas.microsoft.com/office/drawing/2014/main" xmlns="" id="{C042A76C-3EC7-46DF-9631-22EF1C30BDF9}"/>
              </a:ext>
            </a:extLst>
          </p:cNvPr>
          <p:cNvSpPr/>
          <p:nvPr/>
        </p:nvSpPr>
        <p:spPr>
          <a:xfrm>
            <a:off x="88933" y="1415253"/>
            <a:ext cx="11318141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cs-CZ" sz="3200" dirty="0"/>
              <a:t>Projekt se musí týkat výroby potravin nebo krmiv.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cs-CZ" sz="3200" dirty="0" smtClean="0"/>
              <a:t>Proces </a:t>
            </a:r>
            <a:r>
              <a:rPr lang="cs-CZ" sz="3200" dirty="0"/>
              <a:t>se musí týkat surovin uvedených v příloze I. Smlouvy o fungování EU (výstupní produkt nemusí být v této příloze uveden – snížení počtu procent dotace na 45 a níže, podle velikosti podniku</a:t>
            </a:r>
            <a:r>
              <a:rPr lang="cs-CZ" sz="3200" dirty="0" smtClean="0"/>
              <a:t>).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cs-CZ" sz="3200" dirty="0" smtClean="0"/>
              <a:t>V případě výstupního produktu </a:t>
            </a:r>
            <a:r>
              <a:rPr lang="cs-CZ" sz="3200" dirty="0" err="1" smtClean="0"/>
              <a:t>spadajícícho</a:t>
            </a:r>
            <a:r>
              <a:rPr lang="cs-CZ" sz="3200" dirty="0" smtClean="0"/>
              <a:t> pod přílohu I. Smlouvy o fungování EU je dotace </a:t>
            </a:r>
            <a:r>
              <a:rPr lang="en-US" sz="3200" dirty="0" smtClean="0"/>
              <a:t>50 </a:t>
            </a:r>
            <a:r>
              <a:rPr lang="cs-CZ" sz="3200" dirty="0" smtClean="0"/>
              <a:t>%.</a:t>
            </a:r>
            <a:endParaRPr lang="cs-CZ" sz="3200" dirty="0"/>
          </a:p>
        </p:txBody>
      </p:sp>
      <p:pic>
        <p:nvPicPr>
          <p:cNvPr id="10" name="Obrázek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6260" y="5788439"/>
            <a:ext cx="8382726" cy="9068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327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376553" y="259735"/>
            <a:ext cx="11438894" cy="988062"/>
          </a:xfrm>
          <a:solidFill>
            <a:schemeClr val="accent5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</a:pPr>
            <a:r>
              <a:rPr lang="cs-CZ" sz="2900" b="1" dirty="0" smtClean="0">
                <a:latin typeface="+mn-lt"/>
              </a:rPr>
              <a:t>F2 – Modernizace zpracování zemědělských produktů - </a:t>
            </a:r>
            <a:r>
              <a:rPr lang="cs-CZ" sz="2900" dirty="0" smtClean="0">
                <a:latin typeface="+mn-lt"/>
              </a:rPr>
              <a:t>další podmínky</a:t>
            </a:r>
            <a:endParaRPr lang="cs-CZ" sz="2900" dirty="0">
              <a:latin typeface="+mn-lt"/>
            </a:endParaRPr>
          </a:p>
        </p:txBody>
      </p:sp>
      <p:sp>
        <p:nvSpPr>
          <p:cNvPr id="2" name="Obdélník 1">
            <a:extLst>
              <a:ext uri="{FF2B5EF4-FFF2-40B4-BE49-F238E27FC236}">
                <a16:creationId xmlns:a16="http://schemas.microsoft.com/office/drawing/2014/main" xmlns="" id="{C042A76C-3EC7-46DF-9631-22EF1C30BDF9}"/>
              </a:ext>
            </a:extLst>
          </p:cNvPr>
          <p:cNvSpPr/>
          <p:nvPr/>
        </p:nvSpPr>
        <p:spPr>
          <a:xfrm>
            <a:off x="287867" y="1684867"/>
            <a:ext cx="11379200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cs-CZ" sz="3200" dirty="0" smtClean="0"/>
              <a:t>Nemovitost, kde budou umístěny podpořené stroje </a:t>
            </a:r>
            <a:r>
              <a:rPr lang="cs-CZ" sz="3200" dirty="0"/>
              <a:t>je ve vlastnictví žadatele, nebo spoluvlastnictví s 50% podílem, nebo v </a:t>
            </a:r>
            <a:r>
              <a:rPr lang="cs-CZ" sz="3200" dirty="0" smtClean="0"/>
              <a:t>nájmu</a:t>
            </a:r>
            <a:r>
              <a:rPr lang="cs-CZ" sz="3200" dirty="0"/>
              <a:t> </a:t>
            </a:r>
            <a:r>
              <a:rPr lang="cs-CZ" sz="3200" dirty="0" smtClean="0"/>
              <a:t>nebo </a:t>
            </a:r>
            <a:r>
              <a:rPr lang="cs-CZ" sz="3200" dirty="0"/>
              <a:t>má věcné břemeno.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cs-CZ" sz="3200" dirty="0" smtClean="0"/>
              <a:t>Dotaci </a:t>
            </a:r>
            <a:r>
              <a:rPr lang="cs-CZ" sz="3200" dirty="0"/>
              <a:t>nelze poskytnout na intervenční sklady</a:t>
            </a:r>
            <a:r>
              <a:rPr lang="cs-CZ" sz="3200" dirty="0" smtClean="0"/>
              <a:t>.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endParaRPr lang="cs-CZ" sz="3200" dirty="0"/>
          </a:p>
        </p:txBody>
      </p:sp>
      <p:pic>
        <p:nvPicPr>
          <p:cNvPr id="10" name="Obrázek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6260" y="5788439"/>
            <a:ext cx="8382726" cy="9068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10005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376552" y="259734"/>
            <a:ext cx="11448503" cy="1480289"/>
          </a:xfrm>
          <a:solidFill>
            <a:schemeClr val="accent5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</a:pPr>
            <a:r>
              <a:rPr lang="cs-CZ" sz="2900" b="1" dirty="0" smtClean="0">
                <a:latin typeface="+mn-lt"/>
              </a:rPr>
              <a:t>F2 – Modernizace zpracování zemědělských produktů </a:t>
            </a:r>
            <a:r>
              <a:rPr lang="cs-CZ" sz="2900" b="1" dirty="0">
                <a:latin typeface="+mn-lt"/>
              </a:rPr>
              <a:t/>
            </a:r>
            <a:br>
              <a:rPr lang="cs-CZ" sz="2900" b="1" dirty="0">
                <a:latin typeface="+mn-lt"/>
              </a:rPr>
            </a:br>
            <a:r>
              <a:rPr lang="cs-CZ" sz="2900" dirty="0">
                <a:latin typeface="+mn-lt"/>
              </a:rPr>
              <a:t>Další podmínky v případě, že výstupní produkt nespadá do přílohy I Smlouvy o fungování </a:t>
            </a:r>
            <a:r>
              <a:rPr lang="cs-CZ" sz="2900" dirty="0" smtClean="0">
                <a:latin typeface="+mn-lt"/>
              </a:rPr>
              <a:t>EU</a:t>
            </a:r>
            <a:endParaRPr lang="cs-CZ" sz="2900" dirty="0">
              <a:latin typeface="+mn-lt"/>
            </a:endParaRPr>
          </a:p>
        </p:txBody>
      </p:sp>
      <p:sp>
        <p:nvSpPr>
          <p:cNvPr id="2" name="Obdélník 1">
            <a:extLst>
              <a:ext uri="{FF2B5EF4-FFF2-40B4-BE49-F238E27FC236}">
                <a16:creationId xmlns:a16="http://schemas.microsoft.com/office/drawing/2014/main" xmlns="" id="{C042A76C-3EC7-46DF-9631-22EF1C30BDF9}"/>
              </a:ext>
            </a:extLst>
          </p:cNvPr>
          <p:cNvSpPr/>
          <p:nvPr/>
        </p:nvSpPr>
        <p:spPr>
          <a:xfrm>
            <a:off x="376553" y="2068857"/>
            <a:ext cx="11318141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cs-CZ" sz="2800" dirty="0"/>
              <a:t>Žadatel nesmí být velký podnik.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cs-CZ" sz="2800" dirty="0"/>
              <a:t>Podpora musí mít motivační účinek (nelze zahájit práce na projektu před podání </a:t>
            </a:r>
            <a:r>
              <a:rPr lang="cs-CZ" sz="2800" dirty="0" err="1"/>
              <a:t>ŽoD</a:t>
            </a:r>
            <a:r>
              <a:rPr lang="cs-CZ" sz="2800" dirty="0"/>
              <a:t>).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cs-CZ" sz="2800" dirty="0"/>
              <a:t>Vůči žadateli nesmí být vydán inkasní příkaz o protiprávní podpoře.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cs-CZ" sz="2800" dirty="0"/>
              <a:t>Žadatel nesmí být podnik v obtížích.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cs-CZ" sz="2800" dirty="0"/>
              <a:t>Nesmí se jednat o produkci biopaliv nebo energie z obnovitelných zdrojů.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cs-CZ" sz="2800" dirty="0"/>
              <a:t>Posouzení o vlivu na ŽP u záměrů kde je to vyžadováno, nebo ČP.</a:t>
            </a:r>
          </a:p>
        </p:txBody>
      </p:sp>
      <p:pic>
        <p:nvPicPr>
          <p:cNvPr id="10" name="Obrázek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6260" y="5788439"/>
            <a:ext cx="8382726" cy="9068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95668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376552" y="259734"/>
            <a:ext cx="11448503" cy="1006199"/>
          </a:xfrm>
          <a:solidFill>
            <a:schemeClr val="accent5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</a:pPr>
            <a:r>
              <a:rPr lang="cs-CZ" sz="2900" b="1" dirty="0" smtClean="0">
                <a:latin typeface="+mn-lt"/>
              </a:rPr>
              <a:t>F2 – Modernizace zpracování zemědělských produktů </a:t>
            </a:r>
            <a:r>
              <a:rPr lang="cs-CZ" sz="2900" b="1" dirty="0">
                <a:latin typeface="+mn-lt"/>
              </a:rPr>
              <a:t/>
            </a:r>
            <a:br>
              <a:rPr lang="cs-CZ" sz="2900" b="1" dirty="0">
                <a:latin typeface="+mn-lt"/>
              </a:rPr>
            </a:br>
            <a:r>
              <a:rPr lang="cs-CZ" sz="2900" dirty="0">
                <a:latin typeface="+mn-lt"/>
              </a:rPr>
              <a:t>Způsobilé </a:t>
            </a:r>
            <a:r>
              <a:rPr lang="cs-CZ" sz="2900" dirty="0" smtClean="0">
                <a:latin typeface="+mn-lt"/>
              </a:rPr>
              <a:t>výdaje</a:t>
            </a:r>
            <a:endParaRPr lang="cs-CZ" sz="2900" dirty="0">
              <a:latin typeface="+mn-lt"/>
            </a:endParaRPr>
          </a:p>
        </p:txBody>
      </p:sp>
      <p:sp>
        <p:nvSpPr>
          <p:cNvPr id="2" name="Obdélník 1">
            <a:extLst>
              <a:ext uri="{FF2B5EF4-FFF2-40B4-BE49-F238E27FC236}">
                <a16:creationId xmlns:a16="http://schemas.microsoft.com/office/drawing/2014/main" xmlns="" id="{C042A76C-3EC7-46DF-9631-22EF1C30BDF9}"/>
              </a:ext>
            </a:extLst>
          </p:cNvPr>
          <p:cNvSpPr/>
          <p:nvPr/>
        </p:nvSpPr>
        <p:spPr>
          <a:xfrm>
            <a:off x="376552" y="1445600"/>
            <a:ext cx="11318141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cs-CZ" sz="2000" dirty="0"/>
              <a:t>Pořízení strojů, nástrojů a zařízení pro zpracování, finální úpravu, balení a značení výrobku.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cs-CZ" sz="2000" dirty="0"/>
              <a:t>Výstavba, modernizace a rekonstrukce budov, vč. manipulačních ploch, bouracích prací. 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cs-CZ" sz="2000" dirty="0"/>
              <a:t>Investice související se skladováním zpracovávané suroviny a druhotných surovin s výjimkou odpadních vod</a:t>
            </a:r>
            <a:r>
              <a:rPr lang="cs-CZ" sz="2000" dirty="0" smtClean="0"/>
              <a:t>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cs-CZ" sz="2000" dirty="0" smtClean="0"/>
              <a:t>Investice související se skladováním zpracované suroviny, výrobků a druhotných surovin.</a:t>
            </a:r>
            <a:endParaRPr lang="cs-CZ" sz="2000" dirty="0"/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cs-CZ" sz="2000" dirty="0"/>
              <a:t>Investice vedoucí ke zvyšování a monitorováním kvality produktů.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cs-CZ" sz="2000" dirty="0"/>
              <a:t>Marketing, výstavba a rekonstrukce prodejen, pojízdné prodejny, stánky, prodej ze dvora, vybavení prodejen.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cs-CZ" sz="2000" dirty="0"/>
              <a:t>Užitkové vozy N1 a N2.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cs-CZ" sz="2000" dirty="0"/>
              <a:t>Investice do zařízení na čištění odpadních vod v provozu.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cs-CZ" sz="2000" dirty="0"/>
              <a:t>Nákup nemovitosti (do 10 % ZV</a:t>
            </a:r>
            <a:r>
              <a:rPr lang="cs-CZ" sz="2400" dirty="0"/>
              <a:t>).</a:t>
            </a:r>
          </a:p>
        </p:txBody>
      </p:sp>
      <p:pic>
        <p:nvPicPr>
          <p:cNvPr id="10" name="Obrázek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6260" y="5788439"/>
            <a:ext cx="8382726" cy="9068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77369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376552" y="259735"/>
            <a:ext cx="11448503" cy="1134060"/>
          </a:xfrm>
          <a:solidFill>
            <a:schemeClr val="accent5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</a:pPr>
            <a:r>
              <a:rPr lang="cs-CZ" sz="2900" b="1" dirty="0" smtClean="0">
                <a:latin typeface="+mn-lt"/>
              </a:rPr>
              <a:t>F2 – Modernizace zpracování zemědělských produktů </a:t>
            </a:r>
            <a:r>
              <a:rPr lang="cs-CZ" sz="2900" b="1" dirty="0">
                <a:latin typeface="+mn-lt"/>
              </a:rPr>
              <a:t/>
            </a:r>
            <a:br>
              <a:rPr lang="cs-CZ" sz="2900" b="1" dirty="0">
                <a:latin typeface="+mn-lt"/>
              </a:rPr>
            </a:br>
            <a:r>
              <a:rPr lang="cs-CZ" sz="2900" dirty="0">
                <a:latin typeface="+mn-lt"/>
              </a:rPr>
              <a:t>Preferenční kritéria</a:t>
            </a:r>
          </a:p>
        </p:txBody>
      </p:sp>
      <p:sp>
        <p:nvSpPr>
          <p:cNvPr id="2" name="Obdélník 1">
            <a:extLst>
              <a:ext uri="{FF2B5EF4-FFF2-40B4-BE49-F238E27FC236}">
                <a16:creationId xmlns:a16="http://schemas.microsoft.com/office/drawing/2014/main" xmlns="" id="{C042A76C-3EC7-46DF-9631-22EF1C30BDF9}"/>
              </a:ext>
            </a:extLst>
          </p:cNvPr>
          <p:cNvSpPr/>
          <p:nvPr/>
        </p:nvSpPr>
        <p:spPr>
          <a:xfrm>
            <a:off x="376553" y="1634067"/>
            <a:ext cx="11448502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cs-CZ" sz="2800" dirty="0"/>
              <a:t>Zvýhodnění </a:t>
            </a:r>
            <a:r>
              <a:rPr lang="cs-CZ" sz="2800" dirty="0" err="1"/>
              <a:t>prvožadatelů</a:t>
            </a:r>
            <a:r>
              <a:rPr lang="cs-CZ" sz="2800" dirty="0"/>
              <a:t> z SCLLD MAS </a:t>
            </a:r>
            <a:r>
              <a:rPr lang="cs-CZ" sz="2800" dirty="0" err="1"/>
              <a:t>Hustopečsko</a:t>
            </a:r>
            <a:endParaRPr lang="cs-CZ" sz="2800" dirty="0"/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cs-CZ" sz="2800" dirty="0"/>
              <a:t>Finanční náročnost projektu - CZV. 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cs-CZ" sz="2800" dirty="0"/>
              <a:t>Realizace projektu upřednostňuje rekonstrukci stávající budovy před novostavbou</a:t>
            </a:r>
            <a:r>
              <a:rPr lang="cs-CZ" sz="2800" i="1" dirty="0"/>
              <a:t>.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cs-CZ" sz="2800" dirty="0" smtClean="0"/>
              <a:t>Tvorba </a:t>
            </a:r>
            <a:r>
              <a:rPr lang="cs-CZ" sz="2800" dirty="0"/>
              <a:t>pracovních míst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pl-PL" sz="2800" dirty="0"/>
              <a:t>Velikost podniku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pl-PL" sz="2800" dirty="0" smtClean="0"/>
              <a:t>Podpora regionální produkce</a:t>
            </a:r>
            <a:endParaRPr lang="pl-PL" sz="2800" dirty="0"/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pl-PL" sz="2800" b="1" dirty="0" smtClean="0"/>
              <a:t>Min</a:t>
            </a:r>
            <a:r>
              <a:rPr lang="pl-PL" sz="2800" b="1" dirty="0"/>
              <a:t>. Počet bodů </a:t>
            </a:r>
            <a:r>
              <a:rPr lang="pl-PL" sz="2800" b="1" dirty="0" smtClean="0"/>
              <a:t>3</a:t>
            </a:r>
            <a:r>
              <a:rPr lang="en-US" sz="2800" b="1" dirty="0" smtClean="0"/>
              <a:t>5</a:t>
            </a:r>
            <a:r>
              <a:rPr lang="pl-PL" sz="2800" b="1" dirty="0" smtClean="0"/>
              <a:t>               </a:t>
            </a:r>
            <a:r>
              <a:rPr lang="pl-PL" sz="2800" b="1" dirty="0"/>
              <a:t>Max. Počet bodů </a:t>
            </a:r>
            <a:r>
              <a:rPr lang="pl-PL" sz="2800" b="1" dirty="0" smtClean="0"/>
              <a:t>100</a:t>
            </a:r>
            <a:endParaRPr lang="cs-CZ" sz="2800" b="1" dirty="0"/>
          </a:p>
        </p:txBody>
      </p:sp>
      <p:pic>
        <p:nvPicPr>
          <p:cNvPr id="10" name="Obrázek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6260" y="5788439"/>
            <a:ext cx="8382726" cy="9068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01858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376552" y="259734"/>
            <a:ext cx="11448503" cy="1480289"/>
          </a:xfrm>
          <a:solidFill>
            <a:schemeClr val="accent5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</a:pPr>
            <a:r>
              <a:rPr lang="cs-CZ" sz="2900" b="1" dirty="0" smtClean="0">
                <a:latin typeface="+mn-lt"/>
              </a:rPr>
              <a:t>F2 – Modernizace zpracování zemědělských produktů </a:t>
            </a:r>
            <a:r>
              <a:rPr lang="cs-CZ" sz="2900" b="1" dirty="0">
                <a:latin typeface="+mn-lt"/>
              </a:rPr>
              <a:t/>
            </a:r>
            <a:br>
              <a:rPr lang="cs-CZ" sz="2900" b="1" dirty="0">
                <a:latin typeface="+mn-lt"/>
              </a:rPr>
            </a:br>
            <a:r>
              <a:rPr lang="cs-CZ" sz="2900" dirty="0">
                <a:latin typeface="+mn-lt"/>
              </a:rPr>
              <a:t>Nepovinné přílohy</a:t>
            </a:r>
          </a:p>
        </p:txBody>
      </p:sp>
      <p:sp>
        <p:nvSpPr>
          <p:cNvPr id="2" name="Obdélník 1">
            <a:extLst>
              <a:ext uri="{FF2B5EF4-FFF2-40B4-BE49-F238E27FC236}">
                <a16:creationId xmlns:a16="http://schemas.microsoft.com/office/drawing/2014/main" xmlns="" id="{C042A76C-3EC7-46DF-9631-22EF1C30BDF9}"/>
              </a:ext>
            </a:extLst>
          </p:cNvPr>
          <p:cNvSpPr/>
          <p:nvPr/>
        </p:nvSpPr>
        <p:spPr>
          <a:xfrm>
            <a:off x="376553" y="2154547"/>
            <a:ext cx="11318141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 algn="just" fontAlgn="base">
              <a:buFont typeface="Arial" panose="020B0604020202020204" pitchFamily="34" charset="0"/>
              <a:buChar char="•"/>
            </a:pPr>
            <a:r>
              <a:rPr lang="cs-CZ" sz="2800" dirty="0"/>
              <a:t>Kopie výpisu z katastru nemovitostí ne starší 3 měsíců před datem podání žádosti.</a:t>
            </a:r>
          </a:p>
          <a:p>
            <a:pPr marL="285750" lvl="0" indent="-285750" algn="just" fontAlgn="base">
              <a:buFont typeface="Arial" panose="020B0604020202020204" pitchFamily="34" charset="0"/>
              <a:buChar char="•"/>
            </a:pPr>
            <a:r>
              <a:rPr lang="cs-CZ" sz="2800" dirty="0"/>
              <a:t>Velikost podniku – prohlášení dle přílohy č. 5 Pravidel 19.2.1. Velikost podniku. </a:t>
            </a:r>
          </a:p>
          <a:p>
            <a:pPr marL="285750" lvl="0" indent="-285750" algn="just" fontAlgn="base">
              <a:buFont typeface="Arial" panose="020B0604020202020204" pitchFamily="34" charset="0"/>
              <a:buChar char="•"/>
            </a:pPr>
            <a:r>
              <a:rPr lang="cs-CZ" sz="2800" dirty="0" smtClean="0"/>
              <a:t>Podpora regionální produkce </a:t>
            </a:r>
            <a:r>
              <a:rPr lang="cs-CZ" sz="2800" dirty="0"/>
              <a:t>– </a:t>
            </a:r>
            <a:r>
              <a:rPr lang="cs-CZ" sz="2800" dirty="0" smtClean="0"/>
              <a:t>potvrzení dodavatele k produkci z místních zdrojů při nákupu produkce, výpis z LPIS nebo IZR při zpracování produkce + produkce musí pocházet prokazatelně z území MAS </a:t>
            </a:r>
            <a:r>
              <a:rPr lang="cs-CZ" sz="2800" dirty="0" err="1" smtClean="0"/>
              <a:t>Hustopečsko</a:t>
            </a:r>
            <a:r>
              <a:rPr lang="cs-CZ" sz="2800" dirty="0" smtClean="0"/>
              <a:t>.</a:t>
            </a:r>
            <a:endParaRPr lang="cs-CZ" sz="2800" dirty="0"/>
          </a:p>
        </p:txBody>
      </p:sp>
      <p:pic>
        <p:nvPicPr>
          <p:cNvPr id="10" name="Obrázek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6260" y="5788439"/>
            <a:ext cx="8382726" cy="9068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04409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478280" y="72102"/>
            <a:ext cx="11448503" cy="885485"/>
          </a:xfrm>
          <a:solidFill>
            <a:schemeClr val="accent2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</a:pPr>
            <a:r>
              <a:rPr lang="cs-CZ" sz="2900" b="1" dirty="0" smtClean="0">
                <a:latin typeface="+mn-lt"/>
              </a:rPr>
              <a:t>F4 </a:t>
            </a:r>
            <a:r>
              <a:rPr lang="cs-CZ" sz="2900" b="1" dirty="0">
                <a:latin typeface="+mn-lt"/>
              </a:rPr>
              <a:t>– </a:t>
            </a:r>
            <a:r>
              <a:rPr lang="cs-CZ" sz="2900" b="1" dirty="0" smtClean="0">
                <a:latin typeface="+mn-lt"/>
              </a:rPr>
              <a:t>Rozvoj nezemědělských činností</a:t>
            </a:r>
            <a:endParaRPr lang="cs-CZ" sz="2900" b="1" dirty="0">
              <a:latin typeface="+mn-lt"/>
            </a:endParaRPr>
          </a:p>
        </p:txBody>
      </p:sp>
      <p:sp>
        <p:nvSpPr>
          <p:cNvPr id="2" name="Obdélník 1">
            <a:extLst>
              <a:ext uri="{FF2B5EF4-FFF2-40B4-BE49-F238E27FC236}">
                <a16:creationId xmlns:a16="http://schemas.microsoft.com/office/drawing/2014/main" xmlns="" id="{C042A76C-3EC7-46DF-9631-22EF1C30BDF9}"/>
              </a:ext>
            </a:extLst>
          </p:cNvPr>
          <p:cNvSpPr/>
          <p:nvPr/>
        </p:nvSpPr>
        <p:spPr>
          <a:xfrm>
            <a:off x="278898" y="1102464"/>
            <a:ext cx="11318141" cy="46720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80000"/>
              </a:lnSpc>
            </a:pPr>
            <a:r>
              <a:rPr lang="cs-CZ" sz="2400" b="1" dirty="0"/>
              <a:t>Příjemci dotace: </a:t>
            </a:r>
          </a:p>
          <a:p>
            <a:pPr algn="just">
              <a:lnSpc>
                <a:spcPct val="80000"/>
              </a:lnSpc>
            </a:pPr>
            <a:r>
              <a:rPr lang="cs-CZ" sz="2400" dirty="0"/>
              <a:t>Fyzické a právnické osoby – mikropodniky a malé podniky ve venkovských oblastech, jakož i zemědělci. </a:t>
            </a:r>
          </a:p>
          <a:p>
            <a:pPr lvl="1" algn="just">
              <a:lnSpc>
                <a:spcPct val="80000"/>
              </a:lnSpc>
              <a:buFont typeface="Arial" charset="0"/>
              <a:buChar char="•"/>
            </a:pPr>
            <a:endParaRPr lang="cs-CZ" sz="2400" dirty="0"/>
          </a:p>
          <a:p>
            <a:pPr algn="just">
              <a:lnSpc>
                <a:spcPct val="80000"/>
              </a:lnSpc>
            </a:pPr>
            <a:r>
              <a:rPr lang="cs-CZ" sz="2400" b="1" dirty="0"/>
              <a:t>Oblasti podpory:</a:t>
            </a:r>
          </a:p>
          <a:p>
            <a:pPr algn="just">
              <a:lnSpc>
                <a:spcPct val="80000"/>
              </a:lnSpc>
            </a:pPr>
            <a:r>
              <a:rPr lang="cs-CZ" sz="2400" dirty="0"/>
              <a:t>Investice do vybraných nezemědělských činností dle Klasifikace CZ NACE.</a:t>
            </a:r>
          </a:p>
          <a:p>
            <a:pPr lvl="1" algn="just">
              <a:lnSpc>
                <a:spcPct val="80000"/>
              </a:lnSpc>
            </a:pPr>
            <a:endParaRPr lang="cs-CZ" sz="2400" dirty="0"/>
          </a:p>
          <a:p>
            <a:pPr algn="just">
              <a:lnSpc>
                <a:spcPct val="80000"/>
              </a:lnSpc>
            </a:pPr>
            <a:r>
              <a:rPr lang="cs-CZ" sz="2400" b="1" dirty="0"/>
              <a:t>Pod pravidlem de minimis, nebo blokové </a:t>
            </a:r>
            <a:r>
              <a:rPr lang="cs-CZ" sz="2400" b="1" dirty="0" err="1"/>
              <a:t>vyjímky</a:t>
            </a:r>
            <a:r>
              <a:rPr lang="cs-CZ" sz="2400" b="1" dirty="0"/>
              <a:t> - výše podpory: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sz="2400" dirty="0"/>
              <a:t>Maximální výše dotace činí </a:t>
            </a:r>
            <a:r>
              <a:rPr lang="cs-CZ" sz="2400" b="1" dirty="0"/>
              <a:t>45%</a:t>
            </a:r>
            <a:r>
              <a:rPr lang="cs-CZ" sz="2400" dirty="0"/>
              <a:t> způsobilých výdajů ze kterých je stanovena dotace  pro </a:t>
            </a:r>
            <a:r>
              <a:rPr lang="cs-CZ" sz="2400" b="1" dirty="0"/>
              <a:t>malé podniky a mikropodniky</a:t>
            </a:r>
            <a:r>
              <a:rPr lang="cs-CZ" sz="2400" dirty="0"/>
              <a:t>; </a:t>
            </a:r>
            <a:r>
              <a:rPr lang="cs-CZ" sz="2400" b="1" dirty="0"/>
              <a:t>35 %</a:t>
            </a:r>
            <a:r>
              <a:rPr lang="cs-CZ" sz="2400" dirty="0"/>
              <a:t> - střední podniky (pouze zemědělci); </a:t>
            </a:r>
            <a:r>
              <a:rPr lang="cs-CZ" sz="2400" b="1" dirty="0"/>
              <a:t>25 %</a:t>
            </a:r>
            <a:r>
              <a:rPr lang="cs-CZ" sz="2400" dirty="0"/>
              <a:t> - velké </a:t>
            </a:r>
            <a:r>
              <a:rPr lang="cs-CZ" sz="2400" dirty="0" smtClean="0"/>
              <a:t>podniky</a:t>
            </a:r>
            <a:endParaRPr lang="cs-CZ" sz="24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cs-CZ" sz="24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sz="2400" dirty="0"/>
              <a:t>Min. výše způsobilých výdajů     50.000,- Kč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sz="2400" dirty="0"/>
              <a:t>Max. výše způsobilých výdajů 5.000.000,- Kč</a:t>
            </a:r>
          </a:p>
        </p:txBody>
      </p:sp>
      <p:pic>
        <p:nvPicPr>
          <p:cNvPr id="10" name="Obrázek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6260" y="5788439"/>
            <a:ext cx="8382726" cy="9068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15255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371748" y="91141"/>
            <a:ext cx="11448503" cy="885485"/>
          </a:xfrm>
          <a:solidFill>
            <a:schemeClr val="accent2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</a:pPr>
            <a:r>
              <a:rPr lang="cs-CZ" sz="2900" b="1" dirty="0" smtClean="0">
                <a:latin typeface="+mn-lt"/>
              </a:rPr>
              <a:t>F4 </a:t>
            </a:r>
            <a:r>
              <a:rPr lang="cs-CZ" sz="2900" b="1" dirty="0">
                <a:latin typeface="+mn-lt"/>
              </a:rPr>
              <a:t>– </a:t>
            </a:r>
            <a:r>
              <a:rPr lang="cs-CZ" sz="2900" b="1" dirty="0" smtClean="0">
                <a:latin typeface="+mn-lt"/>
              </a:rPr>
              <a:t>Rozvoj nezemědělských činností </a:t>
            </a:r>
            <a:r>
              <a:rPr lang="cs-CZ" sz="2900" b="1" dirty="0">
                <a:latin typeface="+mn-lt"/>
              </a:rPr>
              <a:t>– </a:t>
            </a:r>
            <a:r>
              <a:rPr lang="cs-CZ" sz="2900" dirty="0">
                <a:latin typeface="+mn-lt"/>
              </a:rPr>
              <a:t>CZ-NACE</a:t>
            </a:r>
          </a:p>
        </p:txBody>
      </p:sp>
      <p:sp>
        <p:nvSpPr>
          <p:cNvPr id="2" name="Obdélník 1">
            <a:extLst>
              <a:ext uri="{FF2B5EF4-FFF2-40B4-BE49-F238E27FC236}">
                <a16:creationId xmlns:a16="http://schemas.microsoft.com/office/drawing/2014/main" xmlns="" id="{C042A76C-3EC7-46DF-9631-22EF1C30BDF9}"/>
              </a:ext>
            </a:extLst>
          </p:cNvPr>
          <p:cNvSpPr/>
          <p:nvPr/>
        </p:nvSpPr>
        <p:spPr>
          <a:xfrm>
            <a:off x="242615" y="1012954"/>
            <a:ext cx="11220221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cs-CZ" sz="2000" b="1" dirty="0">
                <a:latin typeface="Arial Narrow" pitchFamily="34" charset="0"/>
              </a:rPr>
              <a:t>Projekt se týká pouze činností zařazených do těchto sekcí Klasifikace ekonomických činností (CZ-NACE): </a:t>
            </a:r>
          </a:p>
          <a:p>
            <a:pPr algn="just"/>
            <a:r>
              <a:rPr lang="cs-CZ" sz="2000" dirty="0"/>
              <a:t>C – zpracovatelský průmysl (vyjma 12.00, 25.40)</a:t>
            </a:r>
          </a:p>
          <a:p>
            <a:pPr algn="just"/>
            <a:r>
              <a:rPr lang="cs-CZ" sz="2000" dirty="0"/>
              <a:t>F – stavebnictví (vyjma 41.1)</a:t>
            </a:r>
          </a:p>
          <a:p>
            <a:pPr algn="just"/>
            <a:r>
              <a:rPr lang="cs-CZ" sz="2000" dirty="0"/>
              <a:t>G – velkoobchod a maloobchod; opravy a údržba motorových vozidel (vyjma 46, 47.3)</a:t>
            </a:r>
          </a:p>
          <a:p>
            <a:pPr algn="just"/>
            <a:r>
              <a:rPr lang="cs-CZ" sz="2000" dirty="0"/>
              <a:t>I – ubytování, stravování, pohostinství</a:t>
            </a:r>
          </a:p>
          <a:p>
            <a:pPr algn="just"/>
            <a:r>
              <a:rPr lang="cs-CZ" sz="2000" dirty="0"/>
              <a:t>J – informační a komunikační činnost (vyjma 60, 61)</a:t>
            </a:r>
          </a:p>
          <a:p>
            <a:pPr algn="just"/>
            <a:r>
              <a:rPr lang="cs-CZ" sz="2000" dirty="0"/>
              <a:t>M – profesní, vědecké technické činnosti (vyjma 70)</a:t>
            </a:r>
          </a:p>
          <a:p>
            <a:pPr algn="just"/>
            <a:r>
              <a:rPr lang="cs-CZ" sz="2000" dirty="0"/>
              <a:t>N79 – činnosti cestovních kanceláří a agentur a ostatní rezervační služby; N81 – činnosti související se stavbami a úpravou krajiny (vyjma 81.1); </a:t>
            </a:r>
            <a:r>
              <a:rPr lang="pt-BR" sz="2000" dirty="0"/>
              <a:t>N82.1 – administrativní a kancelářská činnost</a:t>
            </a:r>
            <a:r>
              <a:rPr lang="cs-CZ" sz="2000" dirty="0"/>
              <a:t>; N82.3 – pořádání konferencí a hospodářských výstav; N82.92 – balicí činnost</a:t>
            </a:r>
          </a:p>
          <a:p>
            <a:pPr algn="just"/>
            <a:r>
              <a:rPr lang="cs-CZ" sz="2000" dirty="0"/>
              <a:t>P85.59 – ostatní vzdělávání</a:t>
            </a:r>
          </a:p>
          <a:p>
            <a:pPr algn="just"/>
            <a:r>
              <a:rPr lang="cs-CZ" sz="2000" dirty="0"/>
              <a:t>R93 – sportovní, zábavní, rekreační činnost</a:t>
            </a:r>
          </a:p>
          <a:p>
            <a:pPr algn="just"/>
            <a:r>
              <a:rPr lang="cs-CZ" sz="2000" dirty="0"/>
              <a:t>S95 – opravy počítačů a výrobků pro osobní potřebu a převážně pro Domácnost S96 – poskytování ostatních osobních služeb.</a:t>
            </a:r>
            <a:endParaRPr lang="cs-CZ" sz="2800" b="1" dirty="0">
              <a:latin typeface="Arial Narrow" pitchFamily="34" charset="0"/>
            </a:endParaRPr>
          </a:p>
        </p:txBody>
      </p:sp>
      <p:pic>
        <p:nvPicPr>
          <p:cNvPr id="10" name="Obrázek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6260" y="5788439"/>
            <a:ext cx="8382726" cy="9068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99732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371748" y="269354"/>
            <a:ext cx="11448503" cy="885485"/>
          </a:xfrm>
          <a:solidFill>
            <a:schemeClr val="accent2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</a:pPr>
            <a:r>
              <a:rPr lang="cs-CZ" sz="2900" b="1" dirty="0" smtClean="0">
                <a:latin typeface="+mn-lt"/>
              </a:rPr>
              <a:t>F4 </a:t>
            </a:r>
            <a:r>
              <a:rPr lang="cs-CZ" sz="2900" b="1" dirty="0">
                <a:latin typeface="+mn-lt"/>
              </a:rPr>
              <a:t>– </a:t>
            </a:r>
            <a:r>
              <a:rPr lang="cs-CZ" sz="2900" b="1" dirty="0" smtClean="0">
                <a:latin typeface="+mn-lt"/>
              </a:rPr>
              <a:t>Rozvoj nezemědělských činností </a:t>
            </a:r>
            <a:r>
              <a:rPr lang="cs-CZ" sz="2900" b="1" dirty="0">
                <a:latin typeface="+mn-lt"/>
              </a:rPr>
              <a:t>– </a:t>
            </a:r>
            <a:r>
              <a:rPr lang="cs-CZ" sz="2900" dirty="0">
                <a:latin typeface="+mn-lt"/>
              </a:rPr>
              <a:t>další vymezení</a:t>
            </a:r>
          </a:p>
        </p:txBody>
      </p:sp>
      <p:sp>
        <p:nvSpPr>
          <p:cNvPr id="2" name="Obdélník 1">
            <a:extLst>
              <a:ext uri="{FF2B5EF4-FFF2-40B4-BE49-F238E27FC236}">
                <a16:creationId xmlns:a16="http://schemas.microsoft.com/office/drawing/2014/main" xmlns="" id="{C042A76C-3EC7-46DF-9631-22EF1C30BDF9}"/>
              </a:ext>
            </a:extLst>
          </p:cNvPr>
          <p:cNvSpPr/>
          <p:nvPr/>
        </p:nvSpPr>
        <p:spPr>
          <a:xfrm>
            <a:off x="214218" y="1469868"/>
            <a:ext cx="11480476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sz="2000" dirty="0"/>
              <a:t>Činnosti R93 (sportovní, zábavní, rekreační činnost) a I56 (stravování a pohostinství) pouze ve vazbě na venkovskou turistiku nebo ubytovací </a:t>
            </a:r>
            <a:r>
              <a:rPr lang="cs-CZ" sz="2000" dirty="0" smtClean="0"/>
              <a:t>kapacitu (doložení – do 10 km existence objektu venkovské turistiky s návštěvností min. 2000 osob/rok).</a:t>
            </a:r>
            <a:endParaRPr lang="cs-CZ" sz="20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sz="2000" dirty="0"/>
              <a:t>Dotaci nelze poskytnout na: nákup zemědělských a lesnických strojů, fotovoltaických panelů pouze k výrobě el. energie do sítě.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sz="2000" dirty="0"/>
              <a:t>Ubytovací zařízení s kapacitou 6 – 40 lůžek.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sz="2000" dirty="0"/>
              <a:t>V případě zpracování produktů – výstupem produkty neuvedené v příloze I Smlouvy o fungování EU.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sz="2000" dirty="0"/>
              <a:t>V případě uvádění produktů na trh musí převažovat produkty neuvedené v příloze I Smlouvy o fungování EU.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sz="2000" dirty="0"/>
              <a:t>Žadatel, který v posledních 2 letech před podáním žádosti o dotaci ukončil stejnou nebo </a:t>
            </a:r>
            <a:r>
              <a:rPr lang="pl-PL" sz="2000" dirty="0"/>
              <a:t>podobnou činnost dle CZ-NACE, nemůže žádat o podporu.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sz="2000" dirty="0"/>
              <a:t>Upozornění k projektům týkajících se ubytování: pokud daná obec v místě realizace projektu vybírá poplatky z cestovního ruchu, žadatel se přihlásí k poplatkové povinnosti u příslušné obce, a to nejpozději k datu předložení žádosti o platbu.</a:t>
            </a:r>
          </a:p>
        </p:txBody>
      </p:sp>
      <p:pic>
        <p:nvPicPr>
          <p:cNvPr id="10" name="Obrázek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6260" y="5788439"/>
            <a:ext cx="8382726" cy="9068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38640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255799" y="543713"/>
            <a:ext cx="11438894" cy="637017"/>
          </a:xfrm>
          <a:solidFill>
            <a:srgbClr val="FDF449"/>
          </a:solidFill>
        </p:spPr>
        <p:txBody>
          <a:bodyPr>
            <a:normAutofit fontScale="90000"/>
          </a:bodyPr>
          <a:lstStyle/>
          <a:p>
            <a:pPr algn="ctr">
              <a:defRPr/>
            </a:pPr>
            <a:r>
              <a:rPr lang="cs-CZ" dirty="0" smtClean="0">
                <a:latin typeface="Calibri" panose="020F0502020204030204" pitchFamily="34" charset="0"/>
              </a:rPr>
              <a:t>MAS </a:t>
            </a:r>
            <a:r>
              <a:rPr lang="cs-CZ" dirty="0" err="1" smtClean="0">
                <a:latin typeface="Calibri" panose="020F0502020204030204" pitchFamily="34" charset="0"/>
              </a:rPr>
              <a:t>Hustopečsko</a:t>
            </a:r>
            <a:endParaRPr lang="cs-CZ" dirty="0">
              <a:latin typeface="Calibri" panose="020F0502020204030204" pitchFamily="34" charset="0"/>
            </a:endParaRPr>
          </a:p>
        </p:txBody>
      </p:sp>
      <p:sp>
        <p:nvSpPr>
          <p:cNvPr id="6" name="Zástupný symbol pro obsah 5"/>
          <p:cNvSpPr>
            <a:spLocks noGrp="1"/>
          </p:cNvSpPr>
          <p:nvPr>
            <p:ph sz="half" idx="2"/>
          </p:nvPr>
        </p:nvSpPr>
        <p:spPr>
          <a:xfrm>
            <a:off x="255799" y="1740023"/>
            <a:ext cx="11438895" cy="3746377"/>
          </a:xfrm>
        </p:spPr>
        <p:txBody>
          <a:bodyPr>
            <a:normAutofit/>
          </a:bodyPr>
          <a:lstStyle/>
          <a:p>
            <a:r>
              <a:rPr lang="cs-CZ" dirty="0" smtClean="0"/>
              <a:t>existence od roku 2007, činnost od 2012</a:t>
            </a:r>
          </a:p>
          <a:p>
            <a:r>
              <a:rPr lang="cs-CZ" dirty="0" smtClean="0"/>
              <a:t>Konec 2017 – Schválení Strategie komunitně vedeného místního rozvoje MAS </a:t>
            </a:r>
            <a:r>
              <a:rPr lang="cs-CZ" dirty="0" err="1" smtClean="0"/>
              <a:t>Hustopečsko</a:t>
            </a:r>
            <a:endParaRPr lang="cs-CZ" dirty="0" smtClean="0"/>
          </a:p>
          <a:p>
            <a:r>
              <a:rPr lang="cs-CZ" dirty="0" smtClean="0"/>
              <a:t>IROP, OP ZAM, PRV, nově od podzimu 2018 OP ŽP</a:t>
            </a:r>
          </a:p>
          <a:p>
            <a:pPr marL="0" indent="0">
              <a:buNone/>
            </a:pPr>
            <a:endParaRPr lang="cs-CZ" dirty="0"/>
          </a:p>
        </p:txBody>
      </p:sp>
      <p:pic>
        <p:nvPicPr>
          <p:cNvPr id="10" name="Obrázek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6260" y="5788439"/>
            <a:ext cx="8382726" cy="9068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60494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513790" y="100836"/>
            <a:ext cx="11448503" cy="885485"/>
          </a:xfrm>
          <a:solidFill>
            <a:schemeClr val="accent2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</a:pPr>
            <a:r>
              <a:rPr lang="cs-CZ" sz="2900" b="1" dirty="0" smtClean="0">
                <a:latin typeface="+mn-lt"/>
              </a:rPr>
              <a:t>F4 </a:t>
            </a:r>
            <a:r>
              <a:rPr lang="cs-CZ" sz="2900" b="1" dirty="0">
                <a:latin typeface="+mn-lt"/>
              </a:rPr>
              <a:t>– </a:t>
            </a:r>
            <a:r>
              <a:rPr lang="cs-CZ" sz="2900" b="1" dirty="0" smtClean="0">
                <a:latin typeface="+mn-lt"/>
              </a:rPr>
              <a:t>Rozvoj nezemědělských činností </a:t>
            </a:r>
            <a:r>
              <a:rPr lang="cs-CZ" sz="2900" b="1" dirty="0">
                <a:latin typeface="+mn-lt"/>
              </a:rPr>
              <a:t>– </a:t>
            </a:r>
            <a:r>
              <a:rPr lang="cs-CZ" sz="2900" dirty="0">
                <a:latin typeface="+mn-lt"/>
              </a:rPr>
              <a:t>Způsobilé výdaje</a:t>
            </a:r>
          </a:p>
        </p:txBody>
      </p:sp>
      <p:sp>
        <p:nvSpPr>
          <p:cNvPr id="2" name="Obdélník 1">
            <a:extLst>
              <a:ext uri="{FF2B5EF4-FFF2-40B4-BE49-F238E27FC236}">
                <a16:creationId xmlns:a16="http://schemas.microsoft.com/office/drawing/2014/main" xmlns="" id="{C042A76C-3EC7-46DF-9631-22EF1C30BDF9}"/>
              </a:ext>
            </a:extLst>
          </p:cNvPr>
          <p:cNvSpPr/>
          <p:nvPr/>
        </p:nvSpPr>
        <p:spPr>
          <a:xfrm>
            <a:off x="440157" y="1687656"/>
            <a:ext cx="10958771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sz="2400" dirty="0"/>
              <a:t>Stavební obnova či nová výstavba provozovny, kanceláře či malokapacitního ubytovacího zařízení (vč. stravování).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sz="2400" dirty="0"/>
              <a:t>Pořízení strojů, technologií a dalšího vybavení sloužícího pro nezemědělskou </a:t>
            </a:r>
            <a:r>
              <a:rPr lang="cs-CZ" sz="2400" dirty="0" smtClean="0"/>
              <a:t>činnost (nákup zařízení, užitkové vozy N1, hardware, software).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sz="2400" dirty="0" smtClean="0"/>
              <a:t>V případě podpory na rozšíření výrobního sortimentu stávající provozovny musí být ZV nejméně o </a:t>
            </a:r>
            <a:r>
              <a:rPr lang="en-US" sz="2400" dirty="0" smtClean="0"/>
              <a:t>200 </a:t>
            </a:r>
            <a:r>
              <a:rPr lang="cs-CZ" sz="2400" dirty="0" smtClean="0"/>
              <a:t>% vyšší než účetní hodnota znovu použitého majetku.</a:t>
            </a:r>
            <a:endParaRPr lang="cs-CZ" sz="24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l-PL" sz="2400" dirty="0"/>
              <a:t>Doplňující výdaje jako součást projektu </a:t>
            </a:r>
            <a:r>
              <a:rPr lang="cs-CZ" sz="2400" dirty="0"/>
              <a:t>(parkovací stání, oplocení, úprava povrchů apod.).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sz="2400" dirty="0"/>
              <a:t>Nákup nemovitosti (do 10 % výdajů).</a:t>
            </a:r>
            <a:endParaRPr lang="cs-CZ" sz="2400" b="1" dirty="0">
              <a:latin typeface="Arial Narrow" pitchFamily="34" charset="0"/>
            </a:endParaRPr>
          </a:p>
        </p:txBody>
      </p:sp>
      <p:pic>
        <p:nvPicPr>
          <p:cNvPr id="10" name="Obrázek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6260" y="5788439"/>
            <a:ext cx="8382726" cy="9068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7556462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376552" y="259734"/>
            <a:ext cx="11448503" cy="885485"/>
          </a:xfrm>
          <a:solidFill>
            <a:schemeClr val="accent2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</a:pPr>
            <a:r>
              <a:rPr lang="cs-CZ" sz="2900" b="1" dirty="0" smtClean="0">
                <a:latin typeface="+mn-lt"/>
              </a:rPr>
              <a:t>F4 </a:t>
            </a:r>
            <a:r>
              <a:rPr lang="cs-CZ" sz="2900" b="1" dirty="0">
                <a:latin typeface="+mn-lt"/>
              </a:rPr>
              <a:t>– </a:t>
            </a:r>
            <a:r>
              <a:rPr lang="cs-CZ" sz="2900" b="1" dirty="0" smtClean="0">
                <a:latin typeface="+mn-lt"/>
              </a:rPr>
              <a:t>Rozvoj nezemědělských činností </a:t>
            </a:r>
            <a:r>
              <a:rPr lang="cs-CZ" sz="2900" b="1" dirty="0">
                <a:latin typeface="+mn-lt"/>
              </a:rPr>
              <a:t>– </a:t>
            </a:r>
            <a:r>
              <a:rPr lang="cs-CZ" sz="2900" dirty="0">
                <a:latin typeface="+mn-lt"/>
              </a:rPr>
              <a:t>Pravidlo „de minimis „</a:t>
            </a:r>
          </a:p>
        </p:txBody>
      </p:sp>
      <p:sp>
        <p:nvSpPr>
          <p:cNvPr id="2" name="Obdélník 1">
            <a:extLst>
              <a:ext uri="{FF2B5EF4-FFF2-40B4-BE49-F238E27FC236}">
                <a16:creationId xmlns:a16="http://schemas.microsoft.com/office/drawing/2014/main" xmlns="" id="{C042A76C-3EC7-46DF-9631-22EF1C30BDF9}"/>
              </a:ext>
            </a:extLst>
          </p:cNvPr>
          <p:cNvSpPr/>
          <p:nvPr/>
        </p:nvSpPr>
        <p:spPr>
          <a:xfrm>
            <a:off x="263178" y="1682932"/>
            <a:ext cx="11220221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cs-CZ" sz="3200" dirty="0"/>
              <a:t>Celková výše podpory „de minimis“ poskytnutá jednomu subjektu nesmí v kterémkoli tříletém období přesáhnout částku </a:t>
            </a:r>
            <a:r>
              <a:rPr lang="cs-CZ" sz="3200" b="1" dirty="0"/>
              <a:t>200 000 EUR</a:t>
            </a:r>
            <a:r>
              <a:rPr lang="cs-CZ" sz="3200" dirty="0"/>
              <a:t>. (přepočítáno kurzem ke dni podpisu smlouvy o dotaci).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endParaRPr lang="cs-CZ" sz="3200" dirty="0"/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cs-CZ" sz="3200" dirty="0"/>
              <a:t>Režim „de minimis“ představuje podpory malého rozsahu, u nichž se předpokládá, že nemají potenciál ovlivnit trh. </a:t>
            </a:r>
          </a:p>
        </p:txBody>
      </p:sp>
      <p:pic>
        <p:nvPicPr>
          <p:cNvPr id="10" name="Obrázek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6260" y="5788439"/>
            <a:ext cx="8382726" cy="9068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8146708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376552" y="259734"/>
            <a:ext cx="11448503" cy="885485"/>
          </a:xfrm>
          <a:solidFill>
            <a:schemeClr val="accent2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</a:pPr>
            <a:r>
              <a:rPr lang="cs-CZ" sz="2900" b="1" dirty="0" smtClean="0">
                <a:latin typeface="+mn-lt"/>
              </a:rPr>
              <a:t>F4 – Rozvoj nezemědělských činností </a:t>
            </a:r>
            <a:r>
              <a:rPr lang="cs-CZ" sz="2900" b="1" dirty="0">
                <a:latin typeface="+mn-lt"/>
              </a:rPr>
              <a:t>– </a:t>
            </a:r>
            <a:r>
              <a:rPr lang="cs-CZ" sz="2900" dirty="0">
                <a:latin typeface="+mn-lt"/>
              </a:rPr>
              <a:t>Preferenční kritéria</a:t>
            </a:r>
          </a:p>
        </p:txBody>
      </p:sp>
      <p:sp>
        <p:nvSpPr>
          <p:cNvPr id="2" name="Obdélník 1">
            <a:extLst>
              <a:ext uri="{FF2B5EF4-FFF2-40B4-BE49-F238E27FC236}">
                <a16:creationId xmlns:a16="http://schemas.microsoft.com/office/drawing/2014/main" xmlns="" id="{C042A76C-3EC7-46DF-9631-22EF1C30BDF9}"/>
              </a:ext>
            </a:extLst>
          </p:cNvPr>
          <p:cNvSpPr/>
          <p:nvPr/>
        </p:nvSpPr>
        <p:spPr>
          <a:xfrm>
            <a:off x="376552" y="1238062"/>
            <a:ext cx="11220221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cs-CZ" sz="3600" dirty="0"/>
              <a:t>Zvýhodnění </a:t>
            </a:r>
            <a:r>
              <a:rPr lang="cs-CZ" sz="3600" dirty="0" err="1"/>
              <a:t>prvožadatelů</a:t>
            </a:r>
            <a:r>
              <a:rPr lang="cs-CZ" sz="3600" dirty="0"/>
              <a:t> z SCLLD MAS </a:t>
            </a:r>
            <a:r>
              <a:rPr lang="cs-CZ" sz="3600" dirty="0" err="1"/>
              <a:t>Hustopečsko</a:t>
            </a:r>
            <a:endParaRPr lang="cs-CZ" sz="3600" dirty="0"/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cs-CZ" sz="3600" dirty="0"/>
              <a:t>Finanční náročnost projektu - CZV. 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cs-CZ" sz="3600" dirty="0"/>
              <a:t>Realizace projektu upřednostňuje rekonstrukci stávající budovy před novostavbou</a:t>
            </a:r>
            <a:r>
              <a:rPr lang="cs-CZ" sz="3600" i="1" dirty="0"/>
              <a:t>.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cs-CZ" sz="3600" dirty="0" smtClean="0"/>
              <a:t>Tvorba </a:t>
            </a:r>
            <a:r>
              <a:rPr lang="cs-CZ" sz="3600" dirty="0"/>
              <a:t>pracovních míst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pl-PL" sz="3600" dirty="0"/>
              <a:t>Velikost podniku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pl-PL" sz="3600" b="1" dirty="0" smtClean="0"/>
              <a:t>Min</a:t>
            </a:r>
            <a:r>
              <a:rPr lang="pl-PL" sz="3600" b="1" dirty="0"/>
              <a:t>. Počet bodů 30               Max. Počet bodů </a:t>
            </a:r>
            <a:r>
              <a:rPr lang="pl-PL" sz="3600" b="1" dirty="0" smtClean="0"/>
              <a:t>100</a:t>
            </a:r>
            <a:endParaRPr lang="cs-CZ" sz="3600" b="1" dirty="0"/>
          </a:p>
        </p:txBody>
      </p:sp>
      <p:pic>
        <p:nvPicPr>
          <p:cNvPr id="10" name="Obrázek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6260" y="5788439"/>
            <a:ext cx="8382726" cy="9068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2472422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376552" y="259734"/>
            <a:ext cx="11448503" cy="885485"/>
          </a:xfrm>
          <a:solidFill>
            <a:schemeClr val="accent2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</a:pPr>
            <a:r>
              <a:rPr lang="cs-CZ" sz="2900" b="1" dirty="0" smtClean="0">
                <a:latin typeface="+mn-lt"/>
              </a:rPr>
              <a:t>F4 </a:t>
            </a:r>
            <a:r>
              <a:rPr lang="cs-CZ" sz="2900" b="1" dirty="0">
                <a:latin typeface="+mn-lt"/>
              </a:rPr>
              <a:t>– </a:t>
            </a:r>
            <a:r>
              <a:rPr lang="cs-CZ" sz="2900" b="1" dirty="0" smtClean="0">
                <a:latin typeface="+mn-lt"/>
              </a:rPr>
              <a:t>Rozvoj nezemědělských činností - </a:t>
            </a:r>
            <a:r>
              <a:rPr lang="cs-CZ" sz="2900" dirty="0">
                <a:latin typeface="+mn-lt"/>
              </a:rPr>
              <a:t>Nepovinné přílohy</a:t>
            </a:r>
          </a:p>
        </p:txBody>
      </p:sp>
      <p:sp>
        <p:nvSpPr>
          <p:cNvPr id="2" name="Obdélník 1">
            <a:extLst>
              <a:ext uri="{FF2B5EF4-FFF2-40B4-BE49-F238E27FC236}">
                <a16:creationId xmlns:a16="http://schemas.microsoft.com/office/drawing/2014/main" xmlns="" id="{C042A76C-3EC7-46DF-9631-22EF1C30BDF9}"/>
              </a:ext>
            </a:extLst>
          </p:cNvPr>
          <p:cNvSpPr/>
          <p:nvPr/>
        </p:nvSpPr>
        <p:spPr>
          <a:xfrm>
            <a:off x="376552" y="1666845"/>
            <a:ext cx="11220221" cy="43088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 algn="just" fontAlgn="base">
              <a:buFont typeface="Arial" panose="020B0604020202020204" pitchFamily="34" charset="0"/>
              <a:buChar char="•"/>
            </a:pPr>
            <a:r>
              <a:rPr lang="cs-CZ" sz="3200" dirty="0"/>
              <a:t>Kopie výpisu z katastru nemovitostí ne starší 3 měsíců před datem podání žádosti.</a:t>
            </a:r>
          </a:p>
          <a:p>
            <a:pPr marL="285750" lvl="0" indent="-285750" algn="just" fontAlgn="base">
              <a:buFont typeface="Arial" panose="020B0604020202020204" pitchFamily="34" charset="0"/>
              <a:buChar char="•"/>
            </a:pPr>
            <a:r>
              <a:rPr lang="cs-CZ" sz="3200" dirty="0"/>
              <a:t>Velikost podniku – prohlášení dle přílohy č. 5 Pravidel 19.2.1. Velikost podniku. </a:t>
            </a:r>
            <a:endParaRPr lang="cs-CZ" sz="3200" dirty="0" smtClean="0"/>
          </a:p>
          <a:p>
            <a:pPr marL="285750" lvl="0" indent="-285750" algn="just" fontAlgn="base">
              <a:buFont typeface="Arial" panose="020B0604020202020204" pitchFamily="34" charset="0"/>
              <a:buChar char="•"/>
            </a:pPr>
            <a:r>
              <a:rPr lang="cs-CZ" sz="3200" dirty="0" smtClean="0"/>
              <a:t>V případě investice R </a:t>
            </a:r>
            <a:r>
              <a:rPr lang="en-US" sz="3200" dirty="0" smtClean="0"/>
              <a:t>93 </a:t>
            </a:r>
            <a:r>
              <a:rPr lang="en-US" sz="3200" dirty="0" err="1" smtClean="0"/>
              <a:t>nebo</a:t>
            </a:r>
            <a:r>
              <a:rPr lang="en-US" sz="3200" dirty="0" smtClean="0"/>
              <a:t> I 56 </a:t>
            </a:r>
            <a:r>
              <a:rPr lang="en-US" sz="3200" dirty="0" err="1" smtClean="0"/>
              <a:t>dle</a:t>
            </a:r>
            <a:r>
              <a:rPr lang="en-US" sz="3200" dirty="0" smtClean="0"/>
              <a:t> CZ NACE be</a:t>
            </a:r>
            <a:r>
              <a:rPr lang="cs-CZ" sz="3200" dirty="0" smtClean="0"/>
              <a:t>z vazby na ubytování doloží příjemce, že v okolí </a:t>
            </a:r>
            <a:r>
              <a:rPr lang="en-US" sz="3200" dirty="0" smtClean="0"/>
              <a:t>10 km od m</a:t>
            </a:r>
            <a:r>
              <a:rPr lang="cs-CZ" sz="3200" dirty="0" err="1" smtClean="0"/>
              <a:t>ísta</a:t>
            </a:r>
            <a:r>
              <a:rPr lang="cs-CZ" sz="3200" dirty="0" smtClean="0"/>
              <a:t> realizace se nachází objekt venkovské turistiky s návštěvností min. </a:t>
            </a:r>
            <a:r>
              <a:rPr lang="en-US" sz="3200" dirty="0" smtClean="0"/>
              <a:t>2000 </a:t>
            </a:r>
            <a:r>
              <a:rPr lang="cs-CZ" sz="3200" dirty="0" smtClean="0"/>
              <a:t>osob/rok.</a:t>
            </a:r>
            <a:endParaRPr lang="cs-CZ" sz="3200" dirty="0"/>
          </a:p>
          <a:p>
            <a:r>
              <a:rPr lang="cs-CZ" dirty="0"/>
              <a:t>	</a:t>
            </a:r>
          </a:p>
        </p:txBody>
      </p:sp>
      <p:pic>
        <p:nvPicPr>
          <p:cNvPr id="10" name="Obrázek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6260" y="5788439"/>
            <a:ext cx="8382726" cy="9068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9660032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376552" y="259735"/>
            <a:ext cx="11448503" cy="1010266"/>
          </a:xfrm>
          <a:solidFill>
            <a:schemeClr val="accent5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</a:pPr>
            <a:r>
              <a:rPr lang="cs-CZ" sz="2900" b="1" dirty="0" smtClean="0">
                <a:latin typeface="+mn-lt"/>
              </a:rPr>
              <a:t>F</a:t>
            </a:r>
            <a:r>
              <a:rPr lang="en-US" sz="2900" b="1" dirty="0" smtClean="0">
                <a:latin typeface="+mn-lt"/>
              </a:rPr>
              <a:t>6 </a:t>
            </a:r>
            <a:r>
              <a:rPr lang="cs-CZ" sz="2900" b="1" dirty="0" smtClean="0">
                <a:latin typeface="+mn-lt"/>
              </a:rPr>
              <a:t> – </a:t>
            </a:r>
            <a:r>
              <a:rPr lang="cs-CZ" sz="2900" b="1" dirty="0">
                <a:latin typeface="+mn-lt"/>
              </a:rPr>
              <a:t>Společné investice</a:t>
            </a:r>
            <a:endParaRPr lang="cs-CZ" sz="2900" dirty="0">
              <a:latin typeface="+mn-lt"/>
            </a:endParaRPr>
          </a:p>
        </p:txBody>
      </p:sp>
      <p:sp>
        <p:nvSpPr>
          <p:cNvPr id="2" name="Obdélník 1">
            <a:extLst>
              <a:ext uri="{FF2B5EF4-FFF2-40B4-BE49-F238E27FC236}">
                <a16:creationId xmlns:a16="http://schemas.microsoft.com/office/drawing/2014/main" xmlns="" id="{C042A76C-3EC7-46DF-9631-22EF1C30BDF9}"/>
              </a:ext>
            </a:extLst>
          </p:cNvPr>
          <p:cNvSpPr/>
          <p:nvPr/>
        </p:nvSpPr>
        <p:spPr>
          <a:xfrm>
            <a:off x="376553" y="1557867"/>
            <a:ext cx="11448502" cy="43765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80000"/>
              </a:lnSpc>
            </a:pPr>
            <a:r>
              <a:rPr lang="cs-CZ" sz="1600" b="1" dirty="0" smtClean="0"/>
              <a:t>Příjemce dotace:</a:t>
            </a:r>
          </a:p>
          <a:p>
            <a:pPr marL="342900" indent="-34290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sz="1600" dirty="0" smtClean="0"/>
              <a:t>Na projektu spolupracují minimálně dva subjekty, které se sdruží jako společníci do společnosti dle § </a:t>
            </a:r>
            <a:r>
              <a:rPr lang="en-US" sz="1600" dirty="0" smtClean="0"/>
              <a:t>2716 </a:t>
            </a:r>
            <a:r>
              <a:rPr lang="cs-CZ" sz="1600" dirty="0" smtClean="0"/>
              <a:t>zákona č. </a:t>
            </a:r>
            <a:r>
              <a:rPr lang="en-US" sz="1600" dirty="0" smtClean="0"/>
              <a:t>89</a:t>
            </a:r>
            <a:r>
              <a:rPr lang="cs-CZ" sz="1600" dirty="0" smtClean="0"/>
              <a:t>/</a:t>
            </a:r>
            <a:r>
              <a:rPr lang="en-US" sz="1600" dirty="0" smtClean="0"/>
              <a:t>2012 </a:t>
            </a:r>
            <a:r>
              <a:rPr lang="cs-CZ" sz="1600" dirty="0" smtClean="0"/>
              <a:t> Sb., občanský zákoník.</a:t>
            </a:r>
          </a:p>
          <a:p>
            <a:pPr marL="342900" indent="-34290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sz="1600" dirty="0" smtClean="0"/>
              <a:t>Žadatelem je vždy vlastník majetku nebo jeden ze společníků, který byl pověřen správou</a:t>
            </a:r>
          </a:p>
          <a:p>
            <a:pPr marL="342900" indent="-34290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sz="1600" dirty="0" smtClean="0"/>
              <a:t>Dle záměrů:</a:t>
            </a:r>
          </a:p>
          <a:p>
            <a:pPr marL="800100" lvl="1" indent="-34290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sz="1600" dirty="0" smtClean="0"/>
              <a:t>a) zemědělský podnikatel, který splňuje definici </a:t>
            </a:r>
            <a:r>
              <a:rPr lang="cs-CZ" sz="1600" dirty="0" err="1" smtClean="0"/>
              <a:t>mikropodniku</a:t>
            </a:r>
            <a:endParaRPr lang="cs-CZ" sz="1600" dirty="0" smtClean="0"/>
          </a:p>
          <a:p>
            <a:pPr marL="800100" lvl="1" indent="-34290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sz="1600" dirty="0"/>
              <a:t>b</a:t>
            </a:r>
            <a:r>
              <a:rPr lang="cs-CZ" sz="1600" dirty="0" smtClean="0"/>
              <a:t>) výrobce potravin, který splňuje definici </a:t>
            </a:r>
            <a:r>
              <a:rPr lang="cs-CZ" sz="1600" dirty="0" err="1" smtClean="0"/>
              <a:t>mikropodniku</a:t>
            </a:r>
            <a:endParaRPr lang="cs-CZ" sz="1600" dirty="0" smtClean="0"/>
          </a:p>
          <a:p>
            <a:pPr marL="800100" lvl="1" indent="-34290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sz="1600" dirty="0" smtClean="0"/>
              <a:t>c) držitel (vlastník, nájemce, pachtýř, </a:t>
            </a:r>
            <a:r>
              <a:rPr lang="cs-CZ" sz="1600" dirty="0" err="1" smtClean="0"/>
              <a:t>výpůjčitel</a:t>
            </a:r>
            <a:r>
              <a:rPr lang="cs-CZ" sz="1600" dirty="0" smtClean="0"/>
              <a:t>) lesa, který splňuje definici </a:t>
            </a:r>
            <a:r>
              <a:rPr lang="cs-CZ" sz="1600" dirty="0" err="1" smtClean="0"/>
              <a:t>mikropodniku</a:t>
            </a:r>
            <a:r>
              <a:rPr lang="cs-CZ" sz="1600" dirty="0" smtClean="0"/>
              <a:t> nebo je FO nepodnikající.</a:t>
            </a:r>
            <a:endParaRPr lang="cs-CZ" sz="1600" dirty="0"/>
          </a:p>
          <a:p>
            <a:pPr lvl="1" algn="just">
              <a:lnSpc>
                <a:spcPct val="80000"/>
              </a:lnSpc>
            </a:pPr>
            <a:endParaRPr lang="cs-CZ" sz="1600" dirty="0"/>
          </a:p>
          <a:p>
            <a:pPr algn="just">
              <a:lnSpc>
                <a:spcPct val="80000"/>
              </a:lnSpc>
            </a:pPr>
            <a:r>
              <a:rPr lang="cs-CZ" sz="1600" b="1" dirty="0"/>
              <a:t>Oblasti podpory:</a:t>
            </a:r>
          </a:p>
          <a:p>
            <a:pPr algn="just">
              <a:lnSpc>
                <a:spcPct val="80000"/>
              </a:lnSpc>
            </a:pPr>
            <a:r>
              <a:rPr lang="cs-CZ" sz="1600" dirty="0" smtClean="0"/>
              <a:t>Podpora zahrnuje </a:t>
            </a:r>
            <a:r>
              <a:rPr lang="en-US" sz="1600" dirty="0" err="1" smtClean="0"/>
              <a:t>spolupr</a:t>
            </a:r>
            <a:r>
              <a:rPr lang="cs-CZ" sz="1600" dirty="0" err="1" smtClean="0"/>
              <a:t>áci</a:t>
            </a:r>
            <a:r>
              <a:rPr lang="cs-CZ" sz="1600" dirty="0" smtClean="0"/>
              <a:t> minimálně dvou subjektů při společném sdílení zařízení a strojů,</a:t>
            </a:r>
          </a:p>
          <a:p>
            <a:pPr algn="just">
              <a:lnSpc>
                <a:spcPct val="80000"/>
              </a:lnSpc>
            </a:pPr>
            <a:r>
              <a:rPr lang="cs-CZ" sz="1600" dirty="0" smtClean="0"/>
              <a:t>Spolupráce je umožněna v následujících záměrech:</a:t>
            </a:r>
          </a:p>
          <a:p>
            <a:pPr marL="457200" indent="-457200" algn="just">
              <a:lnSpc>
                <a:spcPct val="80000"/>
              </a:lnSpc>
              <a:buAutoNum type="alphaLcParenR"/>
            </a:pPr>
            <a:r>
              <a:rPr lang="cs-CZ" sz="1600" dirty="0" smtClean="0"/>
              <a:t>Spolupráce v oblasti zemědělské prvovýroby a zpracování a uvádějí na trh zem. Produktů</a:t>
            </a:r>
          </a:p>
          <a:p>
            <a:pPr marL="457200" indent="-457200" algn="just">
              <a:lnSpc>
                <a:spcPct val="80000"/>
              </a:lnSpc>
              <a:buAutoNum type="alphaLcParenR"/>
            </a:pPr>
            <a:r>
              <a:rPr lang="cs-CZ" sz="1600" dirty="0" smtClean="0"/>
              <a:t>Spolupráce s oblasti zemědělské prvovýroby a zpracování zem. Produktů na zemědělské a nezemědělské produkty a jejich uvádějí na trh</a:t>
            </a:r>
          </a:p>
          <a:p>
            <a:pPr marL="457200" indent="-457200" algn="just">
              <a:lnSpc>
                <a:spcPct val="80000"/>
              </a:lnSpc>
              <a:buAutoNum type="alphaLcParenR"/>
            </a:pPr>
            <a:r>
              <a:rPr lang="cs-CZ" sz="1600" dirty="0" smtClean="0"/>
              <a:t>Spolupráce v odvětví lesnictví</a:t>
            </a:r>
          </a:p>
          <a:p>
            <a:pPr algn="just">
              <a:lnSpc>
                <a:spcPct val="80000"/>
              </a:lnSpc>
            </a:pPr>
            <a:endParaRPr lang="cs-CZ" sz="1600" b="1" dirty="0" smtClean="0"/>
          </a:p>
          <a:p>
            <a:pPr algn="just">
              <a:lnSpc>
                <a:spcPct val="80000"/>
              </a:lnSpc>
            </a:pPr>
            <a:r>
              <a:rPr lang="cs-CZ" sz="1600" b="1" dirty="0" smtClean="0"/>
              <a:t>Výše </a:t>
            </a:r>
            <a:r>
              <a:rPr lang="cs-CZ" sz="1600" b="1" dirty="0"/>
              <a:t>podpory:</a:t>
            </a:r>
          </a:p>
          <a:p>
            <a:pPr algn="just"/>
            <a:r>
              <a:rPr lang="cs-CZ" sz="1600" dirty="0" smtClean="0"/>
              <a:t>Výše </a:t>
            </a:r>
            <a:r>
              <a:rPr lang="cs-CZ" sz="1600" dirty="0"/>
              <a:t>dotace činí </a:t>
            </a:r>
            <a:r>
              <a:rPr lang="en-US" sz="1600" b="1" dirty="0" smtClean="0"/>
              <a:t>45 </a:t>
            </a:r>
            <a:r>
              <a:rPr lang="cs-CZ" sz="1600" b="1" dirty="0" smtClean="0"/>
              <a:t>% </a:t>
            </a:r>
            <a:r>
              <a:rPr lang="en-US" sz="1600" b="1" dirty="0" smtClean="0"/>
              <a:t>pro</a:t>
            </a:r>
            <a:r>
              <a:rPr lang="cs-CZ" sz="1600" b="1" dirty="0" smtClean="0"/>
              <a:t> záměr a) a b), </a:t>
            </a:r>
            <a:r>
              <a:rPr lang="en-US" sz="1600" b="1" dirty="0" smtClean="0"/>
              <a:t>50</a:t>
            </a:r>
            <a:r>
              <a:rPr lang="cs-CZ" sz="1600" b="1" dirty="0" smtClean="0"/>
              <a:t> % pro záměr c) </a:t>
            </a:r>
            <a:r>
              <a:rPr lang="cs-CZ" sz="1600" dirty="0" smtClean="0"/>
              <a:t>způsobilých </a:t>
            </a:r>
            <a:r>
              <a:rPr lang="cs-CZ" sz="1600" dirty="0"/>
              <a:t>výdajů ze kterých je stanovena </a:t>
            </a:r>
            <a:r>
              <a:rPr lang="cs-CZ" sz="1600" dirty="0" smtClean="0"/>
              <a:t>dotace</a:t>
            </a:r>
            <a:endParaRPr lang="cs-CZ" sz="1600" dirty="0"/>
          </a:p>
          <a:p>
            <a:pPr lvl="1" algn="just">
              <a:buFont typeface="Arial" charset="0"/>
              <a:buChar char="•"/>
            </a:pPr>
            <a:r>
              <a:rPr lang="cs-CZ" sz="1600" dirty="0"/>
              <a:t>Min. výše způsobilých výdajů     50.000,- Kč</a:t>
            </a:r>
          </a:p>
          <a:p>
            <a:pPr lvl="1" algn="just">
              <a:buFont typeface="Arial" charset="0"/>
              <a:buChar char="•"/>
            </a:pPr>
            <a:r>
              <a:rPr lang="cs-CZ" sz="1600" dirty="0"/>
              <a:t>Max. výše způsobilých výdajů 5.000.000,- Kč</a:t>
            </a:r>
          </a:p>
        </p:txBody>
      </p:sp>
      <p:pic>
        <p:nvPicPr>
          <p:cNvPr id="10" name="Obrázek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6260" y="5788439"/>
            <a:ext cx="8382726" cy="9068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38441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376552" y="259735"/>
            <a:ext cx="11448503" cy="1010266"/>
          </a:xfrm>
          <a:solidFill>
            <a:schemeClr val="accent5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</a:pPr>
            <a:r>
              <a:rPr lang="cs-CZ" sz="3200" b="1" dirty="0"/>
              <a:t>F</a:t>
            </a:r>
            <a:r>
              <a:rPr lang="en-US" sz="3200" b="1" dirty="0"/>
              <a:t>6 </a:t>
            </a:r>
            <a:r>
              <a:rPr lang="cs-CZ" sz="3200" b="1" dirty="0"/>
              <a:t> – Společné </a:t>
            </a:r>
            <a:r>
              <a:rPr lang="cs-CZ" sz="3200" b="1" dirty="0" smtClean="0"/>
              <a:t>investice  - </a:t>
            </a:r>
            <a:r>
              <a:rPr lang="cs-CZ" sz="3200" dirty="0"/>
              <a:t>Z</a:t>
            </a:r>
            <a:r>
              <a:rPr lang="cs-CZ" sz="3200" dirty="0" smtClean="0"/>
              <a:t>působilé výdaje</a:t>
            </a:r>
            <a:endParaRPr lang="cs-CZ" sz="3200" b="1" dirty="0">
              <a:latin typeface="+mn-lt"/>
            </a:endParaRPr>
          </a:p>
        </p:txBody>
      </p:sp>
      <p:sp>
        <p:nvSpPr>
          <p:cNvPr id="2" name="Obdélník 1">
            <a:extLst>
              <a:ext uri="{FF2B5EF4-FFF2-40B4-BE49-F238E27FC236}">
                <a16:creationId xmlns:a16="http://schemas.microsoft.com/office/drawing/2014/main" xmlns="" id="{C042A76C-3EC7-46DF-9631-22EF1C30BDF9}"/>
              </a:ext>
            </a:extLst>
          </p:cNvPr>
          <p:cNvSpPr/>
          <p:nvPr/>
        </p:nvSpPr>
        <p:spPr>
          <a:xfrm>
            <a:off x="376553" y="1557867"/>
            <a:ext cx="11448502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just">
              <a:lnSpc>
                <a:spcPct val="80000"/>
              </a:lnSpc>
              <a:buAutoNum type="alphaLcParenR"/>
            </a:pPr>
            <a:r>
              <a:rPr lang="cs-CZ" sz="2400" b="1" dirty="0"/>
              <a:t>Spolupráce v oblasti zemědělské prvovýroby a zpracování a uvádějí na trh zem. p</a:t>
            </a:r>
            <a:r>
              <a:rPr lang="cs-CZ" sz="2400" b="1" dirty="0" smtClean="0"/>
              <a:t>roduktů </a:t>
            </a:r>
            <a:r>
              <a:rPr lang="cs-CZ" sz="2400" dirty="0" smtClean="0"/>
              <a:t>– pořízení strojů, technologií pro rostlinnou a živočišnou výrobu a zpracování zemědělských produktů, výstavba, modernizace, rekonstrukce staveb, </a:t>
            </a:r>
            <a:r>
              <a:rPr lang="cs-CZ" sz="2400" dirty="0" smtClean="0"/>
              <a:t>ploch.</a:t>
            </a:r>
          </a:p>
          <a:p>
            <a:pPr marL="457200" indent="-457200" algn="just">
              <a:lnSpc>
                <a:spcPct val="80000"/>
              </a:lnSpc>
              <a:buAutoNum type="alphaLcParenR"/>
            </a:pPr>
            <a:r>
              <a:rPr lang="cs-CZ" sz="2400" b="1" dirty="0" smtClean="0"/>
              <a:t>Spolupráce </a:t>
            </a:r>
            <a:r>
              <a:rPr lang="cs-CZ" sz="2400" b="1" dirty="0"/>
              <a:t>s oblasti zemědělské prvovýroby a zpracování zem. </a:t>
            </a:r>
            <a:r>
              <a:rPr lang="cs-CZ" sz="2400" b="1" dirty="0" smtClean="0"/>
              <a:t>produktů </a:t>
            </a:r>
            <a:r>
              <a:rPr lang="cs-CZ" sz="2400" b="1" dirty="0"/>
              <a:t>na zemědělské a nezemědělské produkty a jejich uvádějí na </a:t>
            </a:r>
            <a:r>
              <a:rPr lang="cs-CZ" sz="2400" b="1" dirty="0" smtClean="0"/>
              <a:t>trh - </a:t>
            </a:r>
            <a:r>
              <a:rPr lang="cs-CZ" sz="2400" dirty="0"/>
              <a:t>pořízení strojů, technologií </a:t>
            </a:r>
            <a:r>
              <a:rPr lang="cs-CZ" sz="2400" dirty="0" smtClean="0"/>
              <a:t>pro </a:t>
            </a:r>
            <a:r>
              <a:rPr lang="cs-CZ" sz="2400" dirty="0"/>
              <a:t>zpracování zemědělských </a:t>
            </a:r>
            <a:r>
              <a:rPr lang="cs-CZ" sz="2400" dirty="0" smtClean="0"/>
              <a:t>produktů, finální úprava, balení, značení výrobků, </a:t>
            </a:r>
            <a:r>
              <a:rPr lang="cs-CZ" sz="2400" dirty="0"/>
              <a:t>výstavba, modernizace, rekonstrukce staveb, </a:t>
            </a:r>
            <a:r>
              <a:rPr lang="cs-CZ" sz="2400" dirty="0" smtClean="0"/>
              <a:t>ploch.</a:t>
            </a:r>
          </a:p>
          <a:p>
            <a:pPr marL="457200" indent="-457200" algn="just">
              <a:lnSpc>
                <a:spcPct val="80000"/>
              </a:lnSpc>
              <a:buAutoNum type="alphaLcParenR"/>
            </a:pPr>
            <a:r>
              <a:rPr lang="cs-CZ" sz="2400" b="1" dirty="0" smtClean="0"/>
              <a:t>Spolupráce </a:t>
            </a:r>
            <a:r>
              <a:rPr lang="cs-CZ" sz="2400" b="1" dirty="0"/>
              <a:t>v odvětví </a:t>
            </a:r>
            <a:r>
              <a:rPr lang="cs-CZ" sz="2400" b="1" dirty="0" smtClean="0"/>
              <a:t>lesnictví </a:t>
            </a:r>
            <a:r>
              <a:rPr lang="cs-CZ" sz="2400" dirty="0" smtClean="0"/>
              <a:t>– vypracování lesnického hospodářského plánu, pořízení strojů a technologií pro obnovu, výchovu a těžbu lesních porostů včetně následného soustřeďování dříví a zpracování těžebních zbytků.</a:t>
            </a:r>
            <a:endParaRPr lang="cs-CZ" sz="2400" dirty="0"/>
          </a:p>
        </p:txBody>
      </p:sp>
      <p:pic>
        <p:nvPicPr>
          <p:cNvPr id="10" name="Obrázek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6260" y="5788439"/>
            <a:ext cx="8382726" cy="9068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18209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376552" y="259735"/>
            <a:ext cx="11448503" cy="1010266"/>
          </a:xfrm>
          <a:solidFill>
            <a:schemeClr val="accent5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</a:pPr>
            <a:r>
              <a:rPr lang="cs-CZ" sz="2900" b="1" dirty="0"/>
              <a:t>F</a:t>
            </a:r>
            <a:r>
              <a:rPr lang="en-US" sz="2900" b="1" dirty="0"/>
              <a:t>6 </a:t>
            </a:r>
            <a:r>
              <a:rPr lang="cs-CZ" sz="2900" b="1" dirty="0"/>
              <a:t> – Společné </a:t>
            </a:r>
            <a:r>
              <a:rPr lang="cs-CZ" sz="2900" b="1" dirty="0" smtClean="0"/>
              <a:t>investice – Kritéria přijatelnosti</a:t>
            </a:r>
            <a:endParaRPr lang="cs-CZ" sz="2900" dirty="0">
              <a:latin typeface="+mn-lt"/>
            </a:endParaRPr>
          </a:p>
        </p:txBody>
      </p:sp>
      <p:sp>
        <p:nvSpPr>
          <p:cNvPr id="2" name="Obdélník 1">
            <a:extLst>
              <a:ext uri="{FF2B5EF4-FFF2-40B4-BE49-F238E27FC236}">
                <a16:creationId xmlns:a16="http://schemas.microsoft.com/office/drawing/2014/main" xmlns="" id="{C042A76C-3EC7-46DF-9631-22EF1C30BDF9}"/>
              </a:ext>
            </a:extLst>
          </p:cNvPr>
          <p:cNvSpPr/>
          <p:nvPr/>
        </p:nvSpPr>
        <p:spPr>
          <a:xfrm>
            <a:off x="376553" y="1557867"/>
            <a:ext cx="11448502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cs-CZ" sz="2200" dirty="0" smtClean="0"/>
              <a:t>Nutné předložit podnikatelský plán spolupráce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cs-CZ" sz="2200" dirty="0" smtClean="0"/>
              <a:t>V záměru a) zpracování a uvádění na trh surovin/výrobků uvedených v příloze I Smlouvy o fungování EU a rovněž výstupní produkt musí být v této příloze uveden.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cs-CZ" sz="2200" dirty="0" smtClean="0"/>
              <a:t>Na projektu spolupracují minimálně dva subjekty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cs-CZ" sz="2200" dirty="0" smtClean="0"/>
              <a:t>V záměr b) zpracování a uvádění na trh se týká zemědělských i nezemědělských produktů, kdy minimálně jeden vstup tvoří zemědělský produkt.</a:t>
            </a:r>
            <a:endParaRPr lang="cs-CZ" sz="2200" dirty="0"/>
          </a:p>
        </p:txBody>
      </p:sp>
      <p:pic>
        <p:nvPicPr>
          <p:cNvPr id="10" name="Obrázek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6260" y="5788439"/>
            <a:ext cx="8382726" cy="9068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3631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376552" y="259735"/>
            <a:ext cx="11448503" cy="1010266"/>
          </a:xfrm>
          <a:solidFill>
            <a:schemeClr val="accent5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</a:pPr>
            <a:r>
              <a:rPr lang="cs-CZ" sz="2900" b="1" dirty="0"/>
              <a:t>F</a:t>
            </a:r>
            <a:r>
              <a:rPr lang="en-US" sz="2900" b="1" dirty="0"/>
              <a:t>6 </a:t>
            </a:r>
            <a:r>
              <a:rPr lang="cs-CZ" sz="2900" b="1" dirty="0"/>
              <a:t> – Společné </a:t>
            </a:r>
            <a:r>
              <a:rPr lang="cs-CZ" sz="2900" b="1" dirty="0" smtClean="0"/>
              <a:t>investice – Další podmínky</a:t>
            </a:r>
            <a:endParaRPr lang="cs-CZ" sz="2900" dirty="0">
              <a:latin typeface="+mn-lt"/>
            </a:endParaRPr>
          </a:p>
        </p:txBody>
      </p:sp>
      <p:sp>
        <p:nvSpPr>
          <p:cNvPr id="2" name="Obdélník 1">
            <a:extLst>
              <a:ext uri="{FF2B5EF4-FFF2-40B4-BE49-F238E27FC236}">
                <a16:creationId xmlns:a16="http://schemas.microsoft.com/office/drawing/2014/main" xmlns="" id="{C042A76C-3EC7-46DF-9631-22EF1C30BDF9}"/>
              </a:ext>
            </a:extLst>
          </p:cNvPr>
          <p:cNvSpPr/>
          <p:nvPr/>
        </p:nvSpPr>
        <p:spPr>
          <a:xfrm>
            <a:off x="376553" y="1557867"/>
            <a:ext cx="11448502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cs-CZ" sz="2000" dirty="0" smtClean="0"/>
              <a:t>Nutné podepsat společenskou smlouvu před datem podání Žádosti, předem musí být stanovení činnosti subjektů v projektu, společně se musí podílet na realizaci.</a:t>
            </a: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cs-CZ" sz="2000" dirty="0" smtClean="0"/>
              <a:t>Změny subjektů společnosti nejsou povoleny.</a:t>
            </a: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cs-CZ" sz="2000" dirty="0" smtClean="0"/>
              <a:t>Žadatel musí splňovat definici </a:t>
            </a:r>
            <a:r>
              <a:rPr lang="cs-CZ" sz="2000" dirty="0" err="1" smtClean="0"/>
              <a:t>mikropodniku</a:t>
            </a:r>
            <a:r>
              <a:rPr lang="cs-CZ" sz="2000" dirty="0" smtClean="0"/>
              <a:t> od data podání žádosti na MAS, ke dni podání žádosti o platbu.</a:t>
            </a: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cs-CZ" sz="2000" dirty="0" smtClean="0"/>
              <a:t>Na žádného ze společníků nesmí být uveden inkasní příkaz, podnik nesmí být v obtížích.</a:t>
            </a: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cs-CZ" sz="2000" dirty="0" smtClean="0"/>
              <a:t>Spolupracující subjekty nesmí být osobami blízkými ani nijak propojenými podniky</a:t>
            </a: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cs-CZ" sz="2000" dirty="0" smtClean="0"/>
              <a:t>Předmět projektu nesmí sloužit pouze pro poskytování služeb.</a:t>
            </a: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cs-CZ" sz="2400" dirty="0" smtClean="0"/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cs-CZ" sz="2400" dirty="0"/>
          </a:p>
        </p:txBody>
      </p:sp>
      <p:pic>
        <p:nvPicPr>
          <p:cNvPr id="10" name="Obrázek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6260" y="5788439"/>
            <a:ext cx="8382726" cy="9068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37583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376552" y="259735"/>
            <a:ext cx="11448503" cy="1010266"/>
          </a:xfrm>
          <a:solidFill>
            <a:schemeClr val="accent5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</a:pPr>
            <a:r>
              <a:rPr lang="cs-CZ" sz="2900" b="1" dirty="0"/>
              <a:t>F</a:t>
            </a:r>
            <a:r>
              <a:rPr lang="en-US" sz="2900" b="1" dirty="0"/>
              <a:t>6 </a:t>
            </a:r>
            <a:r>
              <a:rPr lang="cs-CZ" sz="2900" b="1" dirty="0"/>
              <a:t> – Společné </a:t>
            </a:r>
            <a:r>
              <a:rPr lang="cs-CZ" sz="2900" b="1" dirty="0" smtClean="0"/>
              <a:t>investice – Preferenční kritéria</a:t>
            </a:r>
            <a:endParaRPr lang="cs-CZ" sz="2900" dirty="0">
              <a:latin typeface="+mn-lt"/>
            </a:endParaRPr>
          </a:p>
        </p:txBody>
      </p:sp>
      <p:sp>
        <p:nvSpPr>
          <p:cNvPr id="2" name="Obdélník 1">
            <a:extLst>
              <a:ext uri="{FF2B5EF4-FFF2-40B4-BE49-F238E27FC236}">
                <a16:creationId xmlns:a16="http://schemas.microsoft.com/office/drawing/2014/main" xmlns="" id="{C042A76C-3EC7-46DF-9631-22EF1C30BDF9}"/>
              </a:ext>
            </a:extLst>
          </p:cNvPr>
          <p:cNvSpPr/>
          <p:nvPr/>
        </p:nvSpPr>
        <p:spPr>
          <a:xfrm>
            <a:off x="376553" y="1557867"/>
            <a:ext cx="11448502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cs-CZ" sz="2400" dirty="0"/>
              <a:t>Zvýhodnění </a:t>
            </a:r>
            <a:r>
              <a:rPr lang="cs-CZ" sz="2400" dirty="0" err="1"/>
              <a:t>prvožadatelů</a:t>
            </a:r>
            <a:r>
              <a:rPr lang="cs-CZ" sz="2400" dirty="0"/>
              <a:t> z SCLLD MAS </a:t>
            </a:r>
            <a:r>
              <a:rPr lang="cs-CZ" sz="2400" dirty="0" err="1" smtClean="0"/>
              <a:t>Hustopečsko</a:t>
            </a:r>
            <a:r>
              <a:rPr lang="cs-CZ" sz="2400" dirty="0" smtClean="0"/>
              <a:t>.</a:t>
            </a:r>
            <a:endParaRPr lang="cs-CZ" sz="2400" dirty="0"/>
          </a:p>
          <a:p>
            <a:pPr marL="457200" indent="-4572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cs-CZ" sz="2400" dirty="0"/>
              <a:t>Finanční náročnost projektu - CZV. </a:t>
            </a:r>
            <a:endParaRPr lang="cs-CZ" sz="2400" dirty="0" smtClean="0"/>
          </a:p>
          <a:p>
            <a:pPr marL="457200" indent="-4572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cs-CZ" sz="2400" dirty="0"/>
              <a:t>Dosah realizace projektu - počet obcí, kde bude projekt </a:t>
            </a:r>
            <a:r>
              <a:rPr lang="cs-CZ" sz="2400" dirty="0" smtClean="0"/>
              <a:t>realizován.</a:t>
            </a:r>
          </a:p>
          <a:p>
            <a:pPr marL="457200" indent="-4572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cs-CZ" sz="2400" dirty="0"/>
              <a:t>Velikost obce, kde bude projekt </a:t>
            </a:r>
            <a:r>
              <a:rPr lang="cs-CZ" sz="2400" dirty="0" smtClean="0"/>
              <a:t>realizován</a:t>
            </a:r>
          </a:p>
          <a:p>
            <a:pPr marL="457200" indent="-4572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cs-CZ" sz="2400" dirty="0"/>
              <a:t>Počet spolupracujících subjektů - počet subjektů, který bude zapojen do společné investice.</a:t>
            </a:r>
          </a:p>
          <a:p>
            <a:pPr marL="457200" indent="-4572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l-PL" sz="2400" b="1" dirty="0" smtClean="0"/>
              <a:t>Min</a:t>
            </a:r>
            <a:r>
              <a:rPr lang="pl-PL" sz="2400" b="1" dirty="0"/>
              <a:t>. Počet bodů </a:t>
            </a:r>
            <a:r>
              <a:rPr lang="en-US" sz="2400" b="1" dirty="0" smtClean="0"/>
              <a:t>35</a:t>
            </a:r>
            <a:r>
              <a:rPr lang="pl-PL" sz="2400" b="1" dirty="0" smtClean="0"/>
              <a:t>              </a:t>
            </a:r>
            <a:r>
              <a:rPr lang="pl-PL" sz="2400" b="1" dirty="0"/>
              <a:t>Max. Počet bodů </a:t>
            </a:r>
            <a:r>
              <a:rPr lang="en-US" sz="2400" b="1" dirty="0" smtClean="0"/>
              <a:t>110</a:t>
            </a:r>
            <a:endParaRPr lang="cs-CZ" sz="2400" b="1" dirty="0"/>
          </a:p>
        </p:txBody>
      </p:sp>
      <p:pic>
        <p:nvPicPr>
          <p:cNvPr id="10" name="Obrázek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6260" y="5788439"/>
            <a:ext cx="8382726" cy="9068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132764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376552" y="259735"/>
            <a:ext cx="11448503" cy="1010266"/>
          </a:xfrm>
          <a:solidFill>
            <a:schemeClr val="accent5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</a:pPr>
            <a:r>
              <a:rPr lang="cs-CZ" sz="2900" b="1" dirty="0"/>
              <a:t>F</a:t>
            </a:r>
            <a:r>
              <a:rPr lang="en-US" sz="2900" b="1" dirty="0"/>
              <a:t>6 </a:t>
            </a:r>
            <a:r>
              <a:rPr lang="cs-CZ" sz="2900" b="1" dirty="0"/>
              <a:t> – Společné </a:t>
            </a:r>
            <a:r>
              <a:rPr lang="cs-CZ" sz="2900" b="1" dirty="0" smtClean="0"/>
              <a:t>investice –</a:t>
            </a:r>
            <a:r>
              <a:rPr lang="en-US" sz="2900" b="1" dirty="0" smtClean="0"/>
              <a:t> </a:t>
            </a:r>
            <a:r>
              <a:rPr lang="cs-CZ" sz="2900" b="1" dirty="0" smtClean="0"/>
              <a:t>Přílohy</a:t>
            </a:r>
            <a:endParaRPr lang="cs-CZ" sz="2900" dirty="0">
              <a:latin typeface="+mn-lt"/>
            </a:endParaRPr>
          </a:p>
        </p:txBody>
      </p:sp>
      <p:sp>
        <p:nvSpPr>
          <p:cNvPr id="2" name="Obdélník 1">
            <a:extLst>
              <a:ext uri="{FF2B5EF4-FFF2-40B4-BE49-F238E27FC236}">
                <a16:creationId xmlns:a16="http://schemas.microsoft.com/office/drawing/2014/main" xmlns="" id="{C042A76C-3EC7-46DF-9631-22EF1C30BDF9}"/>
              </a:ext>
            </a:extLst>
          </p:cNvPr>
          <p:cNvSpPr/>
          <p:nvPr/>
        </p:nvSpPr>
        <p:spPr>
          <a:xfrm>
            <a:off x="376553" y="1557867"/>
            <a:ext cx="11448502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cs-CZ" sz="2400" dirty="0" smtClean="0"/>
              <a:t>Podnikatelský plán</a:t>
            </a:r>
          </a:p>
          <a:p>
            <a:pPr marL="457200" indent="-4572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cs-CZ" sz="2400" dirty="0" smtClean="0"/>
              <a:t>Společenská smlouva</a:t>
            </a:r>
          </a:p>
          <a:p>
            <a:pPr marL="457200" lvl="0" indent="-4572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cs-CZ" sz="2400" dirty="0"/>
              <a:t>Velikost podniku – prohlášení dle přílohy č. 5 Pravidel 19.2.1. Velikost </a:t>
            </a:r>
            <a:r>
              <a:rPr lang="cs-CZ" sz="2400" dirty="0" smtClean="0"/>
              <a:t>podniku za všechny společníky. </a:t>
            </a:r>
            <a:endParaRPr lang="cs-CZ" sz="2400" dirty="0"/>
          </a:p>
          <a:p>
            <a:pPr algn="just">
              <a:lnSpc>
                <a:spcPct val="150000"/>
              </a:lnSpc>
            </a:pPr>
            <a:endParaRPr lang="cs-CZ" sz="2400" dirty="0"/>
          </a:p>
        </p:txBody>
      </p:sp>
      <p:pic>
        <p:nvPicPr>
          <p:cNvPr id="10" name="Obrázek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6260" y="5788439"/>
            <a:ext cx="8382726" cy="9068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01455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rázek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63040" y="166000"/>
            <a:ext cx="9292045" cy="65443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688081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376552" y="259735"/>
            <a:ext cx="11448503" cy="1010266"/>
          </a:xfrm>
          <a:solidFill>
            <a:srgbClr val="FFC000"/>
          </a:solidFill>
        </p:spPr>
        <p:txBody>
          <a:bodyPr>
            <a:normAutofit/>
          </a:bodyPr>
          <a:lstStyle/>
          <a:p>
            <a:pPr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</a:pPr>
            <a:r>
              <a:rPr lang="cs-CZ" sz="2900" b="1" dirty="0" smtClean="0">
                <a:latin typeface="+mn-lt"/>
              </a:rPr>
              <a:t>F</a:t>
            </a:r>
            <a:r>
              <a:rPr lang="en-US" sz="2900" b="1" dirty="0">
                <a:latin typeface="+mn-lt"/>
              </a:rPr>
              <a:t>7</a:t>
            </a:r>
            <a:r>
              <a:rPr lang="en-US" sz="2900" b="1" dirty="0" smtClean="0">
                <a:latin typeface="+mn-lt"/>
              </a:rPr>
              <a:t> </a:t>
            </a:r>
            <a:r>
              <a:rPr lang="cs-CZ" sz="2900" b="1" dirty="0" smtClean="0">
                <a:latin typeface="+mn-lt"/>
              </a:rPr>
              <a:t> – </a:t>
            </a:r>
            <a:r>
              <a:rPr lang="cs-CZ" sz="2900" b="1" dirty="0">
                <a:latin typeface="+mn-lt"/>
              </a:rPr>
              <a:t>Spolupráce mezi podnikateli</a:t>
            </a:r>
            <a:endParaRPr lang="cs-CZ" sz="2900" dirty="0">
              <a:latin typeface="+mn-lt"/>
            </a:endParaRPr>
          </a:p>
        </p:txBody>
      </p:sp>
      <p:sp>
        <p:nvSpPr>
          <p:cNvPr id="2" name="Obdélník 1">
            <a:extLst>
              <a:ext uri="{FF2B5EF4-FFF2-40B4-BE49-F238E27FC236}">
                <a16:creationId xmlns:a16="http://schemas.microsoft.com/office/drawing/2014/main" xmlns="" id="{C042A76C-3EC7-46DF-9631-22EF1C30BDF9}"/>
              </a:ext>
            </a:extLst>
          </p:cNvPr>
          <p:cNvSpPr/>
          <p:nvPr/>
        </p:nvSpPr>
        <p:spPr>
          <a:xfrm>
            <a:off x="376553" y="1557867"/>
            <a:ext cx="11448502" cy="31947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80000"/>
              </a:lnSpc>
            </a:pPr>
            <a:r>
              <a:rPr lang="cs-CZ" sz="1600" b="1" dirty="0" smtClean="0"/>
              <a:t>Příjemce dotace:</a:t>
            </a:r>
          </a:p>
          <a:p>
            <a:pPr marL="342900" indent="-34290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en-US" sz="1600" dirty="0" err="1" smtClean="0"/>
              <a:t>Uskupen</a:t>
            </a:r>
            <a:r>
              <a:rPr lang="cs-CZ" sz="1600" dirty="0" smtClean="0"/>
              <a:t>í minimálně dvou subjektů</a:t>
            </a:r>
          </a:p>
          <a:p>
            <a:pPr marL="800100" lvl="1" indent="-34290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sz="1600" dirty="0" smtClean="0"/>
              <a:t>a) zemědělský podnikatel splňující definici malého a středního podniku</a:t>
            </a:r>
          </a:p>
          <a:p>
            <a:pPr marL="800100" lvl="1" indent="-34290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sz="1600" dirty="0" smtClean="0"/>
              <a:t>b) obec nebo dobrovolný svazek obcí</a:t>
            </a:r>
          </a:p>
          <a:p>
            <a:pPr marL="800100" lvl="1" indent="-34290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sz="1600" dirty="0"/>
              <a:t>c</a:t>
            </a:r>
            <a:r>
              <a:rPr lang="cs-CZ" sz="1600" dirty="0" smtClean="0"/>
              <a:t>) výrobce potravin splňující definici malého a středního podniku</a:t>
            </a:r>
          </a:p>
          <a:p>
            <a:pPr marL="800100" lvl="1" indent="-34290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sz="1600" dirty="0"/>
              <a:t>d</a:t>
            </a:r>
            <a:r>
              <a:rPr lang="cs-CZ" sz="1600" dirty="0" smtClean="0"/>
              <a:t>) vládní neziskové organizace</a:t>
            </a:r>
          </a:p>
          <a:p>
            <a:pPr marL="342900" indent="-34290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sz="1600" dirty="0"/>
              <a:t>Žadatelem nemůže být státní </a:t>
            </a:r>
            <a:r>
              <a:rPr lang="cs-CZ" sz="1600" dirty="0" smtClean="0"/>
              <a:t>podnik</a:t>
            </a:r>
          </a:p>
          <a:p>
            <a:pPr algn="just">
              <a:lnSpc>
                <a:spcPct val="80000"/>
              </a:lnSpc>
            </a:pPr>
            <a:endParaRPr lang="cs-CZ" sz="1600" dirty="0"/>
          </a:p>
          <a:p>
            <a:pPr algn="just">
              <a:lnSpc>
                <a:spcPct val="80000"/>
              </a:lnSpc>
            </a:pPr>
            <a:r>
              <a:rPr lang="cs-CZ" sz="1600" b="1" dirty="0"/>
              <a:t>Oblasti podpory:</a:t>
            </a:r>
          </a:p>
          <a:p>
            <a:pPr algn="just">
              <a:lnSpc>
                <a:spcPct val="80000"/>
              </a:lnSpc>
            </a:pPr>
            <a:r>
              <a:rPr lang="cs-CZ" sz="1600" dirty="0" smtClean="0"/>
              <a:t>Podpora zahrnuje </a:t>
            </a:r>
            <a:r>
              <a:rPr lang="en-US" sz="1600" dirty="0" err="1" smtClean="0"/>
              <a:t>spolupr</a:t>
            </a:r>
            <a:r>
              <a:rPr lang="cs-CZ" sz="1600" dirty="0" err="1" smtClean="0"/>
              <a:t>áci</a:t>
            </a:r>
            <a:r>
              <a:rPr lang="cs-CZ" sz="1600" dirty="0" smtClean="0"/>
              <a:t> minimálně dvou subjektů která vede k vytváření a rozvoji dodavatelských řetězců.</a:t>
            </a:r>
          </a:p>
          <a:p>
            <a:pPr algn="just">
              <a:lnSpc>
                <a:spcPct val="80000"/>
              </a:lnSpc>
            </a:pPr>
            <a:endParaRPr lang="cs-CZ" sz="1600" b="1" dirty="0" smtClean="0"/>
          </a:p>
          <a:p>
            <a:pPr algn="just">
              <a:lnSpc>
                <a:spcPct val="80000"/>
              </a:lnSpc>
            </a:pPr>
            <a:r>
              <a:rPr lang="cs-CZ" sz="1600" b="1" dirty="0" smtClean="0"/>
              <a:t>Výše </a:t>
            </a:r>
            <a:r>
              <a:rPr lang="cs-CZ" sz="1600" b="1" dirty="0"/>
              <a:t>podpory:</a:t>
            </a:r>
          </a:p>
          <a:p>
            <a:pPr algn="just"/>
            <a:r>
              <a:rPr lang="cs-CZ" sz="1600" dirty="0" smtClean="0"/>
              <a:t>Výše </a:t>
            </a:r>
            <a:r>
              <a:rPr lang="cs-CZ" sz="1600" dirty="0"/>
              <a:t>dotace činí </a:t>
            </a:r>
            <a:r>
              <a:rPr lang="en-US" sz="1600" b="1" dirty="0" smtClean="0"/>
              <a:t>45 </a:t>
            </a:r>
            <a:r>
              <a:rPr lang="cs-CZ" sz="1600" b="1" dirty="0" smtClean="0"/>
              <a:t>% </a:t>
            </a:r>
            <a:r>
              <a:rPr lang="en-US" sz="1600" b="1" dirty="0" smtClean="0"/>
              <a:t>pro</a:t>
            </a:r>
            <a:r>
              <a:rPr lang="cs-CZ" sz="1600" b="1" dirty="0" smtClean="0"/>
              <a:t> záměr a) a b), </a:t>
            </a:r>
            <a:r>
              <a:rPr lang="en-US" sz="1600" b="1" dirty="0" smtClean="0"/>
              <a:t>50</a:t>
            </a:r>
            <a:r>
              <a:rPr lang="cs-CZ" sz="1600" b="1" dirty="0" smtClean="0"/>
              <a:t> % pro záměr c) </a:t>
            </a:r>
            <a:r>
              <a:rPr lang="cs-CZ" sz="1600" dirty="0" smtClean="0"/>
              <a:t>způsobilých </a:t>
            </a:r>
            <a:r>
              <a:rPr lang="cs-CZ" sz="1600" dirty="0"/>
              <a:t>výdajů ze kterých je stanovena </a:t>
            </a:r>
            <a:r>
              <a:rPr lang="cs-CZ" sz="1600" dirty="0" smtClean="0"/>
              <a:t>dotace</a:t>
            </a:r>
            <a:endParaRPr lang="cs-CZ" sz="1600" dirty="0"/>
          </a:p>
          <a:p>
            <a:pPr lvl="1" algn="just">
              <a:buFont typeface="Arial" charset="0"/>
              <a:buChar char="•"/>
            </a:pPr>
            <a:r>
              <a:rPr lang="cs-CZ" sz="1600" dirty="0"/>
              <a:t>Min. výše způsobilých výdajů     50.000,- Kč</a:t>
            </a:r>
          </a:p>
          <a:p>
            <a:pPr lvl="1" algn="just">
              <a:buFont typeface="Arial" charset="0"/>
              <a:buChar char="•"/>
            </a:pPr>
            <a:r>
              <a:rPr lang="cs-CZ" sz="1600" dirty="0"/>
              <a:t>Max. výše způsobilých výdajů 5.000.000,- Kč</a:t>
            </a:r>
          </a:p>
        </p:txBody>
      </p:sp>
      <p:pic>
        <p:nvPicPr>
          <p:cNvPr id="10" name="Obrázek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6260" y="5788439"/>
            <a:ext cx="8382726" cy="9068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78531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376552" y="259735"/>
            <a:ext cx="11448503" cy="1010266"/>
          </a:xfrm>
          <a:solidFill>
            <a:srgbClr val="FFC000"/>
          </a:solidFill>
        </p:spPr>
        <p:txBody>
          <a:bodyPr>
            <a:normAutofit/>
          </a:bodyPr>
          <a:lstStyle/>
          <a:p>
            <a:pPr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</a:pPr>
            <a:r>
              <a:rPr lang="cs-CZ" sz="2900" b="1" dirty="0" smtClean="0">
                <a:latin typeface="+mn-lt"/>
              </a:rPr>
              <a:t>F</a:t>
            </a:r>
            <a:r>
              <a:rPr lang="en-US" sz="2900" b="1" dirty="0">
                <a:latin typeface="+mn-lt"/>
              </a:rPr>
              <a:t>7</a:t>
            </a:r>
            <a:r>
              <a:rPr lang="en-US" sz="2900" b="1" dirty="0" smtClean="0">
                <a:latin typeface="+mn-lt"/>
              </a:rPr>
              <a:t> </a:t>
            </a:r>
            <a:r>
              <a:rPr lang="cs-CZ" sz="2900" b="1" dirty="0" smtClean="0">
                <a:latin typeface="+mn-lt"/>
              </a:rPr>
              <a:t> – </a:t>
            </a:r>
            <a:r>
              <a:rPr lang="cs-CZ" sz="2900" b="1" dirty="0">
                <a:latin typeface="+mn-lt"/>
              </a:rPr>
              <a:t>Spolupráce mezi </a:t>
            </a:r>
            <a:r>
              <a:rPr lang="cs-CZ" sz="2900" b="1" dirty="0" smtClean="0">
                <a:latin typeface="+mn-lt"/>
              </a:rPr>
              <a:t>podnikateli – </a:t>
            </a:r>
            <a:r>
              <a:rPr lang="cs-CZ" sz="2900" dirty="0" smtClean="0">
                <a:latin typeface="+mn-lt"/>
              </a:rPr>
              <a:t>způsobilé výdaje</a:t>
            </a:r>
            <a:endParaRPr lang="cs-CZ" sz="2900" dirty="0">
              <a:latin typeface="+mn-lt"/>
            </a:endParaRPr>
          </a:p>
        </p:txBody>
      </p:sp>
      <p:sp>
        <p:nvSpPr>
          <p:cNvPr id="2" name="Obdélník 1">
            <a:extLst>
              <a:ext uri="{FF2B5EF4-FFF2-40B4-BE49-F238E27FC236}">
                <a16:creationId xmlns:a16="http://schemas.microsoft.com/office/drawing/2014/main" xmlns="" id="{C042A76C-3EC7-46DF-9631-22EF1C30BDF9}"/>
              </a:ext>
            </a:extLst>
          </p:cNvPr>
          <p:cNvSpPr/>
          <p:nvPr/>
        </p:nvSpPr>
        <p:spPr>
          <a:xfrm>
            <a:off x="376553" y="1557867"/>
            <a:ext cx="11448502" cy="32488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sz="2400" dirty="0" smtClean="0"/>
              <a:t>Investiční i neinvestiční výdaje – více Obecné podmínky kapitola </a:t>
            </a:r>
            <a:r>
              <a:rPr lang="en-US" sz="2400" dirty="0" smtClean="0"/>
              <a:t>1 a 7</a:t>
            </a:r>
          </a:p>
          <a:p>
            <a:pPr marL="742950" lvl="1" indent="-28575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sz="2400" dirty="0" smtClean="0"/>
              <a:t>Výdaje na vypracování podnikatelského plánu</a:t>
            </a:r>
          </a:p>
          <a:p>
            <a:pPr marL="742950" lvl="1" indent="-28575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sz="2400" dirty="0" smtClean="0"/>
              <a:t>Výdaje na propagační činnost</a:t>
            </a:r>
          </a:p>
          <a:p>
            <a:pPr marL="742950" lvl="1" indent="-28575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sz="2400" dirty="0" smtClean="0"/>
              <a:t>Přímé investiční výdaje související se společným prodejem ze dvora, společnou organizací prodeje – vybavení prodejny, pořízení prodejního stánku, vybavení tržiště, investice na úpravu produktů k prodeji, investice na monitoring kvality, společná pojízdná prodejna</a:t>
            </a:r>
          </a:p>
          <a:p>
            <a:pPr marL="742950" lvl="1" indent="-28575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sz="2400" dirty="0" smtClean="0"/>
              <a:t>Výstavba nemovitého majetku v souvislosti s provozováním místního trhu (včetně zázemí pro zaměstnance)</a:t>
            </a:r>
          </a:p>
          <a:p>
            <a:pPr marL="742950" lvl="1" indent="-28575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sz="2400" dirty="0" smtClean="0"/>
              <a:t>Investiční náklady na pořízení e-</a:t>
            </a:r>
            <a:r>
              <a:rPr lang="cs-CZ" sz="2400" dirty="0" err="1" smtClean="0"/>
              <a:t>shopu</a:t>
            </a:r>
            <a:r>
              <a:rPr lang="cs-CZ" sz="2400" dirty="0" smtClean="0"/>
              <a:t> </a:t>
            </a:r>
            <a:endParaRPr lang="en-US" sz="2400" dirty="0" smtClean="0"/>
          </a:p>
          <a:p>
            <a:pPr marL="742950" lvl="1" indent="-28575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endParaRPr lang="cs-CZ" sz="1600" dirty="0"/>
          </a:p>
        </p:txBody>
      </p:sp>
      <p:pic>
        <p:nvPicPr>
          <p:cNvPr id="10" name="Obrázek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6260" y="5788439"/>
            <a:ext cx="8382726" cy="9068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10201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376552" y="259735"/>
            <a:ext cx="11448503" cy="1010266"/>
          </a:xfrm>
          <a:solidFill>
            <a:srgbClr val="FFC000"/>
          </a:solidFill>
        </p:spPr>
        <p:txBody>
          <a:bodyPr>
            <a:normAutofit/>
          </a:bodyPr>
          <a:lstStyle/>
          <a:p>
            <a:pPr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</a:pPr>
            <a:r>
              <a:rPr lang="cs-CZ" sz="2900" b="1" dirty="0" smtClean="0">
                <a:latin typeface="+mn-lt"/>
              </a:rPr>
              <a:t>F</a:t>
            </a:r>
            <a:r>
              <a:rPr lang="en-US" sz="2900" b="1" dirty="0">
                <a:latin typeface="+mn-lt"/>
              </a:rPr>
              <a:t>7</a:t>
            </a:r>
            <a:r>
              <a:rPr lang="en-US" sz="2900" b="1" dirty="0" smtClean="0">
                <a:latin typeface="+mn-lt"/>
              </a:rPr>
              <a:t> </a:t>
            </a:r>
            <a:r>
              <a:rPr lang="cs-CZ" sz="2900" b="1" dirty="0" smtClean="0">
                <a:latin typeface="+mn-lt"/>
              </a:rPr>
              <a:t> – </a:t>
            </a:r>
            <a:r>
              <a:rPr lang="cs-CZ" sz="2900" b="1" dirty="0">
                <a:latin typeface="+mn-lt"/>
              </a:rPr>
              <a:t>Spolupráce mezi </a:t>
            </a:r>
            <a:r>
              <a:rPr lang="cs-CZ" sz="2900" b="1" dirty="0" smtClean="0">
                <a:latin typeface="+mn-lt"/>
              </a:rPr>
              <a:t>podnikateli – </a:t>
            </a:r>
            <a:r>
              <a:rPr lang="cs-CZ" sz="2900" dirty="0" smtClean="0">
                <a:latin typeface="+mn-lt"/>
              </a:rPr>
              <a:t>kritéria přijatelnosti</a:t>
            </a:r>
            <a:endParaRPr lang="cs-CZ" sz="2900" dirty="0">
              <a:latin typeface="+mn-lt"/>
            </a:endParaRPr>
          </a:p>
        </p:txBody>
      </p:sp>
      <p:sp>
        <p:nvSpPr>
          <p:cNvPr id="2" name="Obdélník 1">
            <a:extLst>
              <a:ext uri="{FF2B5EF4-FFF2-40B4-BE49-F238E27FC236}">
                <a16:creationId xmlns:a16="http://schemas.microsoft.com/office/drawing/2014/main" xmlns="" id="{C042A76C-3EC7-46DF-9631-22EF1C30BDF9}"/>
              </a:ext>
            </a:extLst>
          </p:cNvPr>
          <p:cNvSpPr/>
          <p:nvPr/>
        </p:nvSpPr>
        <p:spPr>
          <a:xfrm>
            <a:off x="376553" y="1557867"/>
            <a:ext cx="11448502" cy="18725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42950" lvl="1" indent="-28575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sz="2400" dirty="0" smtClean="0"/>
              <a:t>Musí být předložen podnikatelský plán</a:t>
            </a:r>
          </a:p>
          <a:p>
            <a:pPr marL="742950" lvl="1" indent="-28575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sz="2400" dirty="0" smtClean="0"/>
              <a:t>Aktivity nesmí ještě probíhat</a:t>
            </a:r>
          </a:p>
          <a:p>
            <a:pPr marL="742950" lvl="1" indent="-28575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sz="2400" dirty="0" smtClean="0"/>
              <a:t>Příjemce zajistí zveřejnění výsledků a jeho šíření</a:t>
            </a:r>
          </a:p>
          <a:p>
            <a:pPr marL="742950" lvl="1" indent="-28575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sz="2400" dirty="0" smtClean="0"/>
              <a:t>Spolupráce dvou subjektů a minimálně jeden musí být podnikatelskou činnost v zemědělství nebo potravinářství</a:t>
            </a:r>
          </a:p>
          <a:p>
            <a:pPr marL="742950" lvl="1" indent="-28575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sz="2400" dirty="0" smtClean="0"/>
              <a:t>Do řetězce mezi zemědělcem a spotřebitelem je zapojen  jen jeden zprostředkovatel</a:t>
            </a:r>
            <a:endParaRPr lang="cs-CZ" sz="2400" dirty="0"/>
          </a:p>
        </p:txBody>
      </p:sp>
      <p:pic>
        <p:nvPicPr>
          <p:cNvPr id="10" name="Obrázek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6260" y="5788439"/>
            <a:ext cx="8382726" cy="9068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84697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376552" y="259735"/>
            <a:ext cx="11448503" cy="1010266"/>
          </a:xfrm>
          <a:solidFill>
            <a:srgbClr val="FFC000"/>
          </a:solidFill>
        </p:spPr>
        <p:txBody>
          <a:bodyPr>
            <a:normAutofit/>
          </a:bodyPr>
          <a:lstStyle/>
          <a:p>
            <a:pPr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</a:pPr>
            <a:r>
              <a:rPr lang="cs-CZ" sz="2900" b="1" dirty="0" smtClean="0">
                <a:latin typeface="+mn-lt"/>
              </a:rPr>
              <a:t>F</a:t>
            </a:r>
            <a:r>
              <a:rPr lang="en-US" sz="2900" b="1" dirty="0">
                <a:latin typeface="+mn-lt"/>
              </a:rPr>
              <a:t>7</a:t>
            </a:r>
            <a:r>
              <a:rPr lang="en-US" sz="2900" b="1" dirty="0" smtClean="0">
                <a:latin typeface="+mn-lt"/>
              </a:rPr>
              <a:t> </a:t>
            </a:r>
            <a:r>
              <a:rPr lang="cs-CZ" sz="2900" b="1" dirty="0" smtClean="0">
                <a:latin typeface="+mn-lt"/>
              </a:rPr>
              <a:t> – </a:t>
            </a:r>
            <a:r>
              <a:rPr lang="cs-CZ" sz="2900" b="1" dirty="0">
                <a:latin typeface="+mn-lt"/>
              </a:rPr>
              <a:t>Spolupráce mezi </a:t>
            </a:r>
            <a:r>
              <a:rPr lang="cs-CZ" sz="2900" b="1" dirty="0" smtClean="0">
                <a:latin typeface="+mn-lt"/>
              </a:rPr>
              <a:t>podnikateli – </a:t>
            </a:r>
            <a:r>
              <a:rPr lang="cs-CZ" sz="2900" dirty="0" smtClean="0">
                <a:latin typeface="+mn-lt"/>
              </a:rPr>
              <a:t>další podmínky</a:t>
            </a:r>
            <a:endParaRPr lang="cs-CZ" sz="2900" dirty="0">
              <a:latin typeface="+mn-lt"/>
            </a:endParaRPr>
          </a:p>
        </p:txBody>
      </p:sp>
      <p:sp>
        <p:nvSpPr>
          <p:cNvPr id="2" name="Obdélník 1">
            <a:extLst>
              <a:ext uri="{FF2B5EF4-FFF2-40B4-BE49-F238E27FC236}">
                <a16:creationId xmlns:a16="http://schemas.microsoft.com/office/drawing/2014/main" xmlns="" id="{C042A76C-3EC7-46DF-9631-22EF1C30BDF9}"/>
              </a:ext>
            </a:extLst>
          </p:cNvPr>
          <p:cNvSpPr/>
          <p:nvPr/>
        </p:nvSpPr>
        <p:spPr>
          <a:xfrm>
            <a:off x="376553" y="1557867"/>
            <a:ext cx="11448502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cs-CZ" sz="2000" dirty="0"/>
              <a:t>Na žádného ze společníků nesmí být uveden inkasní příkaz, podnik nesmí být v obtížích</a:t>
            </a:r>
            <a:r>
              <a:rPr lang="cs-CZ" sz="2000" dirty="0" smtClean="0"/>
              <a:t>.</a:t>
            </a: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cs-CZ" sz="2000" dirty="0" smtClean="0"/>
              <a:t>Projekt může být zaměřen pouze na jedno z témat – krátké dodavatelské řetězce nebo místní trhy.</a:t>
            </a: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cs-CZ" sz="2000" dirty="0"/>
              <a:t>Nutné podepsat společenskou smlouvu před datem podání Žádosti, předem musí být </a:t>
            </a:r>
            <a:r>
              <a:rPr lang="cs-CZ" sz="2000" dirty="0" smtClean="0"/>
              <a:t>stanoveny </a:t>
            </a:r>
            <a:r>
              <a:rPr lang="cs-CZ" sz="2000" dirty="0"/>
              <a:t>činnosti subjektů v projektu, společně se musí podílet na realizaci.</a:t>
            </a: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cs-CZ" sz="2000" dirty="0" smtClean="0"/>
              <a:t>Změny spolupracujících subjektů nejsou povoleny.</a:t>
            </a:r>
            <a:endParaRPr lang="cs-CZ" sz="2000" dirty="0"/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cs-CZ" sz="2000" dirty="0"/>
              <a:t>Spolupracující </a:t>
            </a:r>
            <a:r>
              <a:rPr lang="cs-CZ" sz="2000" dirty="0" smtClean="0"/>
              <a:t>subjekty musí být vzájemně nezávislé.</a:t>
            </a:r>
            <a:endParaRPr lang="cs-CZ" sz="2000" dirty="0"/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cs-CZ" sz="2000" dirty="0" smtClean="0"/>
              <a:t>Dotaci nelze poskytnout na činnosti spadající do stravování a pohostinství.</a:t>
            </a:r>
            <a:endParaRPr lang="cs-CZ" sz="2000" dirty="0"/>
          </a:p>
        </p:txBody>
      </p:sp>
      <p:pic>
        <p:nvPicPr>
          <p:cNvPr id="10" name="Obrázek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6260" y="5788439"/>
            <a:ext cx="8382726" cy="9068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38599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376552" y="259735"/>
            <a:ext cx="11448503" cy="1010266"/>
          </a:xfrm>
          <a:solidFill>
            <a:srgbClr val="FFC000"/>
          </a:solidFill>
        </p:spPr>
        <p:txBody>
          <a:bodyPr>
            <a:normAutofit/>
          </a:bodyPr>
          <a:lstStyle/>
          <a:p>
            <a:pPr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</a:pPr>
            <a:r>
              <a:rPr lang="cs-CZ" sz="2900" b="1" dirty="0" smtClean="0">
                <a:latin typeface="+mn-lt"/>
              </a:rPr>
              <a:t>F</a:t>
            </a:r>
            <a:r>
              <a:rPr lang="en-US" sz="2900" b="1" dirty="0">
                <a:latin typeface="+mn-lt"/>
              </a:rPr>
              <a:t>7</a:t>
            </a:r>
            <a:r>
              <a:rPr lang="en-US" sz="2900" b="1" dirty="0" smtClean="0">
                <a:latin typeface="+mn-lt"/>
              </a:rPr>
              <a:t> </a:t>
            </a:r>
            <a:r>
              <a:rPr lang="cs-CZ" sz="2900" b="1" dirty="0" smtClean="0">
                <a:latin typeface="+mn-lt"/>
              </a:rPr>
              <a:t> – </a:t>
            </a:r>
            <a:r>
              <a:rPr lang="cs-CZ" sz="2900" b="1" dirty="0">
                <a:latin typeface="+mn-lt"/>
              </a:rPr>
              <a:t>Spolupráce mezi </a:t>
            </a:r>
            <a:r>
              <a:rPr lang="cs-CZ" sz="2900" b="1" dirty="0" smtClean="0">
                <a:latin typeface="+mn-lt"/>
              </a:rPr>
              <a:t>podnikateli – </a:t>
            </a:r>
            <a:r>
              <a:rPr lang="cs-CZ" sz="2900" dirty="0" smtClean="0">
                <a:latin typeface="+mn-lt"/>
              </a:rPr>
              <a:t>Preferenční kritéria</a:t>
            </a:r>
            <a:endParaRPr lang="cs-CZ" sz="2900" dirty="0">
              <a:latin typeface="+mn-lt"/>
            </a:endParaRPr>
          </a:p>
        </p:txBody>
      </p:sp>
      <p:sp>
        <p:nvSpPr>
          <p:cNvPr id="2" name="Obdélník 1">
            <a:extLst>
              <a:ext uri="{FF2B5EF4-FFF2-40B4-BE49-F238E27FC236}">
                <a16:creationId xmlns:a16="http://schemas.microsoft.com/office/drawing/2014/main" xmlns="" id="{C042A76C-3EC7-46DF-9631-22EF1C30BDF9}"/>
              </a:ext>
            </a:extLst>
          </p:cNvPr>
          <p:cNvSpPr/>
          <p:nvPr/>
        </p:nvSpPr>
        <p:spPr>
          <a:xfrm>
            <a:off x="376553" y="1557867"/>
            <a:ext cx="11448502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cs-CZ" sz="2000" dirty="0"/>
              <a:t>Zvýhodnění </a:t>
            </a:r>
            <a:r>
              <a:rPr lang="cs-CZ" sz="2000" dirty="0" err="1"/>
              <a:t>prvožadatelů</a:t>
            </a:r>
            <a:r>
              <a:rPr lang="cs-CZ" sz="2000" dirty="0"/>
              <a:t> z SCLLD MAS </a:t>
            </a:r>
            <a:r>
              <a:rPr lang="cs-CZ" sz="2000" dirty="0" err="1"/>
              <a:t>Hustopečsko</a:t>
            </a:r>
            <a:r>
              <a:rPr lang="cs-CZ" sz="2000" dirty="0"/>
              <a:t>.</a:t>
            </a:r>
          </a:p>
          <a:p>
            <a:pPr marL="457200" indent="-4572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cs-CZ" sz="2000" dirty="0"/>
              <a:t>Finanční náročnost projektu - CZV. </a:t>
            </a:r>
            <a:endParaRPr lang="cs-CZ" sz="2000" dirty="0" smtClean="0"/>
          </a:p>
          <a:p>
            <a:pPr marL="457200" indent="-4572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cs-CZ" sz="2000" dirty="0"/>
              <a:t>Velikost podniku/žadatele dle počtu </a:t>
            </a:r>
            <a:r>
              <a:rPr lang="cs-CZ" sz="2000" dirty="0" smtClean="0"/>
              <a:t>zaměstnanců.</a:t>
            </a:r>
            <a:endParaRPr lang="cs-CZ" sz="2000" dirty="0"/>
          </a:p>
          <a:p>
            <a:pPr marL="457200" indent="-4572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cs-CZ" sz="2000" dirty="0"/>
              <a:t>Dosah realizace projektu - počet obcí, kde bude projekt realizován.</a:t>
            </a:r>
          </a:p>
          <a:p>
            <a:pPr marL="457200" indent="-4572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cs-CZ" sz="2000" dirty="0"/>
              <a:t>Velikost obce, kde bude projekt realizován</a:t>
            </a:r>
          </a:p>
          <a:p>
            <a:pPr marL="457200" indent="-4572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cs-CZ" sz="2000" dirty="0"/>
              <a:t>Počet spolupracujících subjektů - počet subjektů, který bude zapojen do společné investice.</a:t>
            </a:r>
          </a:p>
          <a:p>
            <a:pPr marL="457200" indent="-4572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l-PL" sz="2000" b="1" dirty="0"/>
              <a:t>Min. Počet bodů </a:t>
            </a:r>
            <a:r>
              <a:rPr lang="en-US" sz="2000" b="1" dirty="0"/>
              <a:t>35</a:t>
            </a:r>
            <a:r>
              <a:rPr lang="pl-PL" sz="2000" b="1" dirty="0"/>
              <a:t>              Max. Počet bodů </a:t>
            </a:r>
            <a:r>
              <a:rPr lang="en-US" sz="2000" b="1" dirty="0"/>
              <a:t>110</a:t>
            </a:r>
            <a:endParaRPr lang="cs-CZ" sz="2000" b="1" dirty="0"/>
          </a:p>
        </p:txBody>
      </p:sp>
      <p:pic>
        <p:nvPicPr>
          <p:cNvPr id="10" name="Obrázek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6260" y="5788439"/>
            <a:ext cx="8382726" cy="9068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36761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376552" y="259735"/>
            <a:ext cx="11448503" cy="1010266"/>
          </a:xfrm>
          <a:solidFill>
            <a:srgbClr val="FFC000"/>
          </a:solidFill>
        </p:spPr>
        <p:txBody>
          <a:bodyPr>
            <a:normAutofit/>
          </a:bodyPr>
          <a:lstStyle/>
          <a:p>
            <a:pPr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</a:pPr>
            <a:r>
              <a:rPr lang="cs-CZ" sz="2900" b="1" dirty="0" smtClean="0">
                <a:latin typeface="+mn-lt"/>
              </a:rPr>
              <a:t>F</a:t>
            </a:r>
            <a:r>
              <a:rPr lang="en-US" sz="2900" b="1" dirty="0">
                <a:latin typeface="+mn-lt"/>
              </a:rPr>
              <a:t>7</a:t>
            </a:r>
            <a:r>
              <a:rPr lang="en-US" sz="2900" b="1" dirty="0" smtClean="0">
                <a:latin typeface="+mn-lt"/>
              </a:rPr>
              <a:t> </a:t>
            </a:r>
            <a:r>
              <a:rPr lang="cs-CZ" sz="2900" b="1" dirty="0" smtClean="0">
                <a:latin typeface="+mn-lt"/>
              </a:rPr>
              <a:t> – </a:t>
            </a:r>
            <a:r>
              <a:rPr lang="cs-CZ" sz="2900" b="1" dirty="0">
                <a:latin typeface="+mn-lt"/>
              </a:rPr>
              <a:t>Spolupráce mezi </a:t>
            </a:r>
            <a:r>
              <a:rPr lang="cs-CZ" sz="2900" b="1" dirty="0" smtClean="0">
                <a:latin typeface="+mn-lt"/>
              </a:rPr>
              <a:t>podnikateli – </a:t>
            </a:r>
            <a:r>
              <a:rPr lang="cs-CZ" sz="2900" dirty="0" smtClean="0">
                <a:latin typeface="+mn-lt"/>
              </a:rPr>
              <a:t>Přílohy</a:t>
            </a:r>
            <a:endParaRPr lang="cs-CZ" sz="2900" dirty="0">
              <a:latin typeface="+mn-lt"/>
            </a:endParaRPr>
          </a:p>
        </p:txBody>
      </p:sp>
      <p:sp>
        <p:nvSpPr>
          <p:cNvPr id="2" name="Obdélník 1">
            <a:extLst>
              <a:ext uri="{FF2B5EF4-FFF2-40B4-BE49-F238E27FC236}">
                <a16:creationId xmlns:a16="http://schemas.microsoft.com/office/drawing/2014/main" xmlns="" id="{C042A76C-3EC7-46DF-9631-22EF1C30BDF9}"/>
              </a:ext>
            </a:extLst>
          </p:cNvPr>
          <p:cNvSpPr/>
          <p:nvPr/>
        </p:nvSpPr>
        <p:spPr>
          <a:xfrm>
            <a:off x="376553" y="1557867"/>
            <a:ext cx="11448502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cs-CZ" sz="2000" dirty="0" smtClean="0"/>
              <a:t>Podnikatelský plán</a:t>
            </a:r>
          </a:p>
          <a:p>
            <a:pPr marL="457200" indent="-4572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cs-CZ" sz="2000" dirty="0" smtClean="0"/>
              <a:t>Stanovy</a:t>
            </a:r>
          </a:p>
          <a:p>
            <a:pPr marL="457200" indent="-4572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cs-CZ" sz="2000" dirty="0" smtClean="0"/>
              <a:t>Smlouva o spolupráci</a:t>
            </a:r>
            <a:endParaRPr lang="cs-CZ" sz="2000" dirty="0"/>
          </a:p>
        </p:txBody>
      </p:sp>
      <p:pic>
        <p:nvPicPr>
          <p:cNvPr id="10" name="Obrázek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6260" y="5788439"/>
            <a:ext cx="8382726" cy="9068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31688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376552" y="259735"/>
            <a:ext cx="11448503" cy="1010266"/>
          </a:xfrm>
          <a:solidFill>
            <a:srgbClr val="7AF40C"/>
          </a:solidFill>
        </p:spPr>
        <p:txBody>
          <a:bodyPr>
            <a:normAutofit/>
          </a:bodyPr>
          <a:lstStyle/>
          <a:p>
            <a:pPr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</a:pPr>
            <a:r>
              <a:rPr lang="cs-CZ" sz="2900" b="1" dirty="0" smtClean="0">
                <a:latin typeface="+mn-lt"/>
              </a:rPr>
              <a:t>F</a:t>
            </a:r>
            <a:r>
              <a:rPr lang="en-US" sz="2900" b="1" dirty="0" smtClean="0">
                <a:latin typeface="+mn-lt"/>
              </a:rPr>
              <a:t>11 </a:t>
            </a:r>
            <a:r>
              <a:rPr lang="cs-CZ" sz="2900" b="1" dirty="0" smtClean="0">
                <a:latin typeface="+mn-lt"/>
              </a:rPr>
              <a:t> – </a:t>
            </a:r>
            <a:r>
              <a:rPr lang="pl-PL" sz="2900" b="1" dirty="0">
                <a:latin typeface="+mn-lt"/>
              </a:rPr>
              <a:t>Vzdělávání a poradenské akce pro podnikatele</a:t>
            </a:r>
            <a:endParaRPr lang="cs-CZ" sz="2900" dirty="0">
              <a:latin typeface="+mn-lt"/>
            </a:endParaRPr>
          </a:p>
        </p:txBody>
      </p:sp>
      <p:sp>
        <p:nvSpPr>
          <p:cNvPr id="2" name="Obdélník 1">
            <a:extLst>
              <a:ext uri="{FF2B5EF4-FFF2-40B4-BE49-F238E27FC236}">
                <a16:creationId xmlns:a16="http://schemas.microsoft.com/office/drawing/2014/main" xmlns="" id="{C042A76C-3EC7-46DF-9631-22EF1C30BDF9}"/>
              </a:ext>
            </a:extLst>
          </p:cNvPr>
          <p:cNvSpPr/>
          <p:nvPr/>
        </p:nvSpPr>
        <p:spPr>
          <a:xfrm>
            <a:off x="376553" y="1557867"/>
            <a:ext cx="11448502" cy="35886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80000"/>
              </a:lnSpc>
            </a:pPr>
            <a:r>
              <a:rPr lang="cs-CZ" sz="1600" b="1" dirty="0"/>
              <a:t>Příjemce dotace:</a:t>
            </a:r>
          </a:p>
          <a:p>
            <a:pPr marL="342900" indent="-34290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sz="1600" dirty="0" smtClean="0"/>
              <a:t>Subjekt</a:t>
            </a:r>
            <a:r>
              <a:rPr lang="en-US" sz="1600" dirty="0" smtClean="0"/>
              <a:t> </a:t>
            </a:r>
            <a:r>
              <a:rPr lang="cs-CZ" sz="1600" dirty="0" smtClean="0"/>
              <a:t>zajišťující odborné vzdělávání či jiné předávání znalostí a informační akce (potřebná kvalifikace, kapacita).</a:t>
            </a:r>
            <a:endParaRPr lang="cs-CZ" sz="1600" dirty="0"/>
          </a:p>
          <a:p>
            <a:pPr algn="just">
              <a:lnSpc>
                <a:spcPct val="80000"/>
              </a:lnSpc>
            </a:pPr>
            <a:endParaRPr lang="cs-CZ" sz="1600" dirty="0"/>
          </a:p>
          <a:p>
            <a:pPr algn="just">
              <a:lnSpc>
                <a:spcPct val="80000"/>
              </a:lnSpc>
            </a:pPr>
            <a:r>
              <a:rPr lang="cs-CZ" sz="1600" b="1" dirty="0"/>
              <a:t>Oblasti podpory:</a:t>
            </a:r>
          </a:p>
          <a:p>
            <a:pPr algn="just">
              <a:lnSpc>
                <a:spcPct val="80000"/>
              </a:lnSpc>
            </a:pPr>
            <a:r>
              <a:rPr lang="cs-CZ" sz="1600" dirty="0" smtClean="0"/>
              <a:t>Činnost odborného vzdělávání – vzdělávací kurzy, workshopy. Nejedná se o činnost, které jsou součástí běžných vzdělávacích  programů. Vzdělávací akce do </a:t>
            </a:r>
            <a:r>
              <a:rPr lang="en-US" sz="1600" dirty="0" smtClean="0"/>
              <a:t>15 </a:t>
            </a:r>
            <a:r>
              <a:rPr lang="cs-CZ" sz="1600" dirty="0" smtClean="0"/>
              <a:t>účastníků, informační akce </a:t>
            </a:r>
            <a:r>
              <a:rPr lang="en-US" sz="1600" dirty="0" smtClean="0"/>
              <a:t>15 a </a:t>
            </a:r>
            <a:r>
              <a:rPr lang="cs-CZ" sz="1600" dirty="0" smtClean="0"/>
              <a:t>více účastníků, včetně exkurzí. Témata vzdělávacích a informačních akcí musí být zaměřena na aktivity podporované v rámci PRV.</a:t>
            </a:r>
            <a:endParaRPr lang="cs-CZ" sz="1600" dirty="0"/>
          </a:p>
          <a:p>
            <a:pPr algn="just">
              <a:lnSpc>
                <a:spcPct val="80000"/>
              </a:lnSpc>
            </a:pPr>
            <a:endParaRPr lang="cs-CZ" sz="1600" b="1" dirty="0"/>
          </a:p>
          <a:p>
            <a:pPr algn="just">
              <a:lnSpc>
                <a:spcPct val="80000"/>
              </a:lnSpc>
            </a:pPr>
            <a:r>
              <a:rPr lang="cs-CZ" sz="1600" b="1" dirty="0"/>
              <a:t>Výše podpory:</a:t>
            </a:r>
          </a:p>
          <a:p>
            <a:pPr marL="342900" indent="-342900" algn="just">
              <a:buAutoNum type="alphaLcParenR"/>
            </a:pPr>
            <a:r>
              <a:rPr lang="cs-CZ" sz="1600" dirty="0" smtClean="0"/>
              <a:t>Výroba a zpracování zem. produktů – </a:t>
            </a:r>
            <a:r>
              <a:rPr lang="en-US" sz="1600" dirty="0" smtClean="0"/>
              <a:t>90 </a:t>
            </a:r>
            <a:r>
              <a:rPr lang="cs-CZ" sz="1600" dirty="0" smtClean="0"/>
              <a:t>%</a:t>
            </a:r>
            <a:r>
              <a:rPr lang="en-US" sz="1600" dirty="0" smtClean="0"/>
              <a:t> v</a:t>
            </a:r>
            <a:r>
              <a:rPr lang="cs-CZ" sz="1600" dirty="0" err="1" smtClean="0"/>
              <a:t>ýdajů</a:t>
            </a:r>
            <a:r>
              <a:rPr lang="cs-CZ" sz="1600" dirty="0" smtClean="0"/>
              <a:t>, ze kterých je stanovena dotace.</a:t>
            </a:r>
          </a:p>
          <a:p>
            <a:pPr marL="342900" indent="-342900" algn="just">
              <a:buAutoNum type="alphaLcParenR"/>
            </a:pPr>
            <a:r>
              <a:rPr lang="cs-CZ" sz="1600" dirty="0" smtClean="0"/>
              <a:t>Lesnictví - </a:t>
            </a:r>
            <a:r>
              <a:rPr lang="en-US" sz="1600" dirty="0"/>
              <a:t>90 </a:t>
            </a:r>
            <a:r>
              <a:rPr lang="cs-CZ" sz="1600" dirty="0"/>
              <a:t>%</a:t>
            </a:r>
            <a:r>
              <a:rPr lang="en-US" sz="1600" dirty="0"/>
              <a:t> v</a:t>
            </a:r>
            <a:r>
              <a:rPr lang="cs-CZ" sz="1600" dirty="0" err="1"/>
              <a:t>ýdajů</a:t>
            </a:r>
            <a:r>
              <a:rPr lang="cs-CZ" sz="1600" dirty="0"/>
              <a:t>, ze kterých je stanovena dotace</a:t>
            </a:r>
            <a:r>
              <a:rPr lang="cs-CZ" sz="1600" dirty="0" smtClean="0"/>
              <a:t>.</a:t>
            </a:r>
          </a:p>
          <a:p>
            <a:pPr marL="342900" indent="-342900" algn="just">
              <a:buFontTx/>
              <a:buAutoNum type="alphaLcParenR"/>
            </a:pPr>
            <a:r>
              <a:rPr lang="cs-CZ" sz="1600" dirty="0" smtClean="0"/>
              <a:t>Hospodářské subjekty působící ve venkovských oblastech - </a:t>
            </a:r>
            <a:r>
              <a:rPr lang="en-US" sz="1600" dirty="0" smtClean="0"/>
              <a:t>60 </a:t>
            </a:r>
            <a:r>
              <a:rPr lang="cs-CZ" sz="1600" dirty="0"/>
              <a:t>%</a:t>
            </a:r>
            <a:r>
              <a:rPr lang="en-US" sz="1600" dirty="0"/>
              <a:t> v</a:t>
            </a:r>
            <a:r>
              <a:rPr lang="cs-CZ" sz="1600" dirty="0" err="1"/>
              <a:t>ýdajů</a:t>
            </a:r>
            <a:r>
              <a:rPr lang="cs-CZ" sz="1600" dirty="0"/>
              <a:t>, ze kterých je stanovena </a:t>
            </a:r>
            <a:r>
              <a:rPr lang="cs-CZ" sz="1600" dirty="0" smtClean="0"/>
              <a:t>dotace</a:t>
            </a:r>
            <a:r>
              <a:rPr lang="en-US" sz="1600" dirty="0" smtClean="0"/>
              <a:t> pro st</a:t>
            </a:r>
            <a:r>
              <a:rPr lang="cs-CZ" sz="1600" dirty="0" err="1" smtClean="0"/>
              <a:t>řední</a:t>
            </a:r>
            <a:r>
              <a:rPr lang="cs-CZ" sz="1600" dirty="0" smtClean="0"/>
              <a:t> podniky, </a:t>
            </a:r>
            <a:r>
              <a:rPr lang="en-US" sz="1600" dirty="0" smtClean="0"/>
              <a:t>70 </a:t>
            </a:r>
            <a:r>
              <a:rPr lang="cs-CZ" sz="1600" dirty="0"/>
              <a:t>%</a:t>
            </a:r>
            <a:r>
              <a:rPr lang="en-US" sz="1600" dirty="0"/>
              <a:t> v</a:t>
            </a:r>
            <a:r>
              <a:rPr lang="cs-CZ" sz="1600" dirty="0" err="1"/>
              <a:t>ýdajů</a:t>
            </a:r>
            <a:r>
              <a:rPr lang="cs-CZ" sz="1600" dirty="0"/>
              <a:t>, ze kterých je stanovena dotace</a:t>
            </a:r>
            <a:r>
              <a:rPr lang="en-US" sz="1600" dirty="0"/>
              <a:t> pro </a:t>
            </a:r>
            <a:r>
              <a:rPr lang="cs-CZ" sz="1600" dirty="0" smtClean="0"/>
              <a:t>malé podniky.</a:t>
            </a:r>
            <a:endParaRPr lang="cs-CZ" sz="1600" dirty="0"/>
          </a:p>
          <a:p>
            <a:pPr marL="342900" indent="-342900" algn="just">
              <a:buAutoNum type="alphaLcParenR"/>
            </a:pPr>
            <a:endParaRPr lang="cs-CZ" sz="1600" dirty="0"/>
          </a:p>
          <a:p>
            <a:pPr algn="just"/>
            <a:r>
              <a:rPr lang="cs-CZ" sz="1600" dirty="0" smtClean="0"/>
              <a:t>Min</a:t>
            </a:r>
            <a:r>
              <a:rPr lang="cs-CZ" sz="1600" dirty="0"/>
              <a:t>. výše způsobilých výdajů     50.000,- </a:t>
            </a:r>
            <a:r>
              <a:rPr lang="cs-CZ" sz="1600" dirty="0" smtClean="0"/>
              <a:t>Kč</a:t>
            </a:r>
          </a:p>
          <a:p>
            <a:pPr algn="just"/>
            <a:r>
              <a:rPr lang="cs-CZ" sz="1600" dirty="0" smtClean="0"/>
              <a:t>Max</a:t>
            </a:r>
            <a:r>
              <a:rPr lang="cs-CZ" sz="1600" dirty="0"/>
              <a:t>. výše způsobilých výdajů 5.000.000,- Kč</a:t>
            </a:r>
          </a:p>
        </p:txBody>
      </p:sp>
      <p:pic>
        <p:nvPicPr>
          <p:cNvPr id="10" name="Obrázek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6260" y="5788439"/>
            <a:ext cx="8382726" cy="9068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76505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376552" y="259735"/>
            <a:ext cx="11448503" cy="1010266"/>
          </a:xfrm>
          <a:solidFill>
            <a:srgbClr val="7AF40C"/>
          </a:solidFill>
        </p:spPr>
        <p:txBody>
          <a:bodyPr>
            <a:normAutofit/>
          </a:bodyPr>
          <a:lstStyle/>
          <a:p>
            <a:pPr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</a:pPr>
            <a:r>
              <a:rPr lang="cs-CZ" sz="2900" b="1" dirty="0" smtClean="0">
                <a:latin typeface="+mn-lt"/>
              </a:rPr>
              <a:t>F</a:t>
            </a:r>
            <a:r>
              <a:rPr lang="en-US" sz="2900" b="1" dirty="0" smtClean="0">
                <a:latin typeface="+mn-lt"/>
              </a:rPr>
              <a:t>11 </a:t>
            </a:r>
            <a:r>
              <a:rPr lang="cs-CZ" sz="2900" b="1" dirty="0" smtClean="0">
                <a:latin typeface="+mn-lt"/>
              </a:rPr>
              <a:t> – </a:t>
            </a:r>
            <a:r>
              <a:rPr lang="pl-PL" sz="2900" b="1" dirty="0">
                <a:latin typeface="+mn-lt"/>
              </a:rPr>
              <a:t>Vzdělávání a poradenské akce pro </a:t>
            </a:r>
            <a:r>
              <a:rPr lang="pl-PL" sz="2900" b="1" dirty="0" smtClean="0">
                <a:latin typeface="+mn-lt"/>
              </a:rPr>
              <a:t>podnikatele – </a:t>
            </a:r>
            <a:r>
              <a:rPr lang="pl-PL" sz="2900" dirty="0" smtClean="0">
                <a:latin typeface="+mn-lt"/>
              </a:rPr>
              <a:t>způsobilé výdaje</a:t>
            </a:r>
            <a:endParaRPr lang="cs-CZ" sz="2900" dirty="0">
              <a:latin typeface="+mn-lt"/>
            </a:endParaRPr>
          </a:p>
        </p:txBody>
      </p:sp>
      <p:sp>
        <p:nvSpPr>
          <p:cNvPr id="2" name="Obdélník 1">
            <a:extLst>
              <a:ext uri="{FF2B5EF4-FFF2-40B4-BE49-F238E27FC236}">
                <a16:creationId xmlns:a16="http://schemas.microsoft.com/office/drawing/2014/main" xmlns="" id="{C042A76C-3EC7-46DF-9631-22EF1C30BDF9}"/>
              </a:ext>
            </a:extLst>
          </p:cNvPr>
          <p:cNvSpPr/>
          <p:nvPr/>
        </p:nvSpPr>
        <p:spPr>
          <a:xfrm>
            <a:off x="376553" y="1557867"/>
            <a:ext cx="11448502" cy="3839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sz="2400" dirty="0" smtClean="0"/>
              <a:t>Pouze neinvestiční výdaje a vybavení, které bude spotřebováno v rámci projektu.</a:t>
            </a:r>
          </a:p>
          <a:p>
            <a:pPr marL="285750" indent="-28575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sz="2400" dirty="0" smtClean="0"/>
              <a:t>Výdaje budou propláceny pouze na základě smluv.</a:t>
            </a:r>
          </a:p>
          <a:p>
            <a:pPr marL="285750" indent="-28575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sz="2400" dirty="0" smtClean="0"/>
              <a:t>Technické zabezpečení – nájem sálu, učebny, pronájem informační a audiovizuální techniky, software a dodávky technických služeb.</a:t>
            </a:r>
          </a:p>
          <a:p>
            <a:pPr marL="285750" indent="-28575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sz="2400" dirty="0" smtClean="0"/>
              <a:t>Výukové materiály.</a:t>
            </a:r>
          </a:p>
          <a:p>
            <a:pPr marL="285750" indent="-28575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sz="2400" dirty="0" smtClean="0"/>
              <a:t>Cestovní výdaje lektora/tlumočníka, příjemce dotace, organizátora.</a:t>
            </a:r>
          </a:p>
          <a:p>
            <a:pPr marL="285750" indent="-28575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sz="2400" dirty="0" smtClean="0"/>
              <a:t>Výdaje spojené s činností lektorů.</a:t>
            </a:r>
          </a:p>
          <a:p>
            <a:pPr marL="285750" indent="-28575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sz="2400" dirty="0" smtClean="0"/>
              <a:t>Výdaje na vlastní realizaci – nákup zboží a služeb – ochutnávky, vzorky, mzdové náklady žadatele.</a:t>
            </a:r>
          </a:p>
          <a:p>
            <a:pPr marL="285750" indent="-28575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sz="2400" dirty="0" smtClean="0"/>
              <a:t>Občerstvení účastníků.</a:t>
            </a:r>
          </a:p>
          <a:p>
            <a:pPr marL="285750" indent="-28575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sz="2400" dirty="0" smtClean="0"/>
              <a:t>Nákup kancelářských potřeb.</a:t>
            </a:r>
          </a:p>
          <a:p>
            <a:pPr marL="285750" indent="-28575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sz="2400" dirty="0" smtClean="0"/>
              <a:t>Náklady na propagaci.</a:t>
            </a:r>
          </a:p>
          <a:p>
            <a:pPr marL="285750" indent="-28575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endParaRPr lang="cs-CZ" sz="1600" dirty="0"/>
          </a:p>
        </p:txBody>
      </p:sp>
      <p:pic>
        <p:nvPicPr>
          <p:cNvPr id="10" name="Obrázek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6260" y="5788439"/>
            <a:ext cx="8382726" cy="9068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217986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376552" y="259735"/>
            <a:ext cx="11448503" cy="1010266"/>
          </a:xfrm>
          <a:solidFill>
            <a:srgbClr val="7AF40C"/>
          </a:solidFill>
        </p:spPr>
        <p:txBody>
          <a:bodyPr>
            <a:normAutofit/>
          </a:bodyPr>
          <a:lstStyle/>
          <a:p>
            <a:pPr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</a:pPr>
            <a:r>
              <a:rPr lang="cs-CZ" sz="2900" b="1" dirty="0" smtClean="0">
                <a:latin typeface="+mn-lt"/>
              </a:rPr>
              <a:t>F</a:t>
            </a:r>
            <a:r>
              <a:rPr lang="en-US" sz="2900" b="1" dirty="0" smtClean="0">
                <a:latin typeface="+mn-lt"/>
              </a:rPr>
              <a:t>11 </a:t>
            </a:r>
            <a:r>
              <a:rPr lang="cs-CZ" sz="2900" b="1" dirty="0" smtClean="0">
                <a:latin typeface="+mn-lt"/>
              </a:rPr>
              <a:t> – </a:t>
            </a:r>
            <a:r>
              <a:rPr lang="pl-PL" sz="2900" b="1" dirty="0">
                <a:latin typeface="+mn-lt"/>
              </a:rPr>
              <a:t>Vzdělávání a poradenské akce pro </a:t>
            </a:r>
            <a:r>
              <a:rPr lang="pl-PL" sz="2900" b="1" dirty="0" smtClean="0">
                <a:latin typeface="+mn-lt"/>
              </a:rPr>
              <a:t>podnikatele – </a:t>
            </a:r>
            <a:r>
              <a:rPr lang="pl-PL" sz="2900" dirty="0" smtClean="0">
                <a:latin typeface="+mn-lt"/>
              </a:rPr>
              <a:t>kritéria přijatelnosti</a:t>
            </a:r>
            <a:endParaRPr lang="cs-CZ" sz="2900" dirty="0">
              <a:latin typeface="+mn-lt"/>
            </a:endParaRPr>
          </a:p>
        </p:txBody>
      </p:sp>
      <p:sp>
        <p:nvSpPr>
          <p:cNvPr id="2" name="Obdélník 1">
            <a:extLst>
              <a:ext uri="{FF2B5EF4-FFF2-40B4-BE49-F238E27FC236}">
                <a16:creationId xmlns:a16="http://schemas.microsoft.com/office/drawing/2014/main" xmlns="" id="{C042A76C-3EC7-46DF-9631-22EF1C30BDF9}"/>
              </a:ext>
            </a:extLst>
          </p:cNvPr>
          <p:cNvSpPr/>
          <p:nvPr/>
        </p:nvSpPr>
        <p:spPr>
          <a:xfrm>
            <a:off x="376553" y="1557867"/>
            <a:ext cx="11448502" cy="16970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cs-CZ" sz="2400" dirty="0" smtClean="0"/>
              <a:t>Žadatel dotace má vzdělání v předmětu činnosti.</a:t>
            </a: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cs-CZ" sz="2400" dirty="0" smtClean="0"/>
              <a:t>Nesmí se jednat o běžné vzdělávací programy.</a:t>
            </a: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cs-CZ" sz="2400" dirty="0" smtClean="0"/>
              <a:t>Musí se jednat o vzdělávání v aktivitách podporovaných v rámci PRV.</a:t>
            </a:r>
            <a:endParaRPr lang="cs-CZ" sz="2400" dirty="0"/>
          </a:p>
        </p:txBody>
      </p:sp>
      <p:pic>
        <p:nvPicPr>
          <p:cNvPr id="10" name="Obrázek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6260" y="5788439"/>
            <a:ext cx="8382726" cy="9068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49996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376552" y="259735"/>
            <a:ext cx="11448503" cy="1010266"/>
          </a:xfrm>
          <a:solidFill>
            <a:srgbClr val="7AF40C"/>
          </a:solidFill>
        </p:spPr>
        <p:txBody>
          <a:bodyPr>
            <a:normAutofit/>
          </a:bodyPr>
          <a:lstStyle/>
          <a:p>
            <a:pPr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</a:pPr>
            <a:r>
              <a:rPr lang="cs-CZ" sz="2900" b="1" dirty="0" smtClean="0">
                <a:latin typeface="+mn-lt"/>
              </a:rPr>
              <a:t>F</a:t>
            </a:r>
            <a:r>
              <a:rPr lang="en-US" sz="2900" b="1" dirty="0" smtClean="0">
                <a:latin typeface="+mn-lt"/>
              </a:rPr>
              <a:t>11 </a:t>
            </a:r>
            <a:r>
              <a:rPr lang="cs-CZ" sz="2900" b="1" dirty="0" smtClean="0">
                <a:latin typeface="+mn-lt"/>
              </a:rPr>
              <a:t> – </a:t>
            </a:r>
            <a:r>
              <a:rPr lang="pl-PL" sz="2900" b="1" dirty="0">
                <a:latin typeface="+mn-lt"/>
              </a:rPr>
              <a:t>Vzdělávání a poradenské akce pro </a:t>
            </a:r>
            <a:r>
              <a:rPr lang="pl-PL" sz="2900" b="1" dirty="0" smtClean="0">
                <a:latin typeface="+mn-lt"/>
              </a:rPr>
              <a:t>podnikatele – </a:t>
            </a:r>
            <a:r>
              <a:rPr lang="en-US" sz="2900" dirty="0" smtClean="0">
                <a:latin typeface="+mn-lt"/>
              </a:rPr>
              <a:t>d</a:t>
            </a:r>
            <a:r>
              <a:rPr lang="pl-PL" sz="2900" dirty="0" smtClean="0">
                <a:latin typeface="+mn-lt"/>
              </a:rPr>
              <a:t>alší podmínky</a:t>
            </a:r>
            <a:endParaRPr lang="cs-CZ" sz="2900" dirty="0">
              <a:latin typeface="+mn-lt"/>
            </a:endParaRPr>
          </a:p>
        </p:txBody>
      </p:sp>
      <p:sp>
        <p:nvSpPr>
          <p:cNvPr id="2" name="Obdélník 1">
            <a:extLst>
              <a:ext uri="{FF2B5EF4-FFF2-40B4-BE49-F238E27FC236}">
                <a16:creationId xmlns:a16="http://schemas.microsoft.com/office/drawing/2014/main" xmlns="" id="{C042A76C-3EC7-46DF-9631-22EF1C30BDF9}"/>
              </a:ext>
            </a:extLst>
          </p:cNvPr>
          <p:cNvSpPr/>
          <p:nvPr/>
        </p:nvSpPr>
        <p:spPr>
          <a:xfrm>
            <a:off x="376553" y="1557867"/>
            <a:ext cx="11448502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dirty="0" smtClean="0"/>
              <a:t>Konečný uživatel musí být zemědělský podnikatel, výrobce potravin, vlastník zemědělské a lesní půdy, jiný hospodářský subjekt.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dirty="0" smtClean="0"/>
              <a:t>Příjemce dotace musí zajistit data pro následnou evaluaci projektu.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dirty="0" smtClean="0"/>
              <a:t>Zaměření vzdělávání není na včelařství a rybářství.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dirty="0" smtClean="0"/>
              <a:t>Vzdělávání nesmí obsahovat  a propagovat  odkazy na konkrétní produkty nebo producenty.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 smtClean="0"/>
              <a:t>Minimální počet na vzdělávací akci je </a:t>
            </a:r>
            <a:r>
              <a:rPr lang="en-US" dirty="0" smtClean="0"/>
              <a:t>5, </a:t>
            </a:r>
            <a:r>
              <a:rPr lang="cs-CZ" dirty="0" smtClean="0"/>
              <a:t>na informační akci </a:t>
            </a:r>
            <a:r>
              <a:rPr lang="en-US" dirty="0" smtClean="0"/>
              <a:t>15. </a:t>
            </a:r>
            <a:r>
              <a:rPr lang="cs-CZ" dirty="0" smtClean="0"/>
              <a:t>Přitom jeden účastník se nesmí účastnit na jedná vzdělávací akci se stejným tématem vícekrát. Celkový počet účastníků se nesmí snížit o více jak </a:t>
            </a:r>
            <a:r>
              <a:rPr lang="en-US" dirty="0" smtClean="0"/>
              <a:t>20 </a:t>
            </a:r>
            <a:r>
              <a:rPr lang="cs-CZ" dirty="0" smtClean="0"/>
              <a:t>% oproti plánovanému počtu uvedeného v žádosti o dotaci.</a:t>
            </a:r>
            <a:endParaRPr lang="en-US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 smtClean="0"/>
              <a:t>Dotaci není možné poskytnout na e-</a:t>
            </a:r>
            <a:r>
              <a:rPr lang="cs-CZ" dirty="0" err="1" smtClean="0"/>
              <a:t>learning</a:t>
            </a:r>
            <a:r>
              <a:rPr lang="cs-CZ" dirty="0" smtClean="0"/>
              <a:t>, ubytování, dopravu účastníků, pořízení majetku, stravenky, alkoholické nápoje pro občerstvení, na běžné vzdělávací akce kancelářských programů, režijní výdaje – poplatky za služby, hovorné, elektřina a podobně.</a:t>
            </a:r>
            <a:r>
              <a:rPr lang="en-US" dirty="0" smtClean="0"/>
              <a:t/>
            </a:r>
            <a:br>
              <a:rPr lang="en-US" dirty="0" smtClean="0"/>
            </a:br>
            <a:endParaRPr lang="cs-CZ" dirty="0"/>
          </a:p>
        </p:txBody>
      </p:sp>
      <p:pic>
        <p:nvPicPr>
          <p:cNvPr id="10" name="Obrázek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6260" y="5788439"/>
            <a:ext cx="8382726" cy="9068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70120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255799" y="269354"/>
            <a:ext cx="11438894" cy="1014324"/>
          </a:xfrm>
          <a:solidFill>
            <a:srgbClr val="FFFF00"/>
          </a:solidFill>
        </p:spPr>
        <p:txBody>
          <a:bodyPr>
            <a:normAutofit fontScale="90000"/>
          </a:bodyPr>
          <a:lstStyle/>
          <a:p>
            <a:pPr algn="ctr">
              <a:defRPr/>
            </a:pPr>
            <a:r>
              <a:rPr lang="en-US" b="1" dirty="0" smtClean="0">
                <a:latin typeface="Calibri" panose="020F0502020204030204" pitchFamily="34" charset="0"/>
              </a:rPr>
              <a:t>2</a:t>
            </a:r>
            <a:r>
              <a:rPr lang="cs-CZ" b="1" dirty="0" smtClean="0">
                <a:latin typeface="Calibri" panose="020F0502020204030204" pitchFamily="34" charset="0"/>
              </a:rPr>
              <a:t>. </a:t>
            </a:r>
            <a:r>
              <a:rPr lang="cs-CZ" b="1" dirty="0">
                <a:latin typeface="Calibri" panose="020F0502020204030204" pitchFamily="34" charset="0"/>
              </a:rPr>
              <a:t>Výzva</a:t>
            </a:r>
            <a:r>
              <a:rPr lang="cs-CZ" dirty="0">
                <a:solidFill>
                  <a:schemeClr val="accent5"/>
                </a:solidFill>
                <a:latin typeface="Calibri" panose="020F0502020204030204" pitchFamily="34" charset="0"/>
              </a:rPr>
              <a:t/>
            </a:r>
            <a:br>
              <a:rPr lang="cs-CZ" dirty="0">
                <a:solidFill>
                  <a:schemeClr val="accent5"/>
                </a:solidFill>
                <a:latin typeface="Calibri" panose="020F0502020204030204" pitchFamily="34" charset="0"/>
              </a:rPr>
            </a:br>
            <a:r>
              <a:rPr lang="cs-CZ" dirty="0">
                <a:latin typeface="Calibri" panose="020F0502020204030204" pitchFamily="34" charset="0"/>
              </a:rPr>
              <a:t>Vyhlášení: </a:t>
            </a:r>
            <a:r>
              <a:rPr lang="cs-CZ" dirty="0" smtClean="0">
                <a:latin typeface="Calibri" panose="020F0502020204030204" pitchFamily="34" charset="0"/>
              </a:rPr>
              <a:t>1</a:t>
            </a:r>
            <a:r>
              <a:rPr lang="en-US" dirty="0">
                <a:latin typeface="Calibri" panose="020F0502020204030204" pitchFamily="34" charset="0"/>
              </a:rPr>
              <a:t>6</a:t>
            </a:r>
            <a:r>
              <a:rPr lang="cs-CZ" dirty="0" smtClean="0">
                <a:latin typeface="Calibri" panose="020F0502020204030204" pitchFamily="34" charset="0"/>
              </a:rPr>
              <a:t>.6.20</a:t>
            </a:r>
            <a:r>
              <a:rPr lang="en-US" dirty="0" smtClean="0">
                <a:latin typeface="Calibri" panose="020F0502020204030204" pitchFamily="34" charset="0"/>
              </a:rPr>
              <a:t>20</a:t>
            </a:r>
            <a:r>
              <a:rPr lang="cs-CZ" dirty="0" smtClean="0">
                <a:latin typeface="Calibri" panose="020F0502020204030204" pitchFamily="34" charset="0"/>
              </a:rPr>
              <a:t> </a:t>
            </a:r>
            <a:r>
              <a:rPr lang="cs-CZ" dirty="0">
                <a:latin typeface="Calibri" panose="020F0502020204030204" pitchFamily="34" charset="0"/>
              </a:rPr>
              <a:t>– </a:t>
            </a:r>
            <a:r>
              <a:rPr lang="en-US" dirty="0" smtClean="0">
                <a:latin typeface="Calibri" panose="020F0502020204030204" pitchFamily="34" charset="0"/>
              </a:rPr>
              <a:t>20</a:t>
            </a:r>
            <a:r>
              <a:rPr lang="cs-CZ" dirty="0" smtClean="0">
                <a:latin typeface="Calibri" panose="020F0502020204030204" pitchFamily="34" charset="0"/>
              </a:rPr>
              <a:t>.7.20</a:t>
            </a:r>
            <a:r>
              <a:rPr lang="en-US" dirty="0" smtClean="0">
                <a:latin typeface="Calibri" panose="020F0502020204030204" pitchFamily="34" charset="0"/>
              </a:rPr>
              <a:t>20</a:t>
            </a:r>
            <a:endParaRPr lang="cs-CZ" dirty="0">
              <a:latin typeface="Calibri" panose="020F0502020204030204" pitchFamily="34" charset="0"/>
            </a:endParaRPr>
          </a:p>
        </p:txBody>
      </p:sp>
      <p:sp>
        <p:nvSpPr>
          <p:cNvPr id="5" name="Zástupný symbol pro text 4"/>
          <p:cNvSpPr>
            <a:spLocks noGrp="1"/>
          </p:cNvSpPr>
          <p:nvPr>
            <p:ph type="body" idx="1"/>
          </p:nvPr>
        </p:nvSpPr>
        <p:spPr>
          <a:xfrm>
            <a:off x="255799" y="4404331"/>
            <a:ext cx="11438895" cy="1064944"/>
          </a:xfrm>
        </p:spPr>
        <p:txBody>
          <a:bodyPr>
            <a:normAutofit lnSpcReduction="10000"/>
          </a:bodyPr>
          <a:lstStyle/>
          <a:p>
            <a:pPr algn="ctr"/>
            <a:r>
              <a:rPr lang="cs-CZ" sz="3200" dirty="0"/>
              <a:t>Žádosti se přijímají pouze elektronicky přes </a:t>
            </a:r>
          </a:p>
          <a:p>
            <a:pPr algn="ctr"/>
            <a:r>
              <a:rPr lang="cs-CZ" sz="3200" dirty="0"/>
              <a:t>Portál Farmáře SZIF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half" idx="2"/>
          </p:nvPr>
        </p:nvSpPr>
        <p:spPr>
          <a:xfrm>
            <a:off x="255799" y="1767840"/>
            <a:ext cx="11438895" cy="2493442"/>
          </a:xfrm>
        </p:spPr>
        <p:txBody>
          <a:bodyPr>
            <a:normAutofit fontScale="92500" lnSpcReduction="20000"/>
          </a:bodyPr>
          <a:lstStyle/>
          <a:p>
            <a:pPr>
              <a:defRPr/>
            </a:pPr>
            <a:r>
              <a:rPr lang="cs-CZ" sz="2900" dirty="0"/>
              <a:t>Vyhlášeny celkem </a:t>
            </a:r>
            <a:r>
              <a:rPr lang="en-US" sz="2900" dirty="0" smtClean="0"/>
              <a:t>7</a:t>
            </a:r>
            <a:r>
              <a:rPr lang="cs-CZ" sz="2900" dirty="0" smtClean="0"/>
              <a:t> </a:t>
            </a:r>
            <a:r>
              <a:rPr lang="cs-CZ" sz="2900" dirty="0" err="1" smtClean="0"/>
              <a:t>Fichí</a:t>
            </a:r>
            <a:endParaRPr lang="cs-CZ" sz="2900" dirty="0"/>
          </a:p>
          <a:p>
            <a:pPr>
              <a:defRPr/>
            </a:pPr>
            <a:r>
              <a:rPr lang="cs-CZ" sz="2900" dirty="0"/>
              <a:t>Alokace pro </a:t>
            </a:r>
            <a:r>
              <a:rPr lang="en-US" sz="2900" dirty="0" smtClean="0"/>
              <a:t>2</a:t>
            </a:r>
            <a:r>
              <a:rPr lang="cs-CZ" sz="2900" dirty="0" smtClean="0"/>
              <a:t>. </a:t>
            </a:r>
            <a:r>
              <a:rPr lang="cs-CZ" sz="2900" dirty="0"/>
              <a:t>výzvu </a:t>
            </a:r>
            <a:r>
              <a:rPr lang="cs-CZ" b="1" dirty="0"/>
              <a:t>17 413 349,00 Kč </a:t>
            </a:r>
            <a:endParaRPr lang="cs-CZ" b="1" dirty="0" smtClean="0"/>
          </a:p>
          <a:p>
            <a:pPr>
              <a:defRPr/>
            </a:pPr>
            <a:r>
              <a:rPr lang="cs-CZ" sz="2900" dirty="0" smtClean="0"/>
              <a:t>Informace </a:t>
            </a:r>
            <a:r>
              <a:rPr lang="cs-CZ" sz="2900" dirty="0"/>
              <a:t>na </a:t>
            </a:r>
            <a:r>
              <a:rPr lang="cs-CZ" sz="2900" dirty="0" smtClean="0">
                <a:hlinkClick r:id="rId2"/>
              </a:rPr>
              <a:t>www.mashustopecsko.cz</a:t>
            </a:r>
            <a:endParaRPr lang="cs-CZ" sz="2900" dirty="0"/>
          </a:p>
          <a:p>
            <a:r>
              <a:rPr lang="cs-CZ" sz="2900" dirty="0"/>
              <a:t>Min. výše způsobilých výdajů: 50 000 Kč</a:t>
            </a:r>
          </a:p>
          <a:p>
            <a:r>
              <a:rPr lang="cs-CZ" sz="2900" dirty="0"/>
              <a:t>Max. výše způsobilých výdajů: 5 000 000 Kč</a:t>
            </a:r>
          </a:p>
          <a:p>
            <a:r>
              <a:rPr lang="cs-CZ" sz="2900" dirty="0"/>
              <a:t>Územní vymezení: celé území MAS</a:t>
            </a:r>
          </a:p>
          <a:p>
            <a:pPr marL="0" indent="0" algn="ctr">
              <a:buNone/>
              <a:defRPr/>
            </a:pPr>
            <a:endParaRPr lang="cs-CZ" dirty="0"/>
          </a:p>
        </p:txBody>
      </p:sp>
      <p:pic>
        <p:nvPicPr>
          <p:cNvPr id="10" name="Obrázek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6260" y="5788439"/>
            <a:ext cx="8382726" cy="9068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11774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376552" y="259735"/>
            <a:ext cx="11448503" cy="1010266"/>
          </a:xfrm>
          <a:solidFill>
            <a:srgbClr val="7AF40C"/>
          </a:solidFill>
        </p:spPr>
        <p:txBody>
          <a:bodyPr>
            <a:normAutofit/>
          </a:bodyPr>
          <a:lstStyle/>
          <a:p>
            <a:pPr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</a:pPr>
            <a:r>
              <a:rPr lang="cs-CZ" sz="2900" b="1" dirty="0" smtClean="0">
                <a:latin typeface="+mn-lt"/>
              </a:rPr>
              <a:t>F</a:t>
            </a:r>
            <a:r>
              <a:rPr lang="en-US" sz="2900" b="1" dirty="0" smtClean="0">
                <a:latin typeface="+mn-lt"/>
              </a:rPr>
              <a:t>11 </a:t>
            </a:r>
            <a:r>
              <a:rPr lang="cs-CZ" sz="2900" b="1" dirty="0" smtClean="0">
                <a:latin typeface="+mn-lt"/>
              </a:rPr>
              <a:t> – </a:t>
            </a:r>
            <a:r>
              <a:rPr lang="pl-PL" sz="2900" b="1" dirty="0">
                <a:latin typeface="+mn-lt"/>
              </a:rPr>
              <a:t>Vzdělávání a poradenské akce pro </a:t>
            </a:r>
            <a:r>
              <a:rPr lang="pl-PL" sz="2900" b="1" dirty="0" smtClean="0">
                <a:latin typeface="+mn-lt"/>
              </a:rPr>
              <a:t>podnikatele – </a:t>
            </a:r>
            <a:r>
              <a:rPr lang="en-US" sz="2900" dirty="0">
                <a:latin typeface="+mn-lt"/>
              </a:rPr>
              <a:t>p</a:t>
            </a:r>
            <a:r>
              <a:rPr lang="pl-PL" sz="2900" dirty="0" smtClean="0">
                <a:latin typeface="+mn-lt"/>
              </a:rPr>
              <a:t>řílohy</a:t>
            </a:r>
            <a:endParaRPr lang="cs-CZ" sz="2900" dirty="0">
              <a:latin typeface="+mn-lt"/>
            </a:endParaRPr>
          </a:p>
        </p:txBody>
      </p:sp>
      <p:sp>
        <p:nvSpPr>
          <p:cNvPr id="2" name="Obdélník 1">
            <a:extLst>
              <a:ext uri="{FF2B5EF4-FFF2-40B4-BE49-F238E27FC236}">
                <a16:creationId xmlns:a16="http://schemas.microsoft.com/office/drawing/2014/main" xmlns="" id="{C042A76C-3EC7-46DF-9631-22EF1C30BDF9}"/>
              </a:ext>
            </a:extLst>
          </p:cNvPr>
          <p:cNvSpPr/>
          <p:nvPr/>
        </p:nvSpPr>
        <p:spPr>
          <a:xfrm>
            <a:off x="376553" y="1557867"/>
            <a:ext cx="1144850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 smtClean="0"/>
              <a:t>Doklad o tom, že žadatel má vzdělávání v předmětu  činnosti.</a:t>
            </a:r>
            <a:r>
              <a:rPr lang="en-US" dirty="0" smtClean="0"/>
              <a:t/>
            </a:r>
            <a:br>
              <a:rPr lang="en-US" dirty="0" smtClean="0"/>
            </a:br>
            <a:endParaRPr lang="cs-CZ" dirty="0"/>
          </a:p>
        </p:txBody>
      </p:sp>
      <p:pic>
        <p:nvPicPr>
          <p:cNvPr id="10" name="Obrázek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6260" y="5788439"/>
            <a:ext cx="8382726" cy="9068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97910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376552" y="259735"/>
            <a:ext cx="11448503" cy="1010266"/>
          </a:xfrm>
          <a:solidFill>
            <a:srgbClr val="7AF40C"/>
          </a:solidFill>
        </p:spPr>
        <p:txBody>
          <a:bodyPr>
            <a:normAutofit/>
          </a:bodyPr>
          <a:lstStyle/>
          <a:p>
            <a:pPr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</a:pPr>
            <a:r>
              <a:rPr lang="cs-CZ" sz="2900" b="1" dirty="0" smtClean="0">
                <a:latin typeface="+mn-lt"/>
              </a:rPr>
              <a:t>F</a:t>
            </a:r>
            <a:r>
              <a:rPr lang="en-US" sz="2900" b="1" dirty="0" smtClean="0">
                <a:latin typeface="+mn-lt"/>
              </a:rPr>
              <a:t>11 </a:t>
            </a:r>
            <a:r>
              <a:rPr lang="cs-CZ" sz="2900" b="1" dirty="0" smtClean="0">
                <a:latin typeface="+mn-lt"/>
              </a:rPr>
              <a:t> – </a:t>
            </a:r>
            <a:r>
              <a:rPr lang="pl-PL" sz="2900" b="1" dirty="0">
                <a:latin typeface="+mn-lt"/>
              </a:rPr>
              <a:t>Vzdělávání a poradenské akce pro </a:t>
            </a:r>
            <a:r>
              <a:rPr lang="pl-PL" sz="2900" b="1" dirty="0" smtClean="0">
                <a:latin typeface="+mn-lt"/>
              </a:rPr>
              <a:t>podnikatele – </a:t>
            </a:r>
            <a:r>
              <a:rPr lang="en-US" sz="2900" dirty="0">
                <a:latin typeface="+mn-lt"/>
              </a:rPr>
              <a:t>p</a:t>
            </a:r>
            <a:r>
              <a:rPr lang="pl-PL" sz="2900" dirty="0" smtClean="0">
                <a:latin typeface="+mn-lt"/>
              </a:rPr>
              <a:t>referenční kritéria.</a:t>
            </a:r>
            <a:endParaRPr lang="cs-CZ" sz="2900" dirty="0">
              <a:latin typeface="+mn-lt"/>
            </a:endParaRPr>
          </a:p>
        </p:txBody>
      </p:sp>
      <p:sp>
        <p:nvSpPr>
          <p:cNvPr id="2" name="Obdélník 1">
            <a:extLst>
              <a:ext uri="{FF2B5EF4-FFF2-40B4-BE49-F238E27FC236}">
                <a16:creationId xmlns:a16="http://schemas.microsoft.com/office/drawing/2014/main" xmlns="" id="{C042A76C-3EC7-46DF-9631-22EF1C30BDF9}"/>
              </a:ext>
            </a:extLst>
          </p:cNvPr>
          <p:cNvSpPr/>
          <p:nvPr/>
        </p:nvSpPr>
        <p:spPr>
          <a:xfrm>
            <a:off x="376553" y="1557867"/>
            <a:ext cx="11448502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cs-CZ" dirty="0"/>
              <a:t>Zvýhodnění </a:t>
            </a:r>
            <a:r>
              <a:rPr lang="cs-CZ" dirty="0" err="1"/>
              <a:t>prvožadatelů</a:t>
            </a:r>
            <a:r>
              <a:rPr lang="cs-CZ" dirty="0"/>
              <a:t> z SCLLD MAS </a:t>
            </a:r>
            <a:r>
              <a:rPr lang="cs-CZ" dirty="0" err="1"/>
              <a:t>Hustopečsko</a:t>
            </a:r>
            <a:r>
              <a:rPr lang="cs-CZ" dirty="0"/>
              <a:t>.</a:t>
            </a:r>
          </a:p>
          <a:p>
            <a:pPr marL="457200" indent="-4572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cs-CZ" dirty="0"/>
              <a:t>Finanční náročnost projektu - CZV. </a:t>
            </a:r>
            <a:endParaRPr lang="cs-CZ" dirty="0" smtClean="0"/>
          </a:p>
          <a:p>
            <a:pPr marL="457200" indent="-4572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cs-CZ" dirty="0"/>
              <a:t>Projekt se vztahuje k více prioritním oblastem  PRV, podporovaných v rámci Programových rámců </a:t>
            </a:r>
            <a:r>
              <a:rPr lang="cs-CZ" dirty="0" smtClean="0"/>
              <a:t>MAS.</a:t>
            </a:r>
          </a:p>
          <a:p>
            <a:pPr marL="457200" indent="-4572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cs-CZ" dirty="0"/>
              <a:t>Projekt využívá inovační metody výuky (kreativní přístup). </a:t>
            </a:r>
            <a:endParaRPr lang="cs-CZ" dirty="0" smtClean="0"/>
          </a:p>
          <a:p>
            <a:pPr marL="457200" indent="-4572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cs-CZ" dirty="0" smtClean="0"/>
              <a:t>Projekt </a:t>
            </a:r>
            <a:r>
              <a:rPr lang="cs-CZ" dirty="0"/>
              <a:t>zahrnuje propagační opatření MAS. </a:t>
            </a:r>
          </a:p>
          <a:p>
            <a:pPr marL="457200" indent="-4572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l-PL" b="1" dirty="0" smtClean="0"/>
              <a:t>Min</a:t>
            </a:r>
            <a:r>
              <a:rPr lang="pl-PL" b="1" dirty="0"/>
              <a:t>. Počet bodů </a:t>
            </a:r>
            <a:r>
              <a:rPr lang="en-US" b="1" dirty="0" smtClean="0"/>
              <a:t>20</a:t>
            </a:r>
            <a:r>
              <a:rPr lang="pl-PL" b="1" dirty="0" smtClean="0"/>
              <a:t>              </a:t>
            </a:r>
            <a:r>
              <a:rPr lang="pl-PL" b="1" dirty="0"/>
              <a:t>Max. Počet bodů </a:t>
            </a:r>
            <a:r>
              <a:rPr lang="en-US" b="1" dirty="0" smtClean="0"/>
              <a:t>80</a:t>
            </a:r>
            <a:endParaRPr lang="cs-CZ" b="1" dirty="0"/>
          </a:p>
          <a:p>
            <a:r>
              <a:rPr lang="en-US" dirty="0" smtClean="0"/>
              <a:t/>
            </a:r>
            <a:br>
              <a:rPr lang="en-US" dirty="0" smtClean="0"/>
            </a:br>
            <a:endParaRPr lang="cs-CZ" dirty="0"/>
          </a:p>
        </p:txBody>
      </p:sp>
      <p:pic>
        <p:nvPicPr>
          <p:cNvPr id="10" name="Obrázek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6260" y="5788439"/>
            <a:ext cx="8382726" cy="9068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17154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376552" y="259735"/>
            <a:ext cx="11448503" cy="1010266"/>
          </a:xfrm>
          <a:solidFill>
            <a:srgbClr val="E890EA"/>
          </a:solidFill>
        </p:spPr>
        <p:txBody>
          <a:bodyPr>
            <a:normAutofit fontScale="90000"/>
          </a:bodyPr>
          <a:lstStyle/>
          <a:p>
            <a:pPr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</a:pPr>
            <a:r>
              <a:rPr lang="cs-CZ" sz="2900" b="1" dirty="0" smtClean="0">
                <a:latin typeface="+mn-lt"/>
              </a:rPr>
              <a:t>F</a:t>
            </a:r>
            <a:r>
              <a:rPr lang="en-US" sz="2900" b="1" dirty="0" smtClean="0">
                <a:latin typeface="+mn-lt"/>
              </a:rPr>
              <a:t>12 </a:t>
            </a:r>
            <a:r>
              <a:rPr lang="cs-CZ" sz="2900" b="1" dirty="0" smtClean="0">
                <a:latin typeface="+mn-lt"/>
              </a:rPr>
              <a:t> – </a:t>
            </a:r>
            <a:r>
              <a:rPr lang="cs-CZ" sz="3200" b="1" dirty="0"/>
              <a:t>Základní služby a obnova vesnic ve venkovských </a:t>
            </a:r>
            <a:r>
              <a:rPr lang="cs-CZ" sz="3200" b="1" dirty="0" smtClean="0"/>
              <a:t>oblastech</a:t>
            </a:r>
            <a:br>
              <a:rPr lang="cs-CZ" sz="3200" b="1" dirty="0" smtClean="0"/>
            </a:br>
            <a:r>
              <a:rPr lang="cs-CZ" sz="3200" b="1" dirty="0" smtClean="0"/>
              <a:t>a) Veřejná prostranství</a:t>
            </a:r>
            <a:endParaRPr lang="cs-CZ" sz="2900" b="1" dirty="0">
              <a:latin typeface="+mn-lt"/>
            </a:endParaRPr>
          </a:p>
        </p:txBody>
      </p:sp>
      <p:sp>
        <p:nvSpPr>
          <p:cNvPr id="2" name="Obdélník 1">
            <a:extLst>
              <a:ext uri="{FF2B5EF4-FFF2-40B4-BE49-F238E27FC236}">
                <a16:creationId xmlns:a16="http://schemas.microsoft.com/office/drawing/2014/main" xmlns="" id="{C042A76C-3EC7-46DF-9631-22EF1C30BDF9}"/>
              </a:ext>
            </a:extLst>
          </p:cNvPr>
          <p:cNvSpPr/>
          <p:nvPr/>
        </p:nvSpPr>
        <p:spPr>
          <a:xfrm>
            <a:off x="376553" y="1557867"/>
            <a:ext cx="11448502" cy="40811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80000"/>
              </a:lnSpc>
            </a:pPr>
            <a:r>
              <a:rPr lang="cs-CZ" sz="1600" b="1" dirty="0"/>
              <a:t>Příjemce dotace:</a:t>
            </a:r>
          </a:p>
          <a:p>
            <a:pPr marL="342900" indent="-34290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en-US" sz="1600" dirty="0" smtClean="0"/>
              <a:t>Obec </a:t>
            </a:r>
            <a:r>
              <a:rPr lang="en-US" sz="1600" dirty="0" err="1" smtClean="0"/>
              <a:t>nebo</a:t>
            </a:r>
            <a:r>
              <a:rPr lang="en-US" sz="1600" dirty="0" smtClean="0"/>
              <a:t> </a:t>
            </a:r>
            <a:r>
              <a:rPr lang="cs-CZ" sz="1600" dirty="0" smtClean="0"/>
              <a:t>svazek obcí</a:t>
            </a:r>
            <a:endParaRPr lang="cs-CZ" sz="1600" dirty="0"/>
          </a:p>
          <a:p>
            <a:pPr algn="just">
              <a:lnSpc>
                <a:spcPct val="80000"/>
              </a:lnSpc>
            </a:pPr>
            <a:endParaRPr lang="cs-CZ" sz="1600" dirty="0"/>
          </a:p>
          <a:p>
            <a:pPr algn="just">
              <a:lnSpc>
                <a:spcPct val="80000"/>
              </a:lnSpc>
            </a:pPr>
            <a:r>
              <a:rPr lang="cs-CZ" sz="1600" b="1" dirty="0"/>
              <a:t>Oblasti podpory:</a:t>
            </a:r>
          </a:p>
          <a:p>
            <a:pPr algn="just">
              <a:lnSpc>
                <a:spcPct val="80000"/>
              </a:lnSpc>
            </a:pPr>
            <a:r>
              <a:rPr lang="cs-CZ" sz="1600" dirty="0"/>
              <a:t>Podpora </a:t>
            </a:r>
            <a:r>
              <a:rPr lang="cs-CZ" sz="1600" dirty="0" smtClean="0"/>
              <a:t>se zaměřuje na veřejná prostranství včetně herních prvků. Podporována jsou náměstí, návsi, tržiště, navazující prostranství obecního úřadu, pošty, kostela, hřbitova, železniční stanice a další objekty občanské vybavenosti ve vlastnictví obce.</a:t>
            </a:r>
            <a:endParaRPr lang="cs-CZ" sz="1600" dirty="0"/>
          </a:p>
          <a:p>
            <a:pPr algn="just">
              <a:lnSpc>
                <a:spcPct val="80000"/>
              </a:lnSpc>
            </a:pPr>
            <a:endParaRPr lang="cs-CZ" sz="1600" b="1" dirty="0"/>
          </a:p>
          <a:p>
            <a:pPr algn="just">
              <a:lnSpc>
                <a:spcPct val="80000"/>
              </a:lnSpc>
            </a:pPr>
            <a:r>
              <a:rPr lang="cs-CZ" sz="1600" b="1" dirty="0"/>
              <a:t>Výše podpory:</a:t>
            </a:r>
          </a:p>
          <a:p>
            <a:pPr algn="just"/>
            <a:r>
              <a:rPr lang="cs-CZ" sz="1600" dirty="0"/>
              <a:t>Výše dotace činí </a:t>
            </a:r>
            <a:r>
              <a:rPr lang="en-US" sz="1600" b="1" dirty="0"/>
              <a:t>80 </a:t>
            </a:r>
            <a:r>
              <a:rPr lang="cs-CZ" sz="1600" b="1" dirty="0"/>
              <a:t>% </a:t>
            </a:r>
            <a:r>
              <a:rPr lang="cs-CZ" sz="1600" dirty="0"/>
              <a:t>způsobilých výdajů ze kterých je stanovena dotace a vykazuje se v režimu, že nesmí zakládat veřejnou podporu nebo je v režimu de </a:t>
            </a:r>
            <a:r>
              <a:rPr lang="cs-CZ" sz="1600" dirty="0" err="1"/>
              <a:t>minimis</a:t>
            </a:r>
            <a:r>
              <a:rPr lang="cs-CZ" sz="1600" dirty="0"/>
              <a:t>.</a:t>
            </a:r>
          </a:p>
          <a:p>
            <a:pPr lvl="1" algn="just">
              <a:buFont typeface="Arial" charset="0"/>
              <a:buChar char="•"/>
            </a:pPr>
            <a:r>
              <a:rPr lang="cs-CZ" sz="1600" dirty="0" smtClean="0"/>
              <a:t>Min</a:t>
            </a:r>
            <a:r>
              <a:rPr lang="cs-CZ" sz="1600" dirty="0"/>
              <a:t>. výše způsobilých výdajů     50.000,- Kč</a:t>
            </a:r>
          </a:p>
          <a:p>
            <a:pPr lvl="1" algn="just">
              <a:buFont typeface="Arial" charset="0"/>
              <a:buChar char="•"/>
            </a:pPr>
            <a:r>
              <a:rPr lang="cs-CZ" sz="1600" dirty="0"/>
              <a:t>Max. výše způsobilých výdajů 5.000.000,- </a:t>
            </a:r>
            <a:r>
              <a:rPr lang="cs-CZ" sz="1600" dirty="0" smtClean="0"/>
              <a:t>Kč</a:t>
            </a:r>
          </a:p>
          <a:p>
            <a:pPr lvl="1" algn="just">
              <a:buFont typeface="Arial" charset="0"/>
              <a:buChar char="•"/>
            </a:pPr>
            <a:endParaRPr lang="cs-CZ" sz="1600" dirty="0"/>
          </a:p>
          <a:p>
            <a:pPr algn="just">
              <a:lnSpc>
                <a:spcPct val="80000"/>
              </a:lnSpc>
            </a:pPr>
            <a:r>
              <a:rPr lang="cs-CZ" sz="1600" b="1" dirty="0"/>
              <a:t>Způsobilé výdaje</a:t>
            </a:r>
            <a:r>
              <a:rPr lang="cs-CZ" sz="1600" b="1" dirty="0" smtClean="0"/>
              <a:t>:</a:t>
            </a:r>
          </a:p>
          <a:p>
            <a:pPr marL="285750" indent="-28575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sz="1600" dirty="0" smtClean="0"/>
              <a:t>Vytváření nebo rekonstrukce veřejných prostranství především úpravy povrchů včetně zatravnění, osvětlení, oplocení, venkovní mobiliář.</a:t>
            </a:r>
          </a:p>
          <a:p>
            <a:pPr marL="285750" indent="-28575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sz="1600" dirty="0" smtClean="0"/>
              <a:t>Vytváření nebo doplnění solitérních prvků – herní a vodní prvky – kašny, fontány, pítka, koupadla.</a:t>
            </a:r>
          </a:p>
          <a:p>
            <a:pPr marL="285750" indent="-28575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sz="1600" dirty="0" smtClean="0"/>
              <a:t>Doplňující výdaje </a:t>
            </a:r>
            <a:r>
              <a:rPr lang="cs-CZ" sz="1600" dirty="0" err="1" smtClean="0"/>
              <a:t>max</a:t>
            </a:r>
            <a:r>
              <a:rPr lang="en-US" sz="1600" dirty="0"/>
              <a:t>.</a:t>
            </a:r>
            <a:r>
              <a:rPr lang="cs-CZ" sz="1600" dirty="0" smtClean="0"/>
              <a:t> do </a:t>
            </a:r>
            <a:r>
              <a:rPr lang="en-US" sz="1600" dirty="0" smtClean="0"/>
              <a:t>30 </a:t>
            </a:r>
            <a:r>
              <a:rPr lang="cs-CZ" sz="1600" dirty="0" smtClean="0"/>
              <a:t>% výdajů projektu – parkoviště, odstavné a manipulační plochy.</a:t>
            </a:r>
          </a:p>
          <a:p>
            <a:pPr marL="285750" indent="-28575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endParaRPr lang="cs-CZ" sz="1600" dirty="0"/>
          </a:p>
        </p:txBody>
      </p:sp>
      <p:pic>
        <p:nvPicPr>
          <p:cNvPr id="10" name="Obrázek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6260" y="5788439"/>
            <a:ext cx="8382726" cy="9068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39142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376552" y="259735"/>
            <a:ext cx="11448503" cy="1010266"/>
          </a:xfrm>
          <a:solidFill>
            <a:srgbClr val="E890EA"/>
          </a:solidFill>
        </p:spPr>
        <p:txBody>
          <a:bodyPr>
            <a:normAutofit fontScale="90000"/>
          </a:bodyPr>
          <a:lstStyle/>
          <a:p>
            <a:pPr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</a:pPr>
            <a:r>
              <a:rPr lang="cs-CZ" sz="2900" b="1" dirty="0" smtClean="0">
                <a:latin typeface="+mn-lt"/>
              </a:rPr>
              <a:t>F</a:t>
            </a:r>
            <a:r>
              <a:rPr lang="en-US" sz="2900" b="1" dirty="0" smtClean="0">
                <a:latin typeface="+mn-lt"/>
              </a:rPr>
              <a:t>12 </a:t>
            </a:r>
            <a:r>
              <a:rPr lang="cs-CZ" sz="2900" b="1" dirty="0" smtClean="0">
                <a:latin typeface="+mn-lt"/>
              </a:rPr>
              <a:t> – </a:t>
            </a:r>
            <a:r>
              <a:rPr lang="cs-CZ" sz="3200" b="1" dirty="0"/>
              <a:t>Základní služby a obnova vesnic ve venkovských </a:t>
            </a:r>
            <a:r>
              <a:rPr lang="cs-CZ" sz="3200" b="1" dirty="0" smtClean="0"/>
              <a:t>oblastech</a:t>
            </a:r>
            <a:br>
              <a:rPr lang="cs-CZ" sz="3200" b="1" dirty="0" smtClean="0"/>
            </a:br>
            <a:r>
              <a:rPr lang="cs-CZ" sz="3200" b="1" dirty="0" smtClean="0"/>
              <a:t>a) Veřejná prostranství</a:t>
            </a:r>
            <a:endParaRPr lang="cs-CZ" sz="2900" b="1" dirty="0">
              <a:latin typeface="+mn-lt"/>
            </a:endParaRPr>
          </a:p>
        </p:txBody>
      </p:sp>
      <p:sp>
        <p:nvSpPr>
          <p:cNvPr id="2" name="Obdélník 1">
            <a:extLst>
              <a:ext uri="{FF2B5EF4-FFF2-40B4-BE49-F238E27FC236}">
                <a16:creationId xmlns:a16="http://schemas.microsoft.com/office/drawing/2014/main" xmlns="" id="{C042A76C-3EC7-46DF-9631-22EF1C30BDF9}"/>
              </a:ext>
            </a:extLst>
          </p:cNvPr>
          <p:cNvSpPr/>
          <p:nvPr/>
        </p:nvSpPr>
        <p:spPr>
          <a:xfrm>
            <a:off x="376553" y="1557867"/>
            <a:ext cx="11448502" cy="22590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80000"/>
              </a:lnSpc>
            </a:pPr>
            <a:r>
              <a:rPr lang="cs-CZ" sz="1600" b="1" dirty="0"/>
              <a:t>Kritéria </a:t>
            </a:r>
            <a:r>
              <a:rPr lang="cs-CZ" sz="1600" b="1" dirty="0" smtClean="0"/>
              <a:t>přijatelnosti</a:t>
            </a:r>
            <a:r>
              <a:rPr lang="cs-CZ" sz="1600" dirty="0"/>
              <a:t>:</a:t>
            </a:r>
            <a:r>
              <a:rPr lang="en-US" sz="1600" dirty="0"/>
              <a:t> </a:t>
            </a:r>
            <a:endParaRPr lang="cs-CZ" sz="1600" dirty="0"/>
          </a:p>
          <a:p>
            <a:pPr marL="285750" indent="-28575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sz="1600" dirty="0" smtClean="0"/>
              <a:t>Investice musí být provázány a v souladu s plánem rozvoje obcí.</a:t>
            </a:r>
          </a:p>
          <a:p>
            <a:pPr marL="285750" indent="-28575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sz="1600" dirty="0" smtClean="0"/>
              <a:t>Veřejné prostranství musí být součástí </a:t>
            </a:r>
            <a:r>
              <a:rPr lang="cs-CZ" sz="1600" dirty="0" err="1" smtClean="0"/>
              <a:t>intravilánu</a:t>
            </a:r>
            <a:r>
              <a:rPr lang="cs-CZ" sz="1600" dirty="0" smtClean="0"/>
              <a:t> obce.</a:t>
            </a:r>
          </a:p>
          <a:p>
            <a:pPr marL="285750" indent="-28575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endParaRPr lang="cs-CZ" sz="1600" b="1" dirty="0"/>
          </a:p>
          <a:p>
            <a:pPr algn="just">
              <a:lnSpc>
                <a:spcPct val="80000"/>
              </a:lnSpc>
            </a:pPr>
            <a:r>
              <a:rPr lang="cs-CZ" sz="1600" b="1" dirty="0" smtClean="0"/>
              <a:t>Další podmínky:</a:t>
            </a:r>
          </a:p>
          <a:p>
            <a:pPr marL="285750" indent="-28575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sz="1600" dirty="0" smtClean="0"/>
              <a:t>Nesmí se zakládat veřejná podpora.</a:t>
            </a:r>
          </a:p>
          <a:p>
            <a:pPr marL="285750" indent="-28575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sz="1600" dirty="0" smtClean="0"/>
              <a:t>Zrealizovaný projekt musí být veřejně přístupný.</a:t>
            </a:r>
          </a:p>
          <a:p>
            <a:pPr marL="285750" indent="-28575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sz="1600" dirty="0" smtClean="0"/>
              <a:t>Nezpůsobilé výdaje jsou – nástupiště zastávek veřejné dopravy, nákup/výsadba a ošetřování dřevin a výstavba pomníků.</a:t>
            </a:r>
          </a:p>
          <a:p>
            <a:pPr marL="285750" indent="-28575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endParaRPr lang="cs-CZ" sz="1600" dirty="0"/>
          </a:p>
          <a:p>
            <a:pPr algn="just">
              <a:lnSpc>
                <a:spcPct val="80000"/>
              </a:lnSpc>
            </a:pPr>
            <a:r>
              <a:rPr lang="cs-CZ" sz="1600" b="1" dirty="0" smtClean="0"/>
              <a:t>Další přílohy:</a:t>
            </a:r>
          </a:p>
          <a:p>
            <a:pPr marL="285750" indent="-28575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sz="1600" dirty="0" smtClean="0"/>
              <a:t>Prohlášení o realizaci projektu v souladu s plánem/programem rozvoje obce.</a:t>
            </a:r>
            <a:endParaRPr lang="cs-CZ" sz="1600" dirty="0"/>
          </a:p>
        </p:txBody>
      </p:sp>
      <p:pic>
        <p:nvPicPr>
          <p:cNvPr id="10" name="Obrázek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6260" y="5788439"/>
            <a:ext cx="8382726" cy="9068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4011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376552" y="259735"/>
            <a:ext cx="11448503" cy="1010266"/>
          </a:xfrm>
          <a:solidFill>
            <a:srgbClr val="E890EA"/>
          </a:solidFill>
        </p:spPr>
        <p:txBody>
          <a:bodyPr>
            <a:normAutofit fontScale="90000"/>
          </a:bodyPr>
          <a:lstStyle/>
          <a:p>
            <a:pPr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</a:pPr>
            <a:r>
              <a:rPr lang="cs-CZ" sz="2900" b="1" dirty="0" smtClean="0">
                <a:latin typeface="+mn-lt"/>
              </a:rPr>
              <a:t>F</a:t>
            </a:r>
            <a:r>
              <a:rPr lang="en-US" sz="2900" b="1" dirty="0" smtClean="0">
                <a:latin typeface="+mn-lt"/>
              </a:rPr>
              <a:t>12 </a:t>
            </a:r>
            <a:r>
              <a:rPr lang="cs-CZ" sz="2900" b="1" dirty="0" smtClean="0">
                <a:latin typeface="+mn-lt"/>
              </a:rPr>
              <a:t> – </a:t>
            </a:r>
            <a:r>
              <a:rPr lang="cs-CZ" sz="3200" b="1" dirty="0"/>
              <a:t>Základní služby a obnova vesnic ve venkovských </a:t>
            </a:r>
            <a:r>
              <a:rPr lang="cs-CZ" sz="3200" b="1" dirty="0" smtClean="0"/>
              <a:t>oblastech</a:t>
            </a:r>
            <a:br>
              <a:rPr lang="cs-CZ" sz="3200" b="1" dirty="0" smtClean="0"/>
            </a:br>
            <a:r>
              <a:rPr lang="cs-CZ" sz="3200" b="1" dirty="0" smtClean="0"/>
              <a:t>b) </a:t>
            </a:r>
            <a:r>
              <a:rPr lang="cs-CZ" sz="3200" b="1" dirty="0" smtClean="0"/>
              <a:t>Mateřské a základní školy</a:t>
            </a:r>
            <a:endParaRPr lang="cs-CZ" sz="2900" b="1" dirty="0">
              <a:latin typeface="+mn-lt"/>
            </a:endParaRPr>
          </a:p>
        </p:txBody>
      </p:sp>
      <p:sp>
        <p:nvSpPr>
          <p:cNvPr id="2" name="Obdélník 1">
            <a:extLst>
              <a:ext uri="{FF2B5EF4-FFF2-40B4-BE49-F238E27FC236}">
                <a16:creationId xmlns:a16="http://schemas.microsoft.com/office/drawing/2014/main" xmlns="" id="{C042A76C-3EC7-46DF-9631-22EF1C30BDF9}"/>
              </a:ext>
            </a:extLst>
          </p:cNvPr>
          <p:cNvSpPr/>
          <p:nvPr/>
        </p:nvSpPr>
        <p:spPr>
          <a:xfrm>
            <a:off x="376553" y="1557867"/>
            <a:ext cx="11448502" cy="36871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80000"/>
              </a:lnSpc>
            </a:pPr>
            <a:r>
              <a:rPr lang="cs-CZ" sz="1600" b="1" dirty="0"/>
              <a:t>Příjemce dotace:</a:t>
            </a:r>
          </a:p>
          <a:p>
            <a:pPr marL="342900" indent="-34290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en-US" sz="1600" dirty="0"/>
              <a:t>Obec </a:t>
            </a:r>
            <a:r>
              <a:rPr lang="en-US" sz="1600" dirty="0" err="1"/>
              <a:t>nebo</a:t>
            </a:r>
            <a:r>
              <a:rPr lang="en-US" sz="1600" dirty="0"/>
              <a:t> </a:t>
            </a:r>
            <a:r>
              <a:rPr lang="cs-CZ" sz="1600" dirty="0"/>
              <a:t>svazek </a:t>
            </a:r>
            <a:r>
              <a:rPr lang="cs-CZ" sz="1600" dirty="0" smtClean="0"/>
              <a:t>obcí, příspěvková organizace, školské právnické osoby.</a:t>
            </a:r>
            <a:endParaRPr lang="cs-CZ" sz="1600" dirty="0"/>
          </a:p>
          <a:p>
            <a:pPr algn="just">
              <a:lnSpc>
                <a:spcPct val="80000"/>
              </a:lnSpc>
            </a:pPr>
            <a:endParaRPr lang="cs-CZ" sz="1600" dirty="0"/>
          </a:p>
          <a:p>
            <a:pPr algn="just">
              <a:lnSpc>
                <a:spcPct val="80000"/>
              </a:lnSpc>
            </a:pPr>
            <a:r>
              <a:rPr lang="cs-CZ" sz="1600" b="1" dirty="0"/>
              <a:t>Oblasti podpory:</a:t>
            </a:r>
          </a:p>
          <a:p>
            <a:pPr algn="just">
              <a:lnSpc>
                <a:spcPct val="80000"/>
              </a:lnSpc>
            </a:pPr>
            <a:r>
              <a:rPr lang="cs-CZ" sz="1600" dirty="0" smtClean="0"/>
              <a:t>Investice do mateřských a základních škol nenavyšující kapacitu zařízení.</a:t>
            </a:r>
            <a:endParaRPr lang="cs-CZ" sz="1600" dirty="0"/>
          </a:p>
          <a:p>
            <a:pPr algn="just">
              <a:lnSpc>
                <a:spcPct val="80000"/>
              </a:lnSpc>
            </a:pPr>
            <a:endParaRPr lang="cs-CZ" sz="1600" b="1" dirty="0"/>
          </a:p>
          <a:p>
            <a:pPr algn="just">
              <a:lnSpc>
                <a:spcPct val="80000"/>
              </a:lnSpc>
            </a:pPr>
            <a:r>
              <a:rPr lang="cs-CZ" sz="1600" b="1" dirty="0"/>
              <a:t>Výše podpory:</a:t>
            </a:r>
          </a:p>
          <a:p>
            <a:pPr algn="just"/>
            <a:r>
              <a:rPr lang="cs-CZ" sz="1600" dirty="0"/>
              <a:t>Výše dotace činí </a:t>
            </a:r>
            <a:r>
              <a:rPr lang="en-US" sz="1600" b="1" dirty="0"/>
              <a:t>80 </a:t>
            </a:r>
            <a:r>
              <a:rPr lang="cs-CZ" sz="1600" b="1" dirty="0"/>
              <a:t>% </a:t>
            </a:r>
            <a:r>
              <a:rPr lang="cs-CZ" sz="1600" dirty="0"/>
              <a:t>způsobilých výdajů ze kterých je stanovena </a:t>
            </a:r>
            <a:r>
              <a:rPr lang="cs-CZ" sz="1600" dirty="0" smtClean="0"/>
              <a:t>dotace a vykazuje se v režimu, že nesmí zakládat veřejnou podporu nebo je v režimu de </a:t>
            </a:r>
            <a:r>
              <a:rPr lang="cs-CZ" sz="1600" dirty="0" err="1" smtClean="0"/>
              <a:t>minimis</a:t>
            </a:r>
            <a:r>
              <a:rPr lang="cs-CZ" sz="1600" dirty="0" smtClean="0"/>
              <a:t>.</a:t>
            </a:r>
            <a:endParaRPr lang="cs-CZ" sz="1600" dirty="0"/>
          </a:p>
          <a:p>
            <a:pPr lvl="1" algn="just">
              <a:buFont typeface="Arial" charset="0"/>
              <a:buChar char="•"/>
            </a:pPr>
            <a:r>
              <a:rPr lang="cs-CZ" sz="1600" dirty="0"/>
              <a:t>Min. výše způsobilých výdajů     50.000,- Kč</a:t>
            </a:r>
          </a:p>
          <a:p>
            <a:pPr lvl="1" algn="just">
              <a:buFont typeface="Arial" charset="0"/>
              <a:buChar char="•"/>
            </a:pPr>
            <a:r>
              <a:rPr lang="cs-CZ" sz="1600" dirty="0"/>
              <a:t>Max. výše způsobilých výdajů 5.000.000,- Kč</a:t>
            </a:r>
          </a:p>
          <a:p>
            <a:pPr lvl="1" algn="just">
              <a:buFont typeface="Arial" charset="0"/>
              <a:buChar char="•"/>
            </a:pPr>
            <a:endParaRPr lang="cs-CZ" sz="1600" dirty="0"/>
          </a:p>
          <a:p>
            <a:pPr algn="just">
              <a:lnSpc>
                <a:spcPct val="80000"/>
              </a:lnSpc>
            </a:pPr>
            <a:r>
              <a:rPr lang="cs-CZ" sz="1600" b="1" dirty="0"/>
              <a:t>Způsobilé výdaje:</a:t>
            </a:r>
          </a:p>
          <a:p>
            <a:pPr marL="285750" indent="-28575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sz="1600" dirty="0" smtClean="0"/>
              <a:t>Rekonstrukce/rozšíření MŠ/ZŠ a jejího zázemí a doprovodného stravovacího a hygienického zázemí, venkovní mobiliář a herní prvky.</a:t>
            </a:r>
          </a:p>
          <a:p>
            <a:pPr marL="285750" indent="-28575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sz="1600" dirty="0" smtClean="0"/>
              <a:t>Technologie vybavení MŠ/ZŠ či doprovodného stravovacího zařízení</a:t>
            </a:r>
          </a:p>
          <a:p>
            <a:pPr marL="285750" indent="-28575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sz="1600" dirty="0" smtClean="0"/>
              <a:t>Doplňující výdaje max. do </a:t>
            </a:r>
            <a:r>
              <a:rPr lang="en-US" sz="1600" dirty="0" smtClean="0"/>
              <a:t>30</a:t>
            </a:r>
            <a:r>
              <a:rPr lang="cs-CZ" sz="1600" dirty="0" smtClean="0"/>
              <a:t>% projektu – úpravy povrchů, odstavných ploch a parkovacích stání, přístupové cesty, oplocení, venkovní mobiliář, hrací prvky pro ZŠ.</a:t>
            </a:r>
            <a:endParaRPr lang="cs-CZ" sz="1600" dirty="0"/>
          </a:p>
        </p:txBody>
      </p:sp>
      <p:pic>
        <p:nvPicPr>
          <p:cNvPr id="10" name="Obrázek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6260" y="5788439"/>
            <a:ext cx="8382726" cy="9068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61046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376552" y="259735"/>
            <a:ext cx="11448503" cy="1010266"/>
          </a:xfrm>
          <a:solidFill>
            <a:srgbClr val="E890EA"/>
          </a:solidFill>
        </p:spPr>
        <p:txBody>
          <a:bodyPr>
            <a:normAutofit fontScale="90000"/>
          </a:bodyPr>
          <a:lstStyle/>
          <a:p>
            <a:pPr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</a:pPr>
            <a:r>
              <a:rPr lang="cs-CZ" sz="2900" b="1" dirty="0" smtClean="0">
                <a:latin typeface="+mn-lt"/>
              </a:rPr>
              <a:t>F</a:t>
            </a:r>
            <a:r>
              <a:rPr lang="en-US" sz="2900" b="1" dirty="0" smtClean="0">
                <a:latin typeface="+mn-lt"/>
              </a:rPr>
              <a:t>12 </a:t>
            </a:r>
            <a:r>
              <a:rPr lang="cs-CZ" sz="2900" b="1" dirty="0" smtClean="0">
                <a:latin typeface="+mn-lt"/>
              </a:rPr>
              <a:t> – </a:t>
            </a:r>
            <a:r>
              <a:rPr lang="cs-CZ" sz="3200" b="1" dirty="0"/>
              <a:t>Základní služby a obnova vesnic ve venkovských </a:t>
            </a:r>
            <a:r>
              <a:rPr lang="cs-CZ" sz="3200" b="1" dirty="0" smtClean="0"/>
              <a:t>oblastech</a:t>
            </a:r>
            <a:r>
              <a:rPr lang="cs-CZ" sz="3200" b="1" smtClean="0"/>
              <a:t/>
            </a:r>
            <a:br>
              <a:rPr lang="cs-CZ" sz="3200" b="1" smtClean="0"/>
            </a:br>
            <a:r>
              <a:rPr lang="cs-CZ" sz="3200" b="1" smtClean="0"/>
              <a:t>b) </a:t>
            </a:r>
            <a:r>
              <a:rPr lang="cs-CZ" sz="3200" b="1" dirty="0" smtClean="0"/>
              <a:t>Mateřské a základní školy</a:t>
            </a:r>
            <a:endParaRPr lang="cs-CZ" sz="2900" b="1" dirty="0">
              <a:latin typeface="+mn-lt"/>
            </a:endParaRPr>
          </a:p>
        </p:txBody>
      </p:sp>
      <p:sp>
        <p:nvSpPr>
          <p:cNvPr id="2" name="Obdélník 1">
            <a:extLst>
              <a:ext uri="{FF2B5EF4-FFF2-40B4-BE49-F238E27FC236}">
                <a16:creationId xmlns:a16="http://schemas.microsoft.com/office/drawing/2014/main" xmlns="" id="{C042A76C-3EC7-46DF-9631-22EF1C30BDF9}"/>
              </a:ext>
            </a:extLst>
          </p:cNvPr>
          <p:cNvSpPr/>
          <p:nvPr/>
        </p:nvSpPr>
        <p:spPr>
          <a:xfrm>
            <a:off x="376553" y="1557867"/>
            <a:ext cx="11448502" cy="34409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80000"/>
              </a:lnSpc>
            </a:pPr>
            <a:r>
              <a:rPr lang="cs-CZ" sz="1600" b="1" dirty="0"/>
              <a:t>Kritéria přijatelnosti</a:t>
            </a:r>
            <a:r>
              <a:rPr lang="cs-CZ" sz="1600" dirty="0"/>
              <a:t>:</a:t>
            </a:r>
            <a:r>
              <a:rPr lang="en-US" sz="1600" dirty="0"/>
              <a:t> </a:t>
            </a:r>
            <a:endParaRPr lang="cs-CZ" sz="1600" dirty="0"/>
          </a:p>
          <a:p>
            <a:pPr marL="285750" indent="-28575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sz="1600" dirty="0"/>
              <a:t>Investice musí být provázány a v souladu s plánem rozvoje obcí.</a:t>
            </a:r>
          </a:p>
          <a:p>
            <a:pPr marL="285750" indent="-28575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sz="1600" dirty="0" smtClean="0"/>
              <a:t>V době realizace nedochází k navýšení kapacity MŠ či ZŠ.</a:t>
            </a:r>
          </a:p>
          <a:p>
            <a:pPr marL="285750" indent="-28575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sz="1600" dirty="0" smtClean="0"/>
              <a:t>U ZŠ lze podpořit pouze kmenové učebny, sborovny, kabinety, ne odborné učebny, školní knihovny, technické místnosti, družiny a jídelny.</a:t>
            </a:r>
            <a:endParaRPr lang="cs-CZ" sz="1600" dirty="0"/>
          </a:p>
          <a:p>
            <a:pPr marL="285750" indent="-28575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endParaRPr lang="cs-CZ" sz="1600" b="1" dirty="0"/>
          </a:p>
          <a:p>
            <a:pPr algn="just">
              <a:lnSpc>
                <a:spcPct val="80000"/>
              </a:lnSpc>
            </a:pPr>
            <a:r>
              <a:rPr lang="cs-CZ" sz="1600" b="1" dirty="0"/>
              <a:t>Další podmínky:</a:t>
            </a:r>
          </a:p>
          <a:p>
            <a:pPr marL="285750" indent="-28575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sz="1600" dirty="0" smtClean="0"/>
              <a:t>Nezpůsobilé </a:t>
            </a:r>
            <a:r>
              <a:rPr lang="cs-CZ" sz="1600" dirty="0"/>
              <a:t>výdaje jsou – </a:t>
            </a:r>
            <a:r>
              <a:rPr lang="cs-CZ" sz="1600" dirty="0" smtClean="0"/>
              <a:t>úpravy prostor sloužící pro sportovní účely, kotle na uhlí či biomasu, kotle na zemní plyn, tepelná čerpadla, systémy nuceného větrání, instalace solárně-termických kolektorů.</a:t>
            </a:r>
          </a:p>
          <a:p>
            <a:pPr marL="285750" indent="-28575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sz="1600" dirty="0" smtClean="0"/>
              <a:t>Nebudou podpořeny projekty, kde investice do opláštění přesáhnou </a:t>
            </a:r>
            <a:r>
              <a:rPr lang="en-US" sz="1600" dirty="0" smtClean="0"/>
              <a:t>200 tis. K</a:t>
            </a:r>
            <a:r>
              <a:rPr lang="cs-CZ" sz="1600" dirty="0" smtClean="0"/>
              <a:t>č.</a:t>
            </a:r>
          </a:p>
          <a:p>
            <a:pPr marL="285750" indent="-28575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sz="1600" dirty="0" smtClean="0"/>
              <a:t>Projekt nesmí zakládat veřejnou podporu.</a:t>
            </a:r>
          </a:p>
          <a:p>
            <a:pPr marL="285750" indent="-28575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sz="1600" dirty="0" smtClean="0"/>
              <a:t>V případě podpory stravovacího zařízení, musí zařízení sloužit pouze pro potřeby MŠ/ZŠ.. Veřejné stravování není možné.</a:t>
            </a:r>
            <a:endParaRPr lang="cs-CZ" sz="1600" dirty="0"/>
          </a:p>
          <a:p>
            <a:pPr marL="285750" indent="-28575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endParaRPr lang="cs-CZ" sz="1600" dirty="0"/>
          </a:p>
          <a:p>
            <a:pPr algn="just">
              <a:lnSpc>
                <a:spcPct val="80000"/>
              </a:lnSpc>
            </a:pPr>
            <a:r>
              <a:rPr lang="cs-CZ" sz="1600" b="1" dirty="0"/>
              <a:t>Další přílohy:</a:t>
            </a:r>
          </a:p>
          <a:p>
            <a:pPr marL="285750" indent="-28575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sz="1600" dirty="0"/>
              <a:t>Prohlášení o realizaci projektu v souladu s plánem/programem rozvoje obce</a:t>
            </a:r>
            <a:r>
              <a:rPr lang="cs-CZ" sz="1600" dirty="0" smtClean="0"/>
              <a:t>.</a:t>
            </a:r>
          </a:p>
          <a:p>
            <a:pPr marL="285750" indent="-28575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sz="1600" dirty="0" smtClean="0"/>
              <a:t>Informativní výpis ze školského rejstříku.</a:t>
            </a:r>
          </a:p>
          <a:p>
            <a:pPr marL="285750" indent="-28575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sz="1600" dirty="0" smtClean="0"/>
              <a:t>Dokument prokazující soulad s Místním akčním plánem vzdělávání.</a:t>
            </a:r>
            <a:endParaRPr lang="cs-CZ" sz="1600" dirty="0"/>
          </a:p>
        </p:txBody>
      </p:sp>
      <p:pic>
        <p:nvPicPr>
          <p:cNvPr id="10" name="Obrázek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6260" y="5788439"/>
            <a:ext cx="8382726" cy="9068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4014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376552" y="259735"/>
            <a:ext cx="11448503" cy="1010266"/>
          </a:xfrm>
          <a:solidFill>
            <a:srgbClr val="E890EA"/>
          </a:solidFill>
        </p:spPr>
        <p:txBody>
          <a:bodyPr>
            <a:normAutofit fontScale="90000"/>
          </a:bodyPr>
          <a:lstStyle/>
          <a:p>
            <a:pPr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</a:pPr>
            <a:r>
              <a:rPr lang="cs-CZ" sz="2900" b="1" dirty="0" smtClean="0">
                <a:latin typeface="+mn-lt"/>
              </a:rPr>
              <a:t>F</a:t>
            </a:r>
            <a:r>
              <a:rPr lang="en-US" sz="2900" b="1" dirty="0" smtClean="0">
                <a:latin typeface="+mn-lt"/>
              </a:rPr>
              <a:t>12 </a:t>
            </a:r>
            <a:r>
              <a:rPr lang="cs-CZ" sz="2900" b="1" dirty="0" smtClean="0">
                <a:latin typeface="+mn-lt"/>
              </a:rPr>
              <a:t> – </a:t>
            </a:r>
            <a:r>
              <a:rPr lang="cs-CZ" sz="3200" b="1" dirty="0"/>
              <a:t>Základní služby a obnova vesnic ve venkovských </a:t>
            </a:r>
            <a:r>
              <a:rPr lang="cs-CZ" sz="3200" b="1" dirty="0" smtClean="0"/>
              <a:t>oblastech</a:t>
            </a:r>
            <a:br>
              <a:rPr lang="cs-CZ" sz="3200" b="1" dirty="0" smtClean="0"/>
            </a:br>
            <a:r>
              <a:rPr lang="cs-CZ" sz="3200" b="1" dirty="0" smtClean="0"/>
              <a:t>e) Vybrané kulturní památky</a:t>
            </a:r>
            <a:endParaRPr lang="cs-CZ" sz="2900" b="1" dirty="0">
              <a:latin typeface="+mn-lt"/>
            </a:endParaRPr>
          </a:p>
        </p:txBody>
      </p:sp>
      <p:sp>
        <p:nvSpPr>
          <p:cNvPr id="2" name="Obdélník 1">
            <a:extLst>
              <a:ext uri="{FF2B5EF4-FFF2-40B4-BE49-F238E27FC236}">
                <a16:creationId xmlns:a16="http://schemas.microsoft.com/office/drawing/2014/main" xmlns="" id="{C042A76C-3EC7-46DF-9631-22EF1C30BDF9}"/>
              </a:ext>
            </a:extLst>
          </p:cNvPr>
          <p:cNvSpPr/>
          <p:nvPr/>
        </p:nvSpPr>
        <p:spPr>
          <a:xfrm>
            <a:off x="376553" y="1557867"/>
            <a:ext cx="11448502" cy="38841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80000"/>
              </a:lnSpc>
            </a:pPr>
            <a:r>
              <a:rPr lang="cs-CZ" sz="1600" b="1" dirty="0"/>
              <a:t>Příjemce dotace:</a:t>
            </a:r>
          </a:p>
          <a:p>
            <a:pPr marL="342900" indent="-34290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en-US" sz="1600" dirty="0"/>
              <a:t>Obec </a:t>
            </a:r>
            <a:r>
              <a:rPr lang="en-US" sz="1600" dirty="0" err="1"/>
              <a:t>nebo</a:t>
            </a:r>
            <a:r>
              <a:rPr lang="en-US" sz="1600" dirty="0"/>
              <a:t> </a:t>
            </a:r>
            <a:r>
              <a:rPr lang="cs-CZ" sz="1600" dirty="0"/>
              <a:t>svazek obcí, příspěvková organizace, </a:t>
            </a:r>
            <a:r>
              <a:rPr lang="cs-CZ" sz="1600" dirty="0" smtClean="0"/>
              <a:t>nestátní neziskové organizace, registrované církve a náboženské společnosti.</a:t>
            </a:r>
            <a:endParaRPr lang="cs-CZ" sz="1600" dirty="0"/>
          </a:p>
          <a:p>
            <a:pPr algn="just">
              <a:lnSpc>
                <a:spcPct val="80000"/>
              </a:lnSpc>
            </a:pPr>
            <a:endParaRPr lang="cs-CZ" sz="1600" dirty="0"/>
          </a:p>
          <a:p>
            <a:pPr algn="just">
              <a:lnSpc>
                <a:spcPct val="80000"/>
              </a:lnSpc>
            </a:pPr>
            <a:r>
              <a:rPr lang="cs-CZ" sz="1600" b="1" dirty="0"/>
              <a:t>Oblasti podpory:</a:t>
            </a:r>
          </a:p>
          <a:p>
            <a:pPr algn="just">
              <a:lnSpc>
                <a:spcPct val="80000"/>
              </a:lnSpc>
            </a:pPr>
            <a:r>
              <a:rPr lang="cs-CZ" sz="1600" dirty="0" smtClean="0"/>
              <a:t>Obnova a zhodnocení nemovitého kulturního dědictví venkova zapsané na Ústředním seznamu kulturních památek </a:t>
            </a:r>
            <a:r>
              <a:rPr lang="cs-CZ" sz="1600" dirty="0"/>
              <a:t>Č</a:t>
            </a:r>
            <a:r>
              <a:rPr lang="cs-CZ" sz="1600" dirty="0" smtClean="0"/>
              <a:t>eské republiky.</a:t>
            </a:r>
          </a:p>
          <a:p>
            <a:pPr algn="just">
              <a:lnSpc>
                <a:spcPct val="80000"/>
              </a:lnSpc>
            </a:pPr>
            <a:endParaRPr lang="cs-CZ" sz="1600" dirty="0"/>
          </a:p>
          <a:p>
            <a:pPr algn="just">
              <a:lnSpc>
                <a:spcPct val="80000"/>
              </a:lnSpc>
            </a:pPr>
            <a:endParaRPr lang="cs-CZ" sz="1600" b="1" dirty="0"/>
          </a:p>
          <a:p>
            <a:pPr algn="just">
              <a:lnSpc>
                <a:spcPct val="80000"/>
              </a:lnSpc>
            </a:pPr>
            <a:r>
              <a:rPr lang="cs-CZ" sz="1600" b="1" dirty="0"/>
              <a:t>Výše podpory:</a:t>
            </a:r>
          </a:p>
          <a:p>
            <a:pPr algn="just"/>
            <a:r>
              <a:rPr lang="cs-CZ" sz="1600" dirty="0"/>
              <a:t>Výše dotace činí </a:t>
            </a:r>
            <a:r>
              <a:rPr lang="en-US" sz="1600" b="1" dirty="0"/>
              <a:t>80 </a:t>
            </a:r>
            <a:r>
              <a:rPr lang="cs-CZ" sz="1600" b="1" dirty="0"/>
              <a:t>% </a:t>
            </a:r>
            <a:r>
              <a:rPr lang="cs-CZ" sz="1600" dirty="0"/>
              <a:t>způsobilých výdajů ze kterých je stanovena dotace a vykazuje se v režimu, že nesmí zakládat veřejnou podporu nebo je v režimu de </a:t>
            </a:r>
            <a:r>
              <a:rPr lang="cs-CZ" sz="1600" dirty="0" err="1"/>
              <a:t>minimis</a:t>
            </a:r>
            <a:r>
              <a:rPr lang="cs-CZ" sz="1600" dirty="0"/>
              <a:t>.</a:t>
            </a:r>
          </a:p>
          <a:p>
            <a:pPr lvl="1" algn="just">
              <a:buFont typeface="Arial" charset="0"/>
              <a:buChar char="•"/>
            </a:pPr>
            <a:r>
              <a:rPr lang="cs-CZ" sz="1600" dirty="0"/>
              <a:t>Min. výše způsobilých výdajů     50.000,- Kč</a:t>
            </a:r>
          </a:p>
          <a:p>
            <a:pPr lvl="1" algn="just">
              <a:buFont typeface="Arial" charset="0"/>
              <a:buChar char="•"/>
            </a:pPr>
            <a:r>
              <a:rPr lang="cs-CZ" sz="1600" dirty="0"/>
              <a:t>Max. výše způsobilých výdajů 5.000.000,- Kč</a:t>
            </a:r>
          </a:p>
          <a:p>
            <a:pPr lvl="1" algn="just">
              <a:buFont typeface="Arial" charset="0"/>
              <a:buChar char="•"/>
            </a:pPr>
            <a:endParaRPr lang="cs-CZ" sz="1600" dirty="0"/>
          </a:p>
          <a:p>
            <a:pPr algn="just">
              <a:lnSpc>
                <a:spcPct val="80000"/>
              </a:lnSpc>
            </a:pPr>
            <a:r>
              <a:rPr lang="cs-CZ" sz="1600" b="1" dirty="0"/>
              <a:t>Způsobilé výdaje:</a:t>
            </a:r>
          </a:p>
          <a:p>
            <a:pPr marL="285750" indent="-28575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sz="1600" dirty="0" smtClean="0"/>
              <a:t>Obnovení a zhodnocení kulturních památek.</a:t>
            </a:r>
          </a:p>
          <a:p>
            <a:pPr marL="285750" indent="-28575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sz="1600" dirty="0"/>
              <a:t>Doplňující výdaje max. do </a:t>
            </a:r>
            <a:r>
              <a:rPr lang="en-US" sz="1600" dirty="0"/>
              <a:t>30</a:t>
            </a:r>
            <a:r>
              <a:rPr lang="cs-CZ" sz="1600" dirty="0"/>
              <a:t>% projektu – úpravy povrchů, odstavných ploch a parkovacích stání, přístupové cesty, oplocení, venkovní mobiliář, </a:t>
            </a:r>
            <a:r>
              <a:rPr lang="cs-CZ" sz="1600" dirty="0" smtClean="0"/>
              <a:t>informační tabule.</a:t>
            </a:r>
            <a:endParaRPr lang="cs-CZ" sz="1600" dirty="0"/>
          </a:p>
          <a:p>
            <a:pPr marL="285750" indent="-28575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endParaRPr lang="cs-CZ" sz="1600" dirty="0"/>
          </a:p>
        </p:txBody>
      </p:sp>
      <p:pic>
        <p:nvPicPr>
          <p:cNvPr id="10" name="Obrázek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6260" y="5788439"/>
            <a:ext cx="8382726" cy="9068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96276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376552" y="259735"/>
            <a:ext cx="11448503" cy="1010266"/>
          </a:xfrm>
          <a:solidFill>
            <a:srgbClr val="E890EA"/>
          </a:solidFill>
        </p:spPr>
        <p:txBody>
          <a:bodyPr>
            <a:normAutofit fontScale="90000"/>
          </a:bodyPr>
          <a:lstStyle/>
          <a:p>
            <a:pPr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</a:pPr>
            <a:r>
              <a:rPr lang="cs-CZ" sz="2900" b="1" dirty="0" smtClean="0">
                <a:latin typeface="+mn-lt"/>
              </a:rPr>
              <a:t>F</a:t>
            </a:r>
            <a:r>
              <a:rPr lang="en-US" sz="2900" b="1" dirty="0" smtClean="0">
                <a:latin typeface="+mn-lt"/>
              </a:rPr>
              <a:t>12 </a:t>
            </a:r>
            <a:r>
              <a:rPr lang="cs-CZ" sz="2900" b="1" dirty="0" smtClean="0">
                <a:latin typeface="+mn-lt"/>
              </a:rPr>
              <a:t> – </a:t>
            </a:r>
            <a:r>
              <a:rPr lang="cs-CZ" sz="3200" b="1" dirty="0"/>
              <a:t>Základní služby a obnova vesnic ve venkovských </a:t>
            </a:r>
            <a:r>
              <a:rPr lang="cs-CZ" sz="3200" b="1" dirty="0" smtClean="0"/>
              <a:t>oblastech</a:t>
            </a:r>
            <a:br>
              <a:rPr lang="cs-CZ" sz="3200" b="1" dirty="0" smtClean="0"/>
            </a:br>
            <a:r>
              <a:rPr lang="cs-CZ" sz="3200" b="1" dirty="0" smtClean="0"/>
              <a:t>e) Vybrané kulturní památky</a:t>
            </a:r>
            <a:endParaRPr lang="cs-CZ" sz="2900" b="1" dirty="0">
              <a:latin typeface="+mn-lt"/>
            </a:endParaRPr>
          </a:p>
        </p:txBody>
      </p:sp>
      <p:sp>
        <p:nvSpPr>
          <p:cNvPr id="2" name="Obdélník 1">
            <a:extLst>
              <a:ext uri="{FF2B5EF4-FFF2-40B4-BE49-F238E27FC236}">
                <a16:creationId xmlns:a16="http://schemas.microsoft.com/office/drawing/2014/main" xmlns="" id="{C042A76C-3EC7-46DF-9631-22EF1C30BDF9}"/>
              </a:ext>
            </a:extLst>
          </p:cNvPr>
          <p:cNvSpPr/>
          <p:nvPr/>
        </p:nvSpPr>
        <p:spPr>
          <a:xfrm>
            <a:off x="376553" y="1557867"/>
            <a:ext cx="11448502" cy="265303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80000"/>
              </a:lnSpc>
            </a:pPr>
            <a:r>
              <a:rPr lang="cs-CZ" sz="1600" b="1" dirty="0"/>
              <a:t>Kritéria přijatelnosti</a:t>
            </a:r>
            <a:r>
              <a:rPr lang="cs-CZ" sz="1600" dirty="0"/>
              <a:t>:</a:t>
            </a:r>
            <a:r>
              <a:rPr lang="en-US" sz="1600" dirty="0"/>
              <a:t> </a:t>
            </a:r>
            <a:endParaRPr lang="cs-CZ" sz="1600" dirty="0"/>
          </a:p>
          <a:p>
            <a:pPr marL="285750" indent="-28575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sz="1600" dirty="0"/>
              <a:t>Investice musí být provázány a v souladu s plánem rozvoje obcí.</a:t>
            </a:r>
          </a:p>
          <a:p>
            <a:pPr marL="285750" indent="-28575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sz="1600" dirty="0" smtClean="0"/>
              <a:t>Nejsou podpořeny památky zapsané na Seznam světového dědictví UNESCO.</a:t>
            </a:r>
            <a:endParaRPr lang="cs-CZ" sz="1600" dirty="0"/>
          </a:p>
          <a:p>
            <a:pPr marL="285750" indent="-28575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endParaRPr lang="cs-CZ" sz="1600" b="1" dirty="0"/>
          </a:p>
          <a:p>
            <a:pPr algn="just">
              <a:lnSpc>
                <a:spcPct val="80000"/>
              </a:lnSpc>
            </a:pPr>
            <a:r>
              <a:rPr lang="cs-CZ" sz="1600" b="1" dirty="0"/>
              <a:t>Další podmínky</a:t>
            </a:r>
            <a:r>
              <a:rPr lang="cs-CZ" sz="1600" b="1" dirty="0" smtClean="0"/>
              <a:t>:</a:t>
            </a:r>
          </a:p>
          <a:p>
            <a:pPr marL="285750" indent="-28575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sz="1600" dirty="0" smtClean="0"/>
              <a:t>Projekty musí být v souladu s odborným stanoviskem Národního památkového ústavu.</a:t>
            </a:r>
            <a:endParaRPr lang="cs-CZ" sz="1600" dirty="0"/>
          </a:p>
          <a:p>
            <a:pPr marL="285750" indent="-28575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sz="1600" dirty="0" smtClean="0"/>
              <a:t>Projekt </a:t>
            </a:r>
            <a:r>
              <a:rPr lang="cs-CZ" sz="1600" dirty="0"/>
              <a:t>nesmí zakládat veřejnou podporu.</a:t>
            </a:r>
          </a:p>
          <a:p>
            <a:pPr marL="285750" indent="-28575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sz="1600" dirty="0" smtClean="0"/>
              <a:t>Předmět dotace neslouží a nebude sloužit pro vykazování ekonomické činnosti.</a:t>
            </a:r>
            <a:endParaRPr lang="cs-CZ" sz="1600" dirty="0"/>
          </a:p>
          <a:p>
            <a:pPr marL="285750" indent="-28575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endParaRPr lang="cs-CZ" sz="1600" dirty="0"/>
          </a:p>
          <a:p>
            <a:pPr algn="just">
              <a:lnSpc>
                <a:spcPct val="80000"/>
              </a:lnSpc>
            </a:pPr>
            <a:r>
              <a:rPr lang="cs-CZ" sz="1600" b="1" dirty="0"/>
              <a:t>Další přílohy:</a:t>
            </a:r>
          </a:p>
          <a:p>
            <a:pPr marL="285750" indent="-28575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sz="1600" dirty="0"/>
              <a:t>Prohlášení o realizaci projektu v souladu s plánem/programem rozvoje obce.</a:t>
            </a:r>
          </a:p>
          <a:p>
            <a:pPr marL="285750" indent="-28575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sz="1600" dirty="0" smtClean="0"/>
              <a:t>Souhlasné stanovisko příslušného orgánu památkové péče.</a:t>
            </a:r>
            <a:endParaRPr lang="cs-CZ" sz="1600" dirty="0"/>
          </a:p>
          <a:p>
            <a:pPr marL="285750" indent="-28575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endParaRPr lang="cs-CZ" sz="1600" dirty="0"/>
          </a:p>
        </p:txBody>
      </p:sp>
      <p:pic>
        <p:nvPicPr>
          <p:cNvPr id="10" name="Obrázek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6260" y="5788439"/>
            <a:ext cx="8382726" cy="9068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00836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376552" y="259735"/>
            <a:ext cx="11448503" cy="1010266"/>
          </a:xfrm>
          <a:solidFill>
            <a:srgbClr val="E890EA"/>
          </a:solidFill>
        </p:spPr>
        <p:txBody>
          <a:bodyPr>
            <a:normAutofit fontScale="90000"/>
          </a:bodyPr>
          <a:lstStyle/>
          <a:p>
            <a:pPr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</a:pPr>
            <a:r>
              <a:rPr lang="cs-CZ" sz="2900" b="1" dirty="0" smtClean="0">
                <a:latin typeface="+mn-lt"/>
              </a:rPr>
              <a:t>F</a:t>
            </a:r>
            <a:r>
              <a:rPr lang="en-US" sz="2900" b="1" dirty="0" smtClean="0">
                <a:latin typeface="+mn-lt"/>
              </a:rPr>
              <a:t>12 </a:t>
            </a:r>
            <a:r>
              <a:rPr lang="cs-CZ" sz="2900" b="1" dirty="0" smtClean="0">
                <a:latin typeface="+mn-lt"/>
              </a:rPr>
              <a:t> – </a:t>
            </a:r>
            <a:r>
              <a:rPr lang="cs-CZ" sz="3200" b="1" dirty="0"/>
              <a:t>Základní služby a obnova vesnic ve venkovských </a:t>
            </a:r>
            <a:r>
              <a:rPr lang="cs-CZ" sz="3200" b="1" dirty="0" smtClean="0"/>
              <a:t>oblastech</a:t>
            </a:r>
            <a:br>
              <a:rPr lang="cs-CZ" sz="3200" b="1" dirty="0" smtClean="0"/>
            </a:br>
            <a:r>
              <a:rPr lang="cs-CZ" sz="3200" b="1" dirty="0" smtClean="0"/>
              <a:t>g) Stezky</a:t>
            </a:r>
            <a:endParaRPr lang="cs-CZ" sz="2900" b="1" dirty="0">
              <a:latin typeface="+mn-lt"/>
            </a:endParaRPr>
          </a:p>
        </p:txBody>
      </p:sp>
      <p:sp>
        <p:nvSpPr>
          <p:cNvPr id="2" name="Obdélník 1">
            <a:extLst>
              <a:ext uri="{FF2B5EF4-FFF2-40B4-BE49-F238E27FC236}">
                <a16:creationId xmlns:a16="http://schemas.microsoft.com/office/drawing/2014/main" xmlns="" id="{C042A76C-3EC7-46DF-9631-22EF1C30BDF9}"/>
              </a:ext>
            </a:extLst>
          </p:cNvPr>
          <p:cNvSpPr/>
          <p:nvPr/>
        </p:nvSpPr>
        <p:spPr>
          <a:xfrm>
            <a:off x="376553" y="1557867"/>
            <a:ext cx="11448502" cy="38348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80000"/>
              </a:lnSpc>
            </a:pPr>
            <a:r>
              <a:rPr lang="cs-CZ" sz="1600" b="1" dirty="0"/>
              <a:t>Příjemce dotace:</a:t>
            </a:r>
          </a:p>
          <a:p>
            <a:pPr marL="342900" indent="-34290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en-US" sz="1600" dirty="0"/>
              <a:t>Obec </a:t>
            </a:r>
            <a:r>
              <a:rPr lang="en-US" sz="1600" dirty="0" err="1"/>
              <a:t>nebo</a:t>
            </a:r>
            <a:r>
              <a:rPr lang="en-US" sz="1600" dirty="0"/>
              <a:t> </a:t>
            </a:r>
            <a:r>
              <a:rPr lang="cs-CZ" sz="1600" dirty="0"/>
              <a:t>svazek obcí, příspěvková </a:t>
            </a:r>
            <a:r>
              <a:rPr lang="cs-CZ" sz="1600" dirty="0" smtClean="0"/>
              <a:t>organizace.</a:t>
            </a:r>
          </a:p>
          <a:p>
            <a:pPr algn="just">
              <a:lnSpc>
                <a:spcPct val="80000"/>
              </a:lnSpc>
            </a:pPr>
            <a:endParaRPr lang="cs-CZ" sz="1600" dirty="0"/>
          </a:p>
          <a:p>
            <a:pPr algn="just">
              <a:lnSpc>
                <a:spcPct val="80000"/>
              </a:lnSpc>
            </a:pPr>
            <a:r>
              <a:rPr lang="cs-CZ" sz="1600" b="1" dirty="0"/>
              <a:t>Oblasti podpory:</a:t>
            </a:r>
          </a:p>
          <a:p>
            <a:pPr algn="just">
              <a:lnSpc>
                <a:spcPct val="80000"/>
              </a:lnSpc>
            </a:pPr>
            <a:r>
              <a:rPr lang="cs-CZ" sz="1600" dirty="0" smtClean="0"/>
              <a:t>Podpora v oblasti veřejně přístupných pěších stezek, </a:t>
            </a:r>
            <a:r>
              <a:rPr lang="cs-CZ" sz="1600" dirty="0" err="1" smtClean="0"/>
              <a:t>hippostezek</a:t>
            </a:r>
            <a:r>
              <a:rPr lang="cs-CZ" sz="1600" dirty="0" smtClean="0"/>
              <a:t> a dalších tematických stezek mimo území lesa.</a:t>
            </a:r>
            <a:endParaRPr lang="cs-CZ" sz="1600" dirty="0"/>
          </a:p>
          <a:p>
            <a:pPr algn="just">
              <a:lnSpc>
                <a:spcPct val="80000"/>
              </a:lnSpc>
            </a:pPr>
            <a:endParaRPr lang="cs-CZ" sz="1600" b="1" dirty="0"/>
          </a:p>
          <a:p>
            <a:pPr algn="just">
              <a:lnSpc>
                <a:spcPct val="80000"/>
              </a:lnSpc>
            </a:pPr>
            <a:r>
              <a:rPr lang="cs-CZ" sz="1600" b="1" dirty="0"/>
              <a:t>Výše podpory:</a:t>
            </a:r>
          </a:p>
          <a:p>
            <a:pPr algn="just"/>
            <a:r>
              <a:rPr lang="cs-CZ" sz="1600" dirty="0"/>
              <a:t>Výše dotace činí </a:t>
            </a:r>
            <a:r>
              <a:rPr lang="en-US" sz="1600" b="1" dirty="0"/>
              <a:t>80 </a:t>
            </a:r>
            <a:r>
              <a:rPr lang="cs-CZ" sz="1600" b="1" dirty="0"/>
              <a:t>% </a:t>
            </a:r>
            <a:r>
              <a:rPr lang="cs-CZ" sz="1600" dirty="0"/>
              <a:t>způsobilých výdajů ze kterých je stanovena dotace a vykazuje se v režimu, že nesmí zakládat veřejnou </a:t>
            </a:r>
            <a:r>
              <a:rPr lang="cs-CZ" sz="1600" dirty="0" smtClean="0"/>
              <a:t>podporu.</a:t>
            </a:r>
            <a:endParaRPr lang="cs-CZ" sz="1600" dirty="0"/>
          </a:p>
          <a:p>
            <a:pPr lvl="1" algn="just">
              <a:buFont typeface="Arial" charset="0"/>
              <a:buChar char="•"/>
            </a:pPr>
            <a:r>
              <a:rPr lang="cs-CZ" sz="1600" dirty="0"/>
              <a:t>Min. výše způsobilých výdajů     50.000,- Kč</a:t>
            </a:r>
          </a:p>
          <a:p>
            <a:pPr lvl="1" algn="just">
              <a:buFont typeface="Arial" charset="0"/>
              <a:buChar char="•"/>
            </a:pPr>
            <a:r>
              <a:rPr lang="cs-CZ" sz="1600" dirty="0"/>
              <a:t>Max. výše způsobilých výdajů 5.000.000,- Kč</a:t>
            </a:r>
          </a:p>
          <a:p>
            <a:pPr lvl="1" algn="just">
              <a:buFont typeface="Arial" charset="0"/>
              <a:buChar char="•"/>
            </a:pPr>
            <a:endParaRPr lang="cs-CZ" sz="1600" dirty="0"/>
          </a:p>
          <a:p>
            <a:pPr algn="just">
              <a:lnSpc>
                <a:spcPct val="80000"/>
              </a:lnSpc>
            </a:pPr>
            <a:r>
              <a:rPr lang="cs-CZ" sz="1600" b="1" dirty="0"/>
              <a:t>Způsobilé výdaje:</a:t>
            </a:r>
          </a:p>
          <a:p>
            <a:pPr marL="285750" indent="-28575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sz="1600" dirty="0" smtClean="0"/>
              <a:t>Výstavba, rekonstrukce nebo rozšíření stezek, jejich značení, směrové a informační tabule či interaktivní prvky.</a:t>
            </a:r>
          </a:p>
          <a:p>
            <a:pPr marL="285750" indent="-28575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sz="1600" dirty="0" smtClean="0"/>
              <a:t>Stavební výdaje související s danou stezkou – odpočinkové stanoviště, přístřešky, herní a naučné </a:t>
            </a:r>
            <a:r>
              <a:rPr lang="cs-CZ" sz="1600" dirty="0" err="1" smtClean="0"/>
              <a:t>prvkyfitness</a:t>
            </a:r>
            <a:r>
              <a:rPr lang="cs-CZ" sz="1600" dirty="0" smtClean="0"/>
              <a:t> prvky, budování a zpevnění mostků  a lávek, vyhlídky, zábradlí, úvaziště pro koně.</a:t>
            </a:r>
            <a:endParaRPr lang="cs-CZ" sz="1600" dirty="0"/>
          </a:p>
          <a:p>
            <a:pPr marL="285750" indent="-28575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sz="1600" dirty="0"/>
              <a:t>Doplňující výdaje max. do </a:t>
            </a:r>
            <a:r>
              <a:rPr lang="en-US" sz="1600" dirty="0"/>
              <a:t>30</a:t>
            </a:r>
            <a:r>
              <a:rPr lang="cs-CZ" sz="1600" dirty="0"/>
              <a:t>% </a:t>
            </a:r>
            <a:r>
              <a:rPr lang="cs-CZ" sz="1600" dirty="0" smtClean="0"/>
              <a:t>projektu – odpadkové koše, veřejné toalety.</a:t>
            </a:r>
            <a:endParaRPr lang="cs-CZ" sz="1600" dirty="0"/>
          </a:p>
          <a:p>
            <a:pPr algn="just">
              <a:lnSpc>
                <a:spcPct val="80000"/>
              </a:lnSpc>
            </a:pPr>
            <a:endParaRPr lang="cs-CZ" sz="1600" dirty="0"/>
          </a:p>
          <a:p>
            <a:pPr marL="285750" indent="-28575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endParaRPr lang="cs-CZ" sz="1600" dirty="0"/>
          </a:p>
        </p:txBody>
      </p:sp>
      <p:pic>
        <p:nvPicPr>
          <p:cNvPr id="10" name="Obrázek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6260" y="5788439"/>
            <a:ext cx="8382726" cy="9068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30392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376552" y="259735"/>
            <a:ext cx="11448503" cy="1010266"/>
          </a:xfrm>
          <a:solidFill>
            <a:srgbClr val="E890EA"/>
          </a:solidFill>
        </p:spPr>
        <p:txBody>
          <a:bodyPr>
            <a:normAutofit fontScale="90000"/>
          </a:bodyPr>
          <a:lstStyle/>
          <a:p>
            <a:pPr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</a:pPr>
            <a:r>
              <a:rPr lang="cs-CZ" sz="2900" b="1" dirty="0" smtClean="0">
                <a:latin typeface="+mn-lt"/>
              </a:rPr>
              <a:t>F</a:t>
            </a:r>
            <a:r>
              <a:rPr lang="en-US" sz="2900" b="1" dirty="0" smtClean="0">
                <a:latin typeface="+mn-lt"/>
              </a:rPr>
              <a:t>12 </a:t>
            </a:r>
            <a:r>
              <a:rPr lang="cs-CZ" sz="2900" b="1" dirty="0" smtClean="0">
                <a:latin typeface="+mn-lt"/>
              </a:rPr>
              <a:t> – </a:t>
            </a:r>
            <a:r>
              <a:rPr lang="cs-CZ" sz="3200" b="1" dirty="0"/>
              <a:t>Základní služby a obnova vesnic ve venkovských </a:t>
            </a:r>
            <a:r>
              <a:rPr lang="cs-CZ" sz="3200" b="1" dirty="0" smtClean="0"/>
              <a:t>oblastech</a:t>
            </a:r>
            <a:br>
              <a:rPr lang="cs-CZ" sz="3200" b="1" dirty="0" smtClean="0"/>
            </a:br>
            <a:r>
              <a:rPr lang="cs-CZ" sz="3200" b="1" dirty="0" smtClean="0"/>
              <a:t>g) Stezky</a:t>
            </a:r>
            <a:endParaRPr lang="cs-CZ" sz="2900" b="1" dirty="0">
              <a:latin typeface="+mn-lt"/>
            </a:endParaRPr>
          </a:p>
        </p:txBody>
      </p:sp>
      <p:sp>
        <p:nvSpPr>
          <p:cNvPr id="2" name="Obdélník 1">
            <a:extLst>
              <a:ext uri="{FF2B5EF4-FFF2-40B4-BE49-F238E27FC236}">
                <a16:creationId xmlns:a16="http://schemas.microsoft.com/office/drawing/2014/main" xmlns="" id="{C042A76C-3EC7-46DF-9631-22EF1C30BDF9}"/>
              </a:ext>
            </a:extLst>
          </p:cNvPr>
          <p:cNvSpPr/>
          <p:nvPr/>
        </p:nvSpPr>
        <p:spPr>
          <a:xfrm>
            <a:off x="376553" y="1557867"/>
            <a:ext cx="11448502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80000"/>
              </a:lnSpc>
            </a:pPr>
            <a:r>
              <a:rPr lang="cs-CZ" sz="1600" b="1" dirty="0"/>
              <a:t>Kritéria přijatelnosti</a:t>
            </a:r>
            <a:r>
              <a:rPr lang="cs-CZ" sz="1600" dirty="0"/>
              <a:t>:</a:t>
            </a:r>
            <a:r>
              <a:rPr lang="en-US" sz="1600" dirty="0"/>
              <a:t> </a:t>
            </a:r>
            <a:endParaRPr lang="cs-CZ" sz="1600" dirty="0"/>
          </a:p>
          <a:p>
            <a:pPr marL="285750" indent="-28575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sz="1600" dirty="0"/>
              <a:t>Investice musí být provázány a v souladu s plánem rozvoje obcí.</a:t>
            </a:r>
          </a:p>
          <a:p>
            <a:pPr marL="285750" indent="-28575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sz="1600" dirty="0" smtClean="0"/>
              <a:t>Realizace projektů mimo PIPFL a </a:t>
            </a:r>
            <a:r>
              <a:rPr lang="cs-CZ" sz="1600" dirty="0" err="1" smtClean="0"/>
              <a:t>intravilán</a:t>
            </a:r>
            <a:r>
              <a:rPr lang="cs-CZ" sz="1600" dirty="0" smtClean="0"/>
              <a:t> obce.</a:t>
            </a:r>
            <a:endParaRPr lang="cs-CZ" sz="1600" dirty="0"/>
          </a:p>
          <a:p>
            <a:pPr marL="285750" indent="-28575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endParaRPr lang="cs-CZ" sz="1600" b="1" dirty="0"/>
          </a:p>
          <a:p>
            <a:pPr algn="just">
              <a:lnSpc>
                <a:spcPct val="80000"/>
              </a:lnSpc>
            </a:pPr>
            <a:r>
              <a:rPr lang="cs-CZ" sz="1600" b="1" dirty="0"/>
              <a:t>Další podmínky:</a:t>
            </a:r>
          </a:p>
          <a:p>
            <a:pPr marL="285750" indent="-28575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sz="1600" dirty="0" smtClean="0"/>
              <a:t>Projekt </a:t>
            </a:r>
            <a:r>
              <a:rPr lang="cs-CZ" sz="1600" dirty="0"/>
              <a:t>nesmí zakládat veřejnou podporu.</a:t>
            </a:r>
          </a:p>
          <a:p>
            <a:pPr marL="285750" indent="-28575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sz="1600" dirty="0" smtClean="0"/>
              <a:t>Projekt budován ve veřejném zájmu.</a:t>
            </a:r>
          </a:p>
          <a:p>
            <a:pPr marL="285750" indent="-28575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sz="1600" dirty="0" smtClean="0"/>
              <a:t>Není způsobilé </a:t>
            </a:r>
            <a:r>
              <a:rPr lang="cs-CZ" sz="1600" dirty="0" err="1" smtClean="0"/>
              <a:t>budováná</a:t>
            </a:r>
            <a:r>
              <a:rPr lang="cs-CZ" sz="1600" dirty="0" smtClean="0"/>
              <a:t> cyklostezek, </a:t>
            </a:r>
            <a:r>
              <a:rPr lang="cs-CZ" sz="1600" dirty="0" err="1" smtClean="0"/>
              <a:t>singletreky</a:t>
            </a:r>
            <a:r>
              <a:rPr lang="cs-CZ" sz="1600" dirty="0" smtClean="0"/>
              <a:t>, in-line dráhy, </a:t>
            </a:r>
            <a:r>
              <a:rPr lang="cs-CZ" sz="1600" dirty="0" err="1" smtClean="0"/>
              <a:t>ferrata</a:t>
            </a:r>
            <a:r>
              <a:rPr lang="cs-CZ" sz="1600" dirty="0" smtClean="0"/>
              <a:t>.</a:t>
            </a:r>
          </a:p>
          <a:p>
            <a:pPr marL="285750" indent="-28575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sz="1600" dirty="0" smtClean="0"/>
              <a:t>V případě značení je nutné doložit aspoň souhlas vlastníků.</a:t>
            </a:r>
            <a:endParaRPr lang="cs-CZ" sz="1600" dirty="0"/>
          </a:p>
          <a:p>
            <a:pPr marL="285750" indent="-28575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endParaRPr lang="cs-CZ" sz="1600" dirty="0"/>
          </a:p>
          <a:p>
            <a:pPr algn="just">
              <a:lnSpc>
                <a:spcPct val="80000"/>
              </a:lnSpc>
            </a:pPr>
            <a:r>
              <a:rPr lang="cs-CZ" sz="1600" b="1" dirty="0"/>
              <a:t>Další přílohy:</a:t>
            </a:r>
          </a:p>
          <a:p>
            <a:pPr marL="285750" indent="-28575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sz="1600" dirty="0"/>
              <a:t>Prohlášení o realizaci projektu v souladu s plánem/programem rozvoje obce.</a:t>
            </a:r>
          </a:p>
          <a:p>
            <a:pPr marL="285750" indent="-28575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sz="1600" dirty="0" smtClean="0"/>
              <a:t>V případě realizace projektu na území ZCHÚ nebo NATURA </a:t>
            </a:r>
            <a:r>
              <a:rPr lang="en-US" sz="1600" dirty="0" smtClean="0"/>
              <a:t>2000</a:t>
            </a:r>
            <a:r>
              <a:rPr lang="cs-CZ" sz="1600" dirty="0" smtClean="0"/>
              <a:t> je nutné vyjádření příslušného orgánu ochrany přírody.</a:t>
            </a:r>
            <a:endParaRPr lang="cs-CZ" sz="1600" dirty="0"/>
          </a:p>
          <a:p>
            <a:pPr algn="just">
              <a:lnSpc>
                <a:spcPct val="80000"/>
              </a:lnSpc>
            </a:pPr>
            <a:endParaRPr lang="cs-CZ" sz="1600" dirty="0"/>
          </a:p>
          <a:p>
            <a:pPr marL="285750" indent="-28575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endParaRPr lang="cs-CZ" sz="1600" dirty="0"/>
          </a:p>
        </p:txBody>
      </p:sp>
      <p:pic>
        <p:nvPicPr>
          <p:cNvPr id="10" name="Obrázek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6260" y="5788439"/>
            <a:ext cx="8382726" cy="9068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86827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126845" y="113223"/>
            <a:ext cx="11438894" cy="682294"/>
          </a:xfrm>
          <a:solidFill>
            <a:srgbClr val="FFFF00"/>
          </a:solidFill>
        </p:spPr>
        <p:txBody>
          <a:bodyPr>
            <a:normAutofit fontScale="90000"/>
          </a:bodyPr>
          <a:lstStyle/>
          <a:p>
            <a:pPr algn="ctr">
              <a:defRPr/>
            </a:pPr>
            <a:r>
              <a:rPr lang="cs-CZ" b="1" dirty="0">
                <a:latin typeface="Calibri" panose="020F0502020204030204" pitchFamily="34" charset="0"/>
              </a:rPr>
              <a:t>Vyhlášené </a:t>
            </a:r>
            <a:r>
              <a:rPr lang="cs-CZ" b="1" dirty="0" err="1">
                <a:latin typeface="Calibri" panose="020F0502020204030204" pitchFamily="34" charset="0"/>
              </a:rPr>
              <a:t>Fiche</a:t>
            </a:r>
            <a:endParaRPr lang="cs-CZ" dirty="0">
              <a:latin typeface="Calibri" panose="020F0502020204030204" pitchFamily="34" charset="0"/>
            </a:endParaRPr>
          </a:p>
        </p:txBody>
      </p:sp>
      <p:graphicFrame>
        <p:nvGraphicFramePr>
          <p:cNvPr id="2" name="Zástupný symbol pro obsah 1">
            <a:extLst>
              <a:ext uri="{FF2B5EF4-FFF2-40B4-BE49-F238E27FC236}">
                <a16:creationId xmlns:a16="http://schemas.microsoft.com/office/drawing/2014/main" xmlns="" id="{FE77BC5B-7DA7-4CF3-8798-47295E7C1387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959731518"/>
              </p:ext>
            </p:extLst>
          </p:nvPr>
        </p:nvGraphicFramePr>
        <p:xfrm>
          <a:off x="353251" y="966999"/>
          <a:ext cx="11197387" cy="441489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083663">
                  <a:extLst>
                    <a:ext uri="{9D8B030D-6E8A-4147-A177-3AD203B41FA5}">
                      <a16:colId xmlns:a16="http://schemas.microsoft.com/office/drawing/2014/main" xmlns="" val="1553364693"/>
                    </a:ext>
                  </a:extLst>
                </a:gridCol>
                <a:gridCol w="7053943">
                  <a:extLst>
                    <a:ext uri="{9D8B030D-6E8A-4147-A177-3AD203B41FA5}">
                      <a16:colId xmlns:a16="http://schemas.microsoft.com/office/drawing/2014/main" xmlns="" val="428125949"/>
                    </a:ext>
                  </a:extLst>
                </a:gridCol>
                <a:gridCol w="3059781">
                  <a:extLst>
                    <a:ext uri="{9D8B030D-6E8A-4147-A177-3AD203B41FA5}">
                      <a16:colId xmlns:a16="http://schemas.microsoft.com/office/drawing/2014/main" xmlns="" val="2311377959"/>
                    </a:ext>
                  </a:extLst>
                </a:gridCol>
              </a:tblGrid>
              <a:tr h="1164581">
                <a:tc>
                  <a:txBody>
                    <a:bodyPr/>
                    <a:lstStyle/>
                    <a:p>
                      <a:pPr marL="6350" indent="-635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3200" b="1" dirty="0" smtClean="0">
                          <a:solidFill>
                            <a:schemeClr val="tx1"/>
                          </a:solidFill>
                          <a:effectLst/>
                        </a:rPr>
                        <a:t>Číslo </a:t>
                      </a:r>
                      <a:r>
                        <a:rPr lang="cs-CZ" sz="3200" b="1" dirty="0" err="1">
                          <a:solidFill>
                            <a:schemeClr val="tx1"/>
                          </a:solidFill>
                          <a:effectLst/>
                        </a:rPr>
                        <a:t>Fiche</a:t>
                      </a:r>
                      <a:r>
                        <a:rPr lang="cs-CZ" sz="3200" b="1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endParaRPr lang="cs-CZ" sz="3200" b="1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25400" marT="34290" marB="0"/>
                </a:tc>
                <a:tc>
                  <a:txBody>
                    <a:bodyPr/>
                    <a:lstStyle/>
                    <a:p>
                      <a:pPr marL="6350" marR="46355" indent="-635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3200" b="1" dirty="0">
                          <a:solidFill>
                            <a:schemeClr val="tx1"/>
                          </a:solidFill>
                          <a:effectLst/>
                        </a:rPr>
                        <a:t>Název </a:t>
                      </a:r>
                      <a:r>
                        <a:rPr lang="cs-CZ" sz="3200" b="1" dirty="0" err="1">
                          <a:solidFill>
                            <a:schemeClr val="tx1"/>
                          </a:solidFill>
                          <a:effectLst/>
                        </a:rPr>
                        <a:t>Fiche</a:t>
                      </a:r>
                      <a:r>
                        <a:rPr lang="cs-CZ" sz="3200" b="1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endParaRPr lang="cs-CZ" sz="3200" b="1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25400" marT="34290" marB="0"/>
                </a:tc>
                <a:tc>
                  <a:txBody>
                    <a:bodyPr/>
                    <a:lstStyle/>
                    <a:p>
                      <a:pPr marL="123190" marR="165735" indent="-635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3200" b="1" dirty="0">
                          <a:solidFill>
                            <a:schemeClr val="tx1"/>
                          </a:solidFill>
                          <a:effectLst/>
                        </a:rPr>
                        <a:t>Alokace pro </a:t>
                      </a:r>
                      <a:r>
                        <a:rPr lang="en-US" sz="3200" b="1" dirty="0" smtClean="0"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  <a:r>
                        <a:rPr lang="cs-CZ" sz="3200" b="1" dirty="0" smtClean="0">
                          <a:solidFill>
                            <a:schemeClr val="tx1"/>
                          </a:solidFill>
                          <a:effectLst/>
                        </a:rPr>
                        <a:t>. </a:t>
                      </a:r>
                      <a:r>
                        <a:rPr lang="cs-CZ" sz="3200" b="1" dirty="0">
                          <a:solidFill>
                            <a:schemeClr val="tx1"/>
                          </a:solidFill>
                          <a:effectLst/>
                        </a:rPr>
                        <a:t>výzvu </a:t>
                      </a:r>
                      <a:endParaRPr lang="cs-CZ" sz="3200" b="1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25400" marT="34290" marB="0"/>
                </a:tc>
                <a:extLst>
                  <a:ext uri="{0D108BD9-81ED-4DB2-BD59-A6C34878D82A}">
                    <a16:rowId xmlns:a16="http://schemas.microsoft.com/office/drawing/2014/main" xmlns="" val="2192201881"/>
                  </a:ext>
                </a:extLst>
              </a:tr>
              <a:tr h="672817">
                <a:tc>
                  <a:txBody>
                    <a:bodyPr/>
                    <a:lstStyle/>
                    <a:p>
                      <a:pPr marL="6350" indent="-635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28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F1</a:t>
                      </a:r>
                      <a:endParaRPr lang="cs-CZ" sz="28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25400" marT="34290" marB="0"/>
                </a:tc>
                <a:tc>
                  <a:txBody>
                    <a:bodyPr/>
                    <a:lstStyle/>
                    <a:p>
                      <a:pPr marL="6350" indent="-635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Modernizace</a:t>
                      </a:r>
                      <a:r>
                        <a:rPr lang="cs-CZ" sz="2400" b="1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zemědělského podnikání</a:t>
                      </a:r>
                      <a:endParaRPr lang="cs-CZ" sz="24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25400" marT="3429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24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3 149 370,</a:t>
                      </a:r>
                      <a:r>
                        <a:rPr lang="en-US" sz="24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00</a:t>
                      </a:r>
                      <a:r>
                        <a:rPr lang="cs-CZ" sz="24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Kč</a:t>
                      </a:r>
                    </a:p>
                  </a:txBody>
                  <a:tcPr marL="89535" marR="89535" marT="0" marB="0"/>
                </a:tc>
                <a:extLst>
                  <a:ext uri="{0D108BD9-81ED-4DB2-BD59-A6C34878D82A}">
                    <a16:rowId xmlns:a16="http://schemas.microsoft.com/office/drawing/2014/main" xmlns="" val="2709203711"/>
                  </a:ext>
                </a:extLst>
              </a:tr>
              <a:tr h="582291">
                <a:tc>
                  <a:txBody>
                    <a:bodyPr/>
                    <a:lstStyle/>
                    <a:p>
                      <a:pPr marL="6350" indent="-635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28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F2</a:t>
                      </a:r>
                      <a:endParaRPr lang="cs-CZ" sz="28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25400" marT="34290" marB="0"/>
                </a:tc>
                <a:tc>
                  <a:txBody>
                    <a:bodyPr/>
                    <a:lstStyle/>
                    <a:p>
                      <a:pPr marL="6350" indent="-635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Modernizace zpracování zemědělských produktů</a:t>
                      </a:r>
                      <a:endParaRPr lang="cs-CZ" sz="24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25400" marT="34290" marB="0"/>
                </a:tc>
                <a:tc>
                  <a:txBody>
                    <a:bodyPr/>
                    <a:lstStyle/>
                    <a:p>
                      <a:pPr marL="6350" marR="45720" indent="-635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24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2 563 979,00 Kč</a:t>
                      </a:r>
                      <a:endParaRPr lang="cs-CZ" sz="24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25400" marT="34290" marB="0"/>
                </a:tc>
                <a:extLst>
                  <a:ext uri="{0D108BD9-81ED-4DB2-BD59-A6C34878D82A}">
                    <a16:rowId xmlns:a16="http://schemas.microsoft.com/office/drawing/2014/main" xmlns="" val="2975504435"/>
                  </a:ext>
                </a:extLst>
              </a:tr>
              <a:tr h="582291">
                <a:tc>
                  <a:txBody>
                    <a:bodyPr/>
                    <a:lstStyle/>
                    <a:p>
                      <a:pPr marL="6350" indent="-635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28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F4</a:t>
                      </a:r>
                      <a:endParaRPr lang="cs-CZ" sz="28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25400" marT="34290" marB="0"/>
                </a:tc>
                <a:tc>
                  <a:txBody>
                    <a:bodyPr/>
                    <a:lstStyle/>
                    <a:p>
                      <a:pPr marL="6350" indent="-635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Rozvoj nezemědělské činnosti</a:t>
                      </a:r>
                      <a:endParaRPr lang="cs-CZ" sz="24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25400" marT="34290" marB="0"/>
                </a:tc>
                <a:tc>
                  <a:txBody>
                    <a:bodyPr/>
                    <a:lstStyle/>
                    <a:p>
                      <a:pPr marL="6350" marR="45720" indent="-635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24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4 500 000,00 Kč</a:t>
                      </a:r>
                      <a:endParaRPr lang="cs-CZ" sz="24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25400" marT="34290" marB="0"/>
                </a:tc>
                <a:extLst>
                  <a:ext uri="{0D108BD9-81ED-4DB2-BD59-A6C34878D82A}">
                    <a16:rowId xmlns:a16="http://schemas.microsoft.com/office/drawing/2014/main" xmlns="" val="1884912374"/>
                  </a:ext>
                </a:extLst>
              </a:tr>
              <a:tr h="530291">
                <a:tc>
                  <a:txBody>
                    <a:bodyPr/>
                    <a:lstStyle/>
                    <a:p>
                      <a:pPr marL="6350" indent="-635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28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F</a:t>
                      </a:r>
                      <a:r>
                        <a:rPr lang="en-US" sz="28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6</a:t>
                      </a:r>
                      <a:endParaRPr lang="cs-CZ" sz="28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25400" marT="34290" marB="0"/>
                </a:tc>
                <a:tc>
                  <a:txBody>
                    <a:bodyPr/>
                    <a:lstStyle/>
                    <a:p>
                      <a:pPr marL="6350" marR="45720" indent="-6350" algn="l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24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Společné investice</a:t>
                      </a:r>
                      <a:endParaRPr lang="cs-CZ" sz="24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25400" marT="34290" marB="0"/>
                </a:tc>
                <a:tc>
                  <a:txBody>
                    <a:bodyPr/>
                    <a:lstStyle/>
                    <a:p>
                      <a:pPr marL="6350" marR="45720" indent="-635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24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2 000 000,00 Kč</a:t>
                      </a:r>
                      <a:endParaRPr lang="cs-CZ" sz="24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25400" marT="34290" marB="0"/>
                </a:tc>
                <a:extLst>
                  <a:ext uri="{0D108BD9-81ED-4DB2-BD59-A6C34878D82A}">
                    <a16:rowId xmlns:a16="http://schemas.microsoft.com/office/drawing/2014/main" xmlns="" val="1547940843"/>
                  </a:ext>
                </a:extLst>
              </a:tr>
              <a:tr h="882628">
                <a:tc>
                  <a:txBody>
                    <a:bodyPr/>
                    <a:lstStyle/>
                    <a:p>
                      <a:pPr marL="6350" indent="-635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28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F</a:t>
                      </a:r>
                      <a:r>
                        <a:rPr lang="en-US" sz="28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7</a:t>
                      </a:r>
                      <a:endParaRPr lang="cs-CZ" sz="28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25400" marT="34290" marB="0"/>
                </a:tc>
                <a:tc>
                  <a:txBody>
                    <a:bodyPr/>
                    <a:lstStyle/>
                    <a:p>
                      <a:pPr marL="6350" indent="-635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24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Spolupráce mezi podnikateli</a:t>
                      </a:r>
                      <a:endParaRPr lang="cs-CZ" sz="24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25400" marT="34290" marB="0"/>
                </a:tc>
                <a:tc>
                  <a:txBody>
                    <a:bodyPr/>
                    <a:lstStyle/>
                    <a:p>
                      <a:pPr marL="6350" marR="45720" indent="-635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r>
                        <a:rPr lang="cs-CZ" sz="24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 000 000,00 Kč</a:t>
                      </a:r>
                      <a:endParaRPr lang="cs-CZ" sz="24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25400" marT="34290" marB="0"/>
                </a:tc>
                <a:extLst>
                  <a:ext uri="{0D108BD9-81ED-4DB2-BD59-A6C34878D82A}">
                    <a16:rowId xmlns:a16="http://schemas.microsoft.com/office/drawing/2014/main" xmlns="" val="457334083"/>
                  </a:ext>
                </a:extLst>
              </a:tr>
            </a:tbl>
          </a:graphicData>
        </a:graphic>
      </p:graphicFrame>
      <p:pic>
        <p:nvPicPr>
          <p:cNvPr id="10" name="Obrázek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6260" y="5788439"/>
            <a:ext cx="8382726" cy="9068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223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376552" y="259735"/>
            <a:ext cx="11448503" cy="1010266"/>
          </a:xfrm>
          <a:solidFill>
            <a:srgbClr val="E890EA"/>
          </a:solidFill>
        </p:spPr>
        <p:txBody>
          <a:bodyPr>
            <a:normAutofit fontScale="90000"/>
          </a:bodyPr>
          <a:lstStyle/>
          <a:p>
            <a:pPr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</a:pPr>
            <a:r>
              <a:rPr lang="cs-CZ" sz="2900" b="1" dirty="0" smtClean="0">
                <a:latin typeface="+mn-lt"/>
              </a:rPr>
              <a:t>F</a:t>
            </a:r>
            <a:r>
              <a:rPr lang="en-US" sz="2900" b="1" dirty="0" smtClean="0">
                <a:latin typeface="+mn-lt"/>
              </a:rPr>
              <a:t>12 </a:t>
            </a:r>
            <a:r>
              <a:rPr lang="cs-CZ" sz="2900" b="1" dirty="0" smtClean="0">
                <a:latin typeface="+mn-lt"/>
              </a:rPr>
              <a:t> – </a:t>
            </a:r>
            <a:r>
              <a:rPr lang="cs-CZ" sz="3200" b="1" dirty="0"/>
              <a:t>Základní služby a obnova vesnic ve venkovských </a:t>
            </a:r>
            <a:r>
              <a:rPr lang="cs-CZ" sz="3200" b="1" dirty="0" smtClean="0"/>
              <a:t>oblastech</a:t>
            </a:r>
            <a:br>
              <a:rPr lang="cs-CZ" sz="3200" b="1" dirty="0" smtClean="0"/>
            </a:br>
            <a:r>
              <a:rPr lang="cs-CZ" sz="3200" b="1" dirty="0" smtClean="0"/>
              <a:t>Preferenční kritéria pro všechny opatření</a:t>
            </a:r>
            <a:endParaRPr lang="cs-CZ" sz="2900" b="1" dirty="0">
              <a:latin typeface="+mn-lt"/>
            </a:endParaRPr>
          </a:p>
        </p:txBody>
      </p:sp>
      <p:sp>
        <p:nvSpPr>
          <p:cNvPr id="2" name="Obdélník 1">
            <a:extLst>
              <a:ext uri="{FF2B5EF4-FFF2-40B4-BE49-F238E27FC236}">
                <a16:creationId xmlns:a16="http://schemas.microsoft.com/office/drawing/2014/main" xmlns="" id="{C042A76C-3EC7-46DF-9631-22EF1C30BDF9}"/>
              </a:ext>
            </a:extLst>
          </p:cNvPr>
          <p:cNvSpPr/>
          <p:nvPr/>
        </p:nvSpPr>
        <p:spPr>
          <a:xfrm>
            <a:off x="376553" y="1557867"/>
            <a:ext cx="11448502" cy="32685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cs-CZ" sz="1600" dirty="0"/>
              <a:t>Zvýhodnění </a:t>
            </a:r>
            <a:r>
              <a:rPr lang="cs-CZ" sz="1600" dirty="0" err="1"/>
              <a:t>prvožadatelů</a:t>
            </a:r>
            <a:r>
              <a:rPr lang="cs-CZ" sz="1600" dirty="0"/>
              <a:t> z SCLLD MAS </a:t>
            </a:r>
            <a:r>
              <a:rPr lang="cs-CZ" sz="1600" dirty="0" err="1"/>
              <a:t>Hustopečsko</a:t>
            </a:r>
            <a:r>
              <a:rPr lang="cs-CZ" sz="1600" dirty="0"/>
              <a:t>.</a:t>
            </a:r>
          </a:p>
          <a:p>
            <a:pPr marL="457200" indent="-4572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cs-CZ" sz="1600" dirty="0"/>
              <a:t>Finanční náročnost projektu - CZV. </a:t>
            </a:r>
          </a:p>
          <a:p>
            <a:pPr marL="457200" indent="-4572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cs-CZ" sz="1600" dirty="0"/>
              <a:t>Využití stávajících budov, tj. preference rekonstrukce před novostavbou</a:t>
            </a:r>
            <a:r>
              <a:rPr lang="cs-CZ" sz="1600" dirty="0" smtClean="0"/>
              <a:t>.</a:t>
            </a:r>
          </a:p>
          <a:p>
            <a:pPr marL="457200" indent="-4572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cs-CZ" sz="1600" dirty="0"/>
              <a:t>Projekt zahrnuje propagační opatření MAS. </a:t>
            </a:r>
            <a:endParaRPr lang="cs-CZ" sz="1600" dirty="0" smtClean="0"/>
          </a:p>
          <a:p>
            <a:pPr marL="457200" indent="-4572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BR" sz="1600" dirty="0"/>
              <a:t>Konzultace projektového záměru s MAS</a:t>
            </a:r>
            <a:r>
              <a:rPr lang="pt-BR" sz="1600" dirty="0" smtClean="0"/>
              <a:t>.</a:t>
            </a:r>
            <a:endParaRPr lang="cs-CZ" sz="1600" dirty="0" smtClean="0"/>
          </a:p>
          <a:p>
            <a:pPr marL="457200" indent="-4572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cs-CZ" sz="1600" dirty="0"/>
          </a:p>
          <a:p>
            <a:pPr marL="457200" indent="-4572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l-PL" sz="1600" b="1" dirty="0"/>
              <a:t>Min. Počet bodů </a:t>
            </a:r>
            <a:r>
              <a:rPr lang="en-US" sz="1600" b="1" dirty="0" smtClean="0"/>
              <a:t>30</a:t>
            </a:r>
            <a:r>
              <a:rPr lang="pl-PL" sz="1600" b="1" dirty="0" smtClean="0"/>
              <a:t>              </a:t>
            </a:r>
            <a:r>
              <a:rPr lang="pl-PL" sz="1600" b="1" dirty="0"/>
              <a:t>Max. Počet bodů </a:t>
            </a:r>
            <a:r>
              <a:rPr lang="en-US" sz="1600" b="1" dirty="0" smtClean="0"/>
              <a:t>90</a:t>
            </a:r>
            <a:endParaRPr lang="cs-CZ" sz="1600" b="1" dirty="0"/>
          </a:p>
          <a:p>
            <a:pPr marL="285750" indent="-28575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endParaRPr lang="cs-CZ" sz="1600" dirty="0"/>
          </a:p>
          <a:p>
            <a:pPr algn="just">
              <a:lnSpc>
                <a:spcPct val="80000"/>
              </a:lnSpc>
            </a:pPr>
            <a:endParaRPr lang="cs-CZ" sz="1600" dirty="0"/>
          </a:p>
          <a:p>
            <a:pPr marL="285750" indent="-28575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endParaRPr lang="cs-CZ" sz="1600" dirty="0"/>
          </a:p>
        </p:txBody>
      </p:sp>
      <p:pic>
        <p:nvPicPr>
          <p:cNvPr id="10" name="Obrázek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6260" y="5788439"/>
            <a:ext cx="8382726" cy="9068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88462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376552" y="259734"/>
            <a:ext cx="11448503" cy="705037"/>
          </a:xfrm>
          <a:solidFill>
            <a:schemeClr val="bg2"/>
          </a:solidFill>
        </p:spPr>
        <p:txBody>
          <a:bodyPr>
            <a:normAutofit/>
          </a:bodyPr>
          <a:lstStyle/>
          <a:p>
            <a:pPr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</a:pPr>
            <a:r>
              <a:rPr lang="cs-CZ" sz="2900" b="1" dirty="0">
                <a:latin typeface="+mn-lt"/>
              </a:rPr>
              <a:t>Obecná ustanovení pro všechny žadatele</a:t>
            </a:r>
          </a:p>
        </p:txBody>
      </p:sp>
      <p:sp>
        <p:nvSpPr>
          <p:cNvPr id="2" name="Obdélník 1">
            <a:extLst>
              <a:ext uri="{FF2B5EF4-FFF2-40B4-BE49-F238E27FC236}">
                <a16:creationId xmlns:a16="http://schemas.microsoft.com/office/drawing/2014/main" xmlns="" id="{C042A76C-3EC7-46DF-9631-22EF1C30BDF9}"/>
              </a:ext>
            </a:extLst>
          </p:cNvPr>
          <p:cNvSpPr/>
          <p:nvPr/>
        </p:nvSpPr>
        <p:spPr>
          <a:xfrm>
            <a:off x="242615" y="1145219"/>
            <a:ext cx="11448503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cs-CZ" sz="2000" dirty="0"/>
              <a:t>Kontaktním místem pro žadatele/příjemce dotace pro předkládání veškeré dokumentace je příslušná MAS; 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cs-CZ" sz="2000" dirty="0"/>
              <a:t>V případě Dohody a Dodatků k Dohodě je kontaktním místem RO SZIF;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cs-CZ" sz="2000" dirty="0"/>
              <a:t>Žadatel/příjemce dotace odpovídá od data podání Žádosti o dotaci na MAS po dobu nejméně 10 let od proplacení dotace za to, že všechny jím uvedené údaje o projektu ve lhůtě vázanosti projektu na účel vůči poskytovateli dotace jsou úplné</a:t>
            </a:r>
            <a:r>
              <a:rPr lang="cs-CZ" sz="2000" dirty="0" smtClean="0"/>
              <a:t>;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cs-CZ" sz="2000" dirty="0" smtClean="0"/>
              <a:t>Stavbu/část stavby, která je součástí projektu, lze užívat jen k účelu vymezenému zejména v kolaudačním rozhodnutí, v ohlášení stavby, ve veřejnoprávní smlouvě, v certifikátu autorizovaného inspektora, ve stavebním povolení, v oznámení o užívání stavby nebo v kolaudačním souhlasu, případně v souhlasu se změnou v užívání stavby;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cs-CZ" sz="2000" dirty="0" smtClean="0"/>
              <a:t>Výdaje financované z PRV nesmějí být současně financovány z jiných projektů PRV ani formou příspěvků ze strukturálních fondů, z Fondu soudržnosti nebo jiného finančního nástroje Unie. Žadatel/příjemce dotace však může současně čerpat finanční prostředky na způsobilé výdaje z PRV i z jiných finančních nástrojů EU, jestliže jsou použity pouze na financování vlastního podílu žadatele/příjemce dotace na projektu.</a:t>
            </a:r>
            <a:endParaRPr lang="cs-CZ" sz="2000" dirty="0"/>
          </a:p>
        </p:txBody>
      </p:sp>
      <p:pic>
        <p:nvPicPr>
          <p:cNvPr id="10" name="Obrázek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6260" y="5788439"/>
            <a:ext cx="8382726" cy="9068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22323068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376552" y="259734"/>
            <a:ext cx="11448503" cy="705037"/>
          </a:xfrm>
          <a:solidFill>
            <a:schemeClr val="bg2"/>
          </a:solidFill>
        </p:spPr>
        <p:txBody>
          <a:bodyPr>
            <a:normAutofit/>
          </a:bodyPr>
          <a:lstStyle/>
          <a:p>
            <a:pPr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</a:pPr>
            <a:r>
              <a:rPr lang="cs-CZ" sz="2900" b="1" dirty="0">
                <a:latin typeface="+mn-lt"/>
              </a:rPr>
              <a:t>Obecná ustanovení pro všechny žadatele</a:t>
            </a:r>
          </a:p>
        </p:txBody>
      </p:sp>
      <p:sp>
        <p:nvSpPr>
          <p:cNvPr id="2" name="Obdélník 1">
            <a:extLst>
              <a:ext uri="{FF2B5EF4-FFF2-40B4-BE49-F238E27FC236}">
                <a16:creationId xmlns:a16="http://schemas.microsoft.com/office/drawing/2014/main" xmlns="" id="{C042A76C-3EC7-46DF-9631-22EF1C30BDF9}"/>
              </a:ext>
            </a:extLst>
          </p:cNvPr>
          <p:cNvSpPr/>
          <p:nvPr/>
        </p:nvSpPr>
        <p:spPr>
          <a:xfrm>
            <a:off x="246191" y="993601"/>
            <a:ext cx="11448503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pl-PL" sz="2000" dirty="0"/>
              <a:t>Žadatel/příjemce dotace je povinen zajistit realizaci projektu do 24 měsíců od podpisu Dohody; </a:t>
            </a:r>
            <a:endParaRPr lang="pl-PL" sz="2000" dirty="0" smtClean="0"/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pl-PL" sz="2000" dirty="0"/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cs-CZ" sz="2000" dirty="0"/>
              <a:t>Předmět projektu musí být provozován výhradně žadatelem/příjemcem dotace nejpozději od data předložení Žádosti o platbu na MAS až do termínu skončení lhůty vázanosti projektu na účel (v případě čl. 35 musí být předmět projektu provozován Společností dle § 2716 a následujících zákona č. 89/2012, Sb., občanský zákoník, ve znění pozdějších předpisů); </a:t>
            </a:r>
            <a:endParaRPr lang="cs-CZ" sz="2000" dirty="0" smtClean="0"/>
          </a:p>
          <a:p>
            <a:pPr algn="just"/>
            <a:endParaRPr lang="cs-CZ" sz="2000" dirty="0"/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cs-CZ" sz="2000" dirty="0"/>
              <a:t>Žadatel/příjemce dotace musí mít uspořádány právní vztahy k nemovitostem, na kterých jsou realizovány stavební výdaje (vztahuje se na stavbu i pozemek pod stavbou), nebo do kterých budou umístěny podpořené stroje, technologie nebo vybavení (vztahuje se pouze na stavbu) dle specifických podmínek Pravidel, od data podání Žádosti o platbu na MAS do konce lhůty vázanosti projektu na účel; </a:t>
            </a:r>
            <a:endParaRPr lang="cs-CZ" sz="2000" dirty="0" smtClean="0"/>
          </a:p>
          <a:p>
            <a:pPr algn="just"/>
            <a:endParaRPr lang="cs-CZ" sz="2000" dirty="0" smtClean="0"/>
          </a:p>
          <a:p>
            <a:pPr marL="342900" indent="-342900" algn="just">
              <a:lnSpc>
                <a:spcPct val="80000"/>
              </a:lnSpc>
              <a:buFont typeface="Arial" panose="020B0604020202020204" pitchFamily="34" charset="0"/>
              <a:buChar char="•"/>
              <a:defRPr/>
            </a:pPr>
            <a:r>
              <a:rPr lang="cs-CZ" sz="2000" dirty="0"/>
              <a:t>V daném kole příjmu žádostí může žadatel podat v rámci jedné </a:t>
            </a:r>
            <a:r>
              <a:rPr lang="cs-CZ" sz="2000" dirty="0" err="1"/>
              <a:t>Fiche</a:t>
            </a:r>
            <a:r>
              <a:rPr lang="cs-CZ" sz="2000" dirty="0"/>
              <a:t> pouze jednu </a:t>
            </a:r>
            <a:r>
              <a:rPr lang="cs-CZ" sz="2000" dirty="0" smtClean="0"/>
              <a:t>Žádost;</a:t>
            </a:r>
          </a:p>
          <a:p>
            <a:pPr algn="just">
              <a:lnSpc>
                <a:spcPct val="80000"/>
              </a:lnSpc>
              <a:defRPr/>
            </a:pPr>
            <a:endParaRPr lang="cs-CZ" sz="2000" dirty="0"/>
          </a:p>
          <a:p>
            <a:pPr marL="342900" indent="-342900" algn="just">
              <a:lnSpc>
                <a:spcPct val="80000"/>
              </a:lnSpc>
              <a:buFont typeface="Arial" panose="020B0604020202020204" pitchFamily="34" charset="0"/>
              <a:buChar char="•"/>
              <a:defRPr/>
            </a:pPr>
            <a:r>
              <a:rPr lang="cs-CZ" sz="2000" dirty="0"/>
              <a:t>Kontaktním místem pro žadatele pro předkládání veškeré dokumentace je MAS </a:t>
            </a:r>
            <a:r>
              <a:rPr lang="cs-CZ" sz="2000" dirty="0" err="1" smtClean="0"/>
              <a:t>Hustopečsko</a:t>
            </a:r>
            <a:r>
              <a:rPr lang="cs-CZ" sz="2000" dirty="0" smtClean="0"/>
              <a:t>.</a:t>
            </a:r>
            <a:endParaRPr lang="cs-CZ" sz="2000" dirty="0"/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cs-CZ" sz="2000" dirty="0"/>
          </a:p>
        </p:txBody>
      </p:sp>
      <p:pic>
        <p:nvPicPr>
          <p:cNvPr id="10" name="Obrázek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6260" y="5788439"/>
            <a:ext cx="8382726" cy="9068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8439521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366945" y="53060"/>
            <a:ext cx="11448503" cy="705037"/>
          </a:xfrm>
          <a:solidFill>
            <a:schemeClr val="bg2"/>
          </a:solidFill>
        </p:spPr>
        <p:txBody>
          <a:bodyPr>
            <a:normAutofit/>
          </a:bodyPr>
          <a:lstStyle/>
          <a:p>
            <a:pPr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</a:pPr>
            <a:r>
              <a:rPr lang="cs-CZ" sz="2900" b="1" dirty="0">
                <a:latin typeface="+mn-lt"/>
              </a:rPr>
              <a:t>Doložení příloh k zadávacímu/výběrovému řízení</a:t>
            </a:r>
          </a:p>
        </p:txBody>
      </p:sp>
      <p:sp>
        <p:nvSpPr>
          <p:cNvPr id="2" name="Obdélník 1">
            <a:extLst>
              <a:ext uri="{FF2B5EF4-FFF2-40B4-BE49-F238E27FC236}">
                <a16:creationId xmlns:a16="http://schemas.microsoft.com/office/drawing/2014/main" xmlns="" id="{C042A76C-3EC7-46DF-9631-22EF1C30BDF9}"/>
              </a:ext>
            </a:extLst>
          </p:cNvPr>
          <p:cNvSpPr/>
          <p:nvPr/>
        </p:nvSpPr>
        <p:spPr>
          <a:xfrm>
            <a:off x="267281" y="856652"/>
            <a:ext cx="11448503" cy="32778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cs-CZ" sz="2300" dirty="0"/>
              <a:t>Žadatel předloží nejdříve na MAS v termínu do </a:t>
            </a:r>
            <a:r>
              <a:rPr lang="cs-CZ" sz="2300" b="1" dirty="0"/>
              <a:t>63. kalendářního dne </a:t>
            </a:r>
            <a:r>
              <a:rPr lang="cs-CZ" sz="2300" dirty="0"/>
              <a:t>od finálního data zaregistrování Žádosti o dotaci na RO SZIF, ke kontrole kompletní </a:t>
            </a:r>
            <a:r>
              <a:rPr lang="cs-CZ" sz="2300" b="1" dirty="0"/>
              <a:t>dokumentaci k zrealizovanému výběrovému/zadávacímu řízení.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cs-CZ" sz="2300" dirty="0"/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cs-CZ" sz="2300" dirty="0"/>
              <a:t>Žadatel předloží na RO SZIF </a:t>
            </a:r>
            <a:r>
              <a:rPr lang="cs-CZ" sz="2300" b="1" dirty="0"/>
              <a:t>70. kalendářního dne </a:t>
            </a:r>
            <a:r>
              <a:rPr lang="cs-CZ" sz="2300" dirty="0"/>
              <a:t>od finálního data zaregistrování Žádosti o dotaci na RO SZIF uvedeného ve Výzvě MAS ke kontrole </a:t>
            </a:r>
            <a:r>
              <a:rPr lang="cs-CZ" sz="2300" b="1" dirty="0"/>
              <a:t>kompletní dokumentaci k zrealizovanému výběrovému/zadávacímu řízení </a:t>
            </a:r>
            <a:r>
              <a:rPr lang="cs-CZ" sz="2300" dirty="0"/>
              <a:t>dle Seznamu dokumentace z výběrového/zadávacího řízení, který je k dispozici na internetových stránkách www.eagri.cz/prv a www.szif.cz; </a:t>
            </a:r>
          </a:p>
        </p:txBody>
      </p:sp>
      <p:pic>
        <p:nvPicPr>
          <p:cNvPr id="10" name="Obrázek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6260" y="5788439"/>
            <a:ext cx="8382726" cy="9068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8994750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376552" y="259734"/>
            <a:ext cx="11448503" cy="705037"/>
          </a:xfrm>
          <a:solidFill>
            <a:schemeClr val="bg2"/>
          </a:solidFill>
        </p:spPr>
        <p:txBody>
          <a:bodyPr>
            <a:normAutofit/>
          </a:bodyPr>
          <a:lstStyle/>
          <a:p>
            <a:pPr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</a:pPr>
            <a:r>
              <a:rPr lang="cs-CZ" sz="2900" b="1" dirty="0">
                <a:latin typeface="+mn-lt"/>
              </a:rPr>
              <a:t>Postup příjmu žádostí</a:t>
            </a:r>
          </a:p>
        </p:txBody>
      </p:sp>
      <p:sp>
        <p:nvSpPr>
          <p:cNvPr id="2" name="Obdélník 1">
            <a:extLst>
              <a:ext uri="{FF2B5EF4-FFF2-40B4-BE49-F238E27FC236}">
                <a16:creationId xmlns:a16="http://schemas.microsoft.com/office/drawing/2014/main" xmlns="" id="{C042A76C-3EC7-46DF-9631-22EF1C30BDF9}"/>
              </a:ext>
            </a:extLst>
          </p:cNvPr>
          <p:cNvSpPr/>
          <p:nvPr/>
        </p:nvSpPr>
        <p:spPr>
          <a:xfrm>
            <a:off x="366945" y="1216404"/>
            <a:ext cx="11448503" cy="46782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cs-CZ" dirty="0"/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cs-CZ" sz="2800" dirty="0"/>
              <a:t>Žádost o dotaci musí být podána přes Portál </a:t>
            </a:r>
            <a:r>
              <a:rPr lang="cs-CZ" sz="2800" dirty="0" smtClean="0"/>
              <a:t>Farmáře nejpozději do </a:t>
            </a:r>
            <a:r>
              <a:rPr lang="en-US" sz="2800" dirty="0" smtClean="0"/>
              <a:t>20.7.2020</a:t>
            </a:r>
            <a:r>
              <a:rPr lang="cs-CZ" sz="2800" dirty="0" smtClean="0"/>
              <a:t>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cs-CZ" sz="2800" dirty="0"/>
              <a:t>Žádost o dotaci musí být vygenerována z účtu žadatele na Portálu Farmáře, záložka Žádost o dotaci přes MAS, a po vyplnění žadatelem předána na MAS v soulady s pravidly 19.2.1</a:t>
            </a:r>
            <a:endParaRPr lang="cs-CZ" sz="4000" dirty="0"/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cs-CZ" sz="2800" dirty="0"/>
              <a:t>Žádost o dotaci je možné bezplatně konzultovat na MAS. 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cs-CZ" sz="2800" dirty="0"/>
              <a:t>Žadatel předá na MAS povinné, příp. nepovinné </a:t>
            </a:r>
            <a:r>
              <a:rPr lang="cs-CZ" sz="2800" dirty="0" smtClean="0"/>
              <a:t>přílohy</a:t>
            </a:r>
            <a:r>
              <a:rPr lang="en-US" sz="2800" dirty="0" smtClean="0"/>
              <a:t>, </a:t>
            </a:r>
            <a:r>
              <a:rPr lang="en-US" sz="2800" dirty="0" err="1" smtClean="0"/>
              <a:t>kter</a:t>
            </a:r>
            <a:r>
              <a:rPr lang="cs-CZ" sz="2800" dirty="0" smtClean="0"/>
              <a:t>é nejdou vložit na portál farmáře.</a:t>
            </a:r>
            <a:endParaRPr lang="cs-CZ" sz="2800" dirty="0"/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cs-CZ" sz="2800" dirty="0"/>
              <a:t>Za datum podání Žádosti o dotaci na MAS se považuje datum podání Žádosti o dotaci přes Portál farmáře. </a:t>
            </a:r>
          </a:p>
        </p:txBody>
      </p:sp>
      <p:pic>
        <p:nvPicPr>
          <p:cNvPr id="10" name="Obrázek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6260" y="5788439"/>
            <a:ext cx="8382726" cy="9068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8394830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246190" y="58349"/>
            <a:ext cx="11448503" cy="580843"/>
          </a:xfrm>
          <a:solidFill>
            <a:schemeClr val="bg2"/>
          </a:solidFill>
        </p:spPr>
        <p:txBody>
          <a:bodyPr>
            <a:normAutofit/>
          </a:bodyPr>
          <a:lstStyle/>
          <a:p>
            <a:pPr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</a:pPr>
            <a:r>
              <a:rPr lang="cs-CZ" sz="2900" b="1" dirty="0">
                <a:latin typeface="+mn-lt"/>
              </a:rPr>
              <a:t>Postup příjmu žádostí</a:t>
            </a:r>
          </a:p>
        </p:txBody>
      </p:sp>
      <p:sp>
        <p:nvSpPr>
          <p:cNvPr id="2" name="Obdélník 1">
            <a:extLst>
              <a:ext uri="{FF2B5EF4-FFF2-40B4-BE49-F238E27FC236}">
                <a16:creationId xmlns:a16="http://schemas.microsoft.com/office/drawing/2014/main" xmlns="" id="{C042A76C-3EC7-46DF-9631-22EF1C30BDF9}"/>
              </a:ext>
            </a:extLst>
          </p:cNvPr>
          <p:cNvSpPr/>
          <p:nvPr/>
        </p:nvSpPr>
        <p:spPr>
          <a:xfrm>
            <a:off x="149037" y="649123"/>
            <a:ext cx="11448503" cy="49059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80000"/>
              </a:lnSpc>
            </a:pPr>
            <a:endParaRPr lang="cs-CZ" sz="2300" dirty="0"/>
          </a:p>
          <a:p>
            <a:pPr marL="342900" indent="-34290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sz="2300" dirty="0"/>
              <a:t>Administrativní kontrola (obsahová správnost a kontrola přijatelnosti (písemná zpráva do 5 dnů od ukončení kontroly, lze žádat o doplnění max. 2x, lhůta pro doplnění 5 dnů).</a:t>
            </a:r>
          </a:p>
          <a:p>
            <a:pPr marL="342900" indent="-34290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endParaRPr lang="cs-CZ" sz="2300" dirty="0"/>
          </a:p>
          <a:p>
            <a:pPr marL="342900" indent="-34290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sz="2300" dirty="0"/>
              <a:t>Bodové hodnocení výběrové komise, schválení </a:t>
            </a:r>
            <a:r>
              <a:rPr lang="cs-CZ" sz="2300" dirty="0" smtClean="0"/>
              <a:t>Programovým výborem </a:t>
            </a:r>
            <a:r>
              <a:rPr lang="cs-CZ" sz="2300" dirty="0"/>
              <a:t>MAS – oznámení do 5 pracovních dnů žadateli.</a:t>
            </a:r>
          </a:p>
          <a:p>
            <a:pPr marL="342900" indent="-34290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endParaRPr lang="cs-CZ" sz="2300" dirty="0"/>
          </a:p>
          <a:p>
            <a:pPr marL="342900" indent="-34290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sz="2300" dirty="0"/>
              <a:t>Po výběru projektů MAS vybrané Žádosti o dotaci elektronicky podepíše, povinné, případně nepovinné přílohy MAS verifikuje a předá žadateli minimálně 3 pracovní dny před finálním termínem registrace na RO SZIF stanoveného ve výzvě MAS</a:t>
            </a:r>
            <a:r>
              <a:rPr lang="cs-CZ" sz="2300" dirty="0" smtClean="0"/>
              <a:t>. Nejzazší termín pro předání na RO SZIF žadatelem je </a:t>
            </a:r>
            <a:r>
              <a:rPr lang="cs-CZ" sz="2300" dirty="0"/>
              <a:t>1</a:t>
            </a:r>
            <a:r>
              <a:rPr lang="en-US" sz="2300" dirty="0" smtClean="0"/>
              <a:t>8.9.2020.</a:t>
            </a:r>
            <a:endParaRPr lang="cs-CZ" sz="2300" dirty="0"/>
          </a:p>
          <a:p>
            <a:pPr marL="342900" indent="-34290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endParaRPr lang="cs-CZ" sz="2300" dirty="0"/>
          </a:p>
          <a:p>
            <a:pPr marL="342900" indent="-34290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sz="2300" b="1" dirty="0"/>
              <a:t>Žadatel Žádost o dotaci včetně verifikovaných příloh pošle přes svůj účet na Portálu Farmáře na příslušný RO SZIF nejpozději do finálního termínu registrace na RO SZIF stanoveného ve výzvě MAS</a:t>
            </a:r>
            <a:r>
              <a:rPr lang="cs-CZ" sz="2300" dirty="0"/>
              <a:t> k závěrečnému ověření jejich způsobilosti před schválením; pokud budou některé přílohy předkládány v listinné podobě, musí tuto informaci žadatel uvést u zasílané Žádosti o dotaci přes Portál Farmáře.</a:t>
            </a:r>
          </a:p>
        </p:txBody>
      </p:sp>
      <p:pic>
        <p:nvPicPr>
          <p:cNvPr id="10" name="Obrázek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6260" y="5788439"/>
            <a:ext cx="8382726" cy="9068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2822191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246191" y="157145"/>
            <a:ext cx="11448503" cy="705037"/>
          </a:xfrm>
          <a:solidFill>
            <a:schemeClr val="bg2"/>
          </a:solidFill>
        </p:spPr>
        <p:txBody>
          <a:bodyPr>
            <a:normAutofit/>
          </a:bodyPr>
          <a:lstStyle/>
          <a:p>
            <a:pPr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</a:pPr>
            <a:r>
              <a:rPr lang="cs-CZ" sz="2900" b="1" dirty="0">
                <a:latin typeface="+mn-lt"/>
              </a:rPr>
              <a:t>Postup příjmu žádostí</a:t>
            </a:r>
          </a:p>
        </p:txBody>
      </p:sp>
      <p:sp>
        <p:nvSpPr>
          <p:cNvPr id="2" name="Obdélník 1">
            <a:extLst>
              <a:ext uri="{FF2B5EF4-FFF2-40B4-BE49-F238E27FC236}">
                <a16:creationId xmlns:a16="http://schemas.microsoft.com/office/drawing/2014/main" xmlns="" id="{C042A76C-3EC7-46DF-9631-22EF1C30BDF9}"/>
              </a:ext>
            </a:extLst>
          </p:cNvPr>
          <p:cNvSpPr/>
          <p:nvPr/>
        </p:nvSpPr>
        <p:spPr>
          <a:xfrm>
            <a:off x="246191" y="1000014"/>
            <a:ext cx="11448503" cy="42842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80000"/>
              </a:lnSpc>
            </a:pPr>
            <a:r>
              <a:rPr lang="cs-CZ" sz="2000" dirty="0"/>
              <a:t>Ověření administrativní kontroly SZIF:</a:t>
            </a:r>
          </a:p>
          <a:p>
            <a:pPr marL="342900" indent="-34290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sz="2000" dirty="0"/>
              <a:t>v případě zjištěných odstranitelných nedostatků vyzve RO SZIF žadatele prostřednictvím Portálu Farmáře k odstranění konkrétních nedostatků nejpozději do 56 kalendářních dnů, resp. do 126 kalendářních dnů u Žádostí o dotaci s výběrovým/zadávacím řízením, od finálního data registrace Žádosti o dotaci na RO SZIF uvedeného ve Výzvě MAS,</a:t>
            </a:r>
          </a:p>
          <a:p>
            <a:pPr marL="342900" indent="-34290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sz="2000" dirty="0"/>
              <a:t>odstranění zjištěných nedostatků musí být provedeno dle Žádosti o doplnění neúplné dokumentace v termínu do 14 kalendářních dnů od vyhotovení Žádosti o doplnění neúplné dokumentace ze strany RO SZIF pouze jednou, doplnění neúplné dokumentace se provádí nejdříve prostřednictvím MAS, žadatel předá doplněnou dokumentaci na příslušnou MAS, která provede kontrolu doplněné dokumentace v případě, že po kontrole zjistí MAS, že je nutné opravit doplnění, vyzve žadatele s pevně daným termínem k opravě doplnění Žádosti o dotaci, termín k opravě MAS stanoví s ohledem na dodržení termínu stanoveného v Žádosti o doplnění neúplné dokumentace; po doplnění ve stanoveném termínu MAS znovu zkontroluje dokumentaci,</a:t>
            </a:r>
          </a:p>
          <a:p>
            <a:pPr marL="342900" indent="-34290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sz="2000" dirty="0"/>
              <a:t>MAS zkontrolované doplněné Žádosti o dotaci elektronicky podepíše, přílohy verifikuje a předá žadateli.</a:t>
            </a:r>
          </a:p>
          <a:p>
            <a:pPr lvl="1" algn="just">
              <a:lnSpc>
                <a:spcPct val="80000"/>
              </a:lnSpc>
            </a:pPr>
            <a:endParaRPr lang="cs-CZ" sz="2000" dirty="0"/>
          </a:p>
          <a:p>
            <a:pPr algn="just">
              <a:lnSpc>
                <a:spcPct val="80000"/>
              </a:lnSpc>
            </a:pPr>
            <a:r>
              <a:rPr lang="cs-CZ" sz="2000" dirty="0"/>
              <a:t>Žadatel postupuje v podání doplnění na RO SZIF stejným postupem jako u podání </a:t>
            </a:r>
            <a:r>
              <a:rPr lang="cs-CZ" sz="2000" dirty="0" err="1"/>
              <a:t>ŽoD</a:t>
            </a:r>
            <a:r>
              <a:rPr lang="cs-CZ" sz="2000" dirty="0"/>
              <a:t> – přes Portál farmáře. RO SZIF zkontroluje do 21 kalendářních dnů.</a:t>
            </a:r>
          </a:p>
        </p:txBody>
      </p:sp>
      <p:pic>
        <p:nvPicPr>
          <p:cNvPr id="10" name="Obrázek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6260" y="5788439"/>
            <a:ext cx="8382726" cy="9068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7654556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246191" y="157145"/>
            <a:ext cx="11448503" cy="705037"/>
          </a:xfrm>
          <a:solidFill>
            <a:srgbClr val="FDF449"/>
          </a:solidFill>
        </p:spPr>
        <p:txBody>
          <a:bodyPr>
            <a:normAutofit/>
          </a:bodyPr>
          <a:lstStyle/>
          <a:p>
            <a:pPr algn="ctr"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</a:pPr>
            <a:r>
              <a:rPr lang="cs-CZ" sz="2900" b="1" dirty="0">
                <a:latin typeface="+mn-lt"/>
              </a:rPr>
              <a:t>Děkuji za pozornost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xmlns="" id="{2CF3F5B5-7635-41B2-8BB3-0DC1A944A9EB}"/>
              </a:ext>
            </a:extLst>
          </p:cNvPr>
          <p:cNvSpPr/>
          <p:nvPr/>
        </p:nvSpPr>
        <p:spPr>
          <a:xfrm>
            <a:off x="1216239" y="1757779"/>
            <a:ext cx="9863093" cy="36686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90000"/>
              </a:lnSpc>
            </a:pPr>
            <a:r>
              <a:rPr lang="cs-CZ" sz="2800" dirty="0" smtClean="0"/>
              <a:t>Místní </a:t>
            </a:r>
            <a:r>
              <a:rPr lang="cs-CZ" sz="2800" dirty="0"/>
              <a:t>akční skupina </a:t>
            </a:r>
            <a:r>
              <a:rPr lang="cs-CZ" sz="2800" dirty="0" err="1" smtClean="0"/>
              <a:t>Hustopečsko</a:t>
            </a:r>
            <a:r>
              <a:rPr lang="cs-CZ" sz="2800" dirty="0" smtClean="0"/>
              <a:t>, </a:t>
            </a:r>
            <a:r>
              <a:rPr lang="cs-CZ" sz="2800" dirty="0" err="1"/>
              <a:t>z.s</a:t>
            </a:r>
            <a:r>
              <a:rPr lang="cs-CZ" sz="2800" dirty="0"/>
              <a:t>.</a:t>
            </a:r>
          </a:p>
          <a:p>
            <a:pPr algn="ctr">
              <a:lnSpc>
                <a:spcPct val="90000"/>
              </a:lnSpc>
            </a:pPr>
            <a:r>
              <a:rPr lang="cs-CZ" sz="2800" dirty="0"/>
              <a:t>Kancelář: </a:t>
            </a:r>
            <a:r>
              <a:rPr lang="cs-CZ" sz="2800" dirty="0" smtClean="0"/>
              <a:t>Tovární 22, Velké Pavlovice</a:t>
            </a:r>
            <a:endParaRPr lang="en-US" sz="2800" smtClean="0"/>
          </a:p>
          <a:p>
            <a:pPr algn="ctr">
              <a:lnSpc>
                <a:spcPct val="90000"/>
              </a:lnSpc>
            </a:pPr>
            <a:endParaRPr lang="cs-CZ" sz="2800" dirty="0"/>
          </a:p>
          <a:p>
            <a:r>
              <a:rPr lang="cs-CZ" sz="2800" dirty="0" smtClean="0"/>
              <a:t>Ing</a:t>
            </a:r>
            <a:r>
              <a:rPr lang="cs-CZ" sz="2800" dirty="0"/>
              <a:t>. Michal Zich, vedoucí pracovník pro SCLLD Tel.: 774 113 357</a:t>
            </a:r>
          </a:p>
          <a:p>
            <a:r>
              <a:rPr lang="cs-CZ" sz="2800" dirty="0"/>
              <a:t>Ing. Veronika Mikulicová, projektový manažer Tel.: 774 364 013</a:t>
            </a:r>
          </a:p>
          <a:p>
            <a:pPr algn="ctr">
              <a:lnSpc>
                <a:spcPct val="90000"/>
              </a:lnSpc>
            </a:pPr>
            <a:r>
              <a:rPr lang="cs-CZ" sz="2800" dirty="0" smtClean="0">
                <a:hlinkClick r:id="rId2"/>
              </a:rPr>
              <a:t>info.mashustopecsko@gmail.com</a:t>
            </a:r>
            <a:endParaRPr lang="cs-CZ" sz="2800" dirty="0"/>
          </a:p>
          <a:p>
            <a:pPr algn="ctr">
              <a:lnSpc>
                <a:spcPct val="90000"/>
              </a:lnSpc>
            </a:pPr>
            <a:endParaRPr lang="cs-CZ" sz="2800" dirty="0"/>
          </a:p>
          <a:p>
            <a:pPr algn="ctr">
              <a:lnSpc>
                <a:spcPct val="90000"/>
              </a:lnSpc>
            </a:pPr>
            <a:r>
              <a:rPr lang="cs-CZ" sz="2800" dirty="0" smtClean="0">
                <a:solidFill>
                  <a:srgbClr val="4E7437"/>
                </a:solidFill>
                <a:hlinkClick r:id="rId3"/>
              </a:rPr>
              <a:t>www.mashustopecsko.cz</a:t>
            </a:r>
            <a:endParaRPr lang="cs-CZ" sz="2800" dirty="0">
              <a:solidFill>
                <a:srgbClr val="4E7437"/>
              </a:solidFill>
            </a:endParaRPr>
          </a:p>
          <a:p>
            <a:pPr>
              <a:lnSpc>
                <a:spcPct val="90000"/>
              </a:lnSpc>
            </a:pPr>
            <a:endParaRPr lang="cs-CZ" sz="2800" dirty="0"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1084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126845" y="113223"/>
            <a:ext cx="11438894" cy="682294"/>
          </a:xfrm>
          <a:solidFill>
            <a:srgbClr val="FFFF00"/>
          </a:solidFill>
        </p:spPr>
        <p:txBody>
          <a:bodyPr>
            <a:normAutofit fontScale="90000"/>
          </a:bodyPr>
          <a:lstStyle/>
          <a:p>
            <a:pPr algn="ctr">
              <a:defRPr/>
            </a:pPr>
            <a:r>
              <a:rPr lang="cs-CZ" b="1" dirty="0">
                <a:latin typeface="Calibri" panose="020F0502020204030204" pitchFamily="34" charset="0"/>
              </a:rPr>
              <a:t>Vyhlášené </a:t>
            </a:r>
            <a:r>
              <a:rPr lang="cs-CZ" b="1" dirty="0" err="1">
                <a:latin typeface="Calibri" panose="020F0502020204030204" pitchFamily="34" charset="0"/>
              </a:rPr>
              <a:t>Fiche</a:t>
            </a:r>
            <a:endParaRPr lang="cs-CZ" dirty="0">
              <a:latin typeface="Calibri" panose="020F0502020204030204" pitchFamily="34" charset="0"/>
            </a:endParaRPr>
          </a:p>
        </p:txBody>
      </p:sp>
      <p:graphicFrame>
        <p:nvGraphicFramePr>
          <p:cNvPr id="2" name="Zástupný symbol pro obsah 1">
            <a:extLst>
              <a:ext uri="{FF2B5EF4-FFF2-40B4-BE49-F238E27FC236}">
                <a16:creationId xmlns:a16="http://schemas.microsoft.com/office/drawing/2014/main" xmlns="" id="{FE77BC5B-7DA7-4CF3-8798-47295E7C1387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814232247"/>
              </p:ext>
            </p:extLst>
          </p:nvPr>
        </p:nvGraphicFramePr>
        <p:xfrm>
          <a:off x="353251" y="966999"/>
          <a:ext cx="11197387" cy="278481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083663">
                  <a:extLst>
                    <a:ext uri="{9D8B030D-6E8A-4147-A177-3AD203B41FA5}">
                      <a16:colId xmlns:a16="http://schemas.microsoft.com/office/drawing/2014/main" xmlns="" val="1553364693"/>
                    </a:ext>
                  </a:extLst>
                </a:gridCol>
                <a:gridCol w="7053943">
                  <a:extLst>
                    <a:ext uri="{9D8B030D-6E8A-4147-A177-3AD203B41FA5}">
                      <a16:colId xmlns:a16="http://schemas.microsoft.com/office/drawing/2014/main" xmlns="" val="428125949"/>
                    </a:ext>
                  </a:extLst>
                </a:gridCol>
                <a:gridCol w="3059781">
                  <a:extLst>
                    <a:ext uri="{9D8B030D-6E8A-4147-A177-3AD203B41FA5}">
                      <a16:colId xmlns:a16="http://schemas.microsoft.com/office/drawing/2014/main" xmlns="" val="2311377959"/>
                    </a:ext>
                  </a:extLst>
                </a:gridCol>
              </a:tblGrid>
              <a:tr h="1164581">
                <a:tc>
                  <a:txBody>
                    <a:bodyPr/>
                    <a:lstStyle/>
                    <a:p>
                      <a:pPr marL="6350" indent="-635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3200" b="1" dirty="0" smtClean="0">
                          <a:solidFill>
                            <a:schemeClr val="tx1"/>
                          </a:solidFill>
                          <a:effectLst/>
                        </a:rPr>
                        <a:t>Číslo </a:t>
                      </a:r>
                      <a:r>
                        <a:rPr lang="cs-CZ" sz="3200" b="1" dirty="0" err="1">
                          <a:solidFill>
                            <a:schemeClr val="tx1"/>
                          </a:solidFill>
                          <a:effectLst/>
                        </a:rPr>
                        <a:t>Fiche</a:t>
                      </a:r>
                      <a:r>
                        <a:rPr lang="cs-CZ" sz="3200" b="1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endParaRPr lang="cs-CZ" sz="3200" b="1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25400" marT="34290" marB="0"/>
                </a:tc>
                <a:tc>
                  <a:txBody>
                    <a:bodyPr/>
                    <a:lstStyle/>
                    <a:p>
                      <a:pPr marL="6350" marR="46355" indent="-635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3200" b="1" dirty="0">
                          <a:solidFill>
                            <a:schemeClr val="tx1"/>
                          </a:solidFill>
                          <a:effectLst/>
                        </a:rPr>
                        <a:t>Název </a:t>
                      </a:r>
                      <a:r>
                        <a:rPr lang="cs-CZ" sz="3200" b="1" dirty="0" err="1">
                          <a:solidFill>
                            <a:schemeClr val="tx1"/>
                          </a:solidFill>
                          <a:effectLst/>
                        </a:rPr>
                        <a:t>Fiche</a:t>
                      </a:r>
                      <a:r>
                        <a:rPr lang="cs-CZ" sz="3200" b="1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endParaRPr lang="cs-CZ" sz="3200" b="1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25400" marT="34290" marB="0"/>
                </a:tc>
                <a:tc>
                  <a:txBody>
                    <a:bodyPr/>
                    <a:lstStyle/>
                    <a:p>
                      <a:pPr marL="123190" marR="165735" indent="-635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3200" b="1" dirty="0">
                          <a:solidFill>
                            <a:schemeClr val="tx1"/>
                          </a:solidFill>
                          <a:effectLst/>
                        </a:rPr>
                        <a:t>Alokace pro </a:t>
                      </a:r>
                      <a:r>
                        <a:rPr lang="en-US" sz="3200" b="1" dirty="0" smtClean="0"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  <a:r>
                        <a:rPr lang="cs-CZ" sz="3200" b="1" dirty="0" smtClean="0">
                          <a:solidFill>
                            <a:schemeClr val="tx1"/>
                          </a:solidFill>
                          <a:effectLst/>
                        </a:rPr>
                        <a:t>. </a:t>
                      </a:r>
                      <a:r>
                        <a:rPr lang="cs-CZ" sz="3200" b="1" dirty="0">
                          <a:solidFill>
                            <a:schemeClr val="tx1"/>
                          </a:solidFill>
                          <a:effectLst/>
                        </a:rPr>
                        <a:t>výzvu </a:t>
                      </a:r>
                      <a:endParaRPr lang="cs-CZ" sz="3200" b="1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25400" marT="34290" marB="0"/>
                </a:tc>
                <a:extLst>
                  <a:ext uri="{0D108BD9-81ED-4DB2-BD59-A6C34878D82A}">
                    <a16:rowId xmlns:a16="http://schemas.microsoft.com/office/drawing/2014/main" xmlns="" val="2192201881"/>
                  </a:ext>
                </a:extLst>
              </a:tr>
              <a:tr h="672817">
                <a:tc>
                  <a:txBody>
                    <a:bodyPr/>
                    <a:lstStyle/>
                    <a:p>
                      <a:pPr marL="6350" indent="-635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28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F1</a:t>
                      </a:r>
                      <a:r>
                        <a:rPr lang="en-US" sz="28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lang="cs-CZ" sz="28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25400" marT="34290" marB="0"/>
                </a:tc>
                <a:tc>
                  <a:txBody>
                    <a:bodyPr/>
                    <a:lstStyle/>
                    <a:p>
                      <a:pPr marL="6350" indent="-6350" algn="l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28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Vzdělávací a poradenské akce pro podnikatele</a:t>
                      </a:r>
                      <a:endParaRPr lang="cs-CZ" sz="28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25400" marT="34290" marB="0"/>
                </a:tc>
                <a:tc>
                  <a:txBody>
                    <a:bodyPr/>
                    <a:lstStyle/>
                    <a:p>
                      <a:pPr marL="6350" indent="-635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28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1 200 000,00Kč</a:t>
                      </a:r>
                      <a:endParaRPr lang="cs-CZ" sz="28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89535" marR="89535" marT="0" marB="0"/>
                </a:tc>
                <a:extLst>
                  <a:ext uri="{0D108BD9-81ED-4DB2-BD59-A6C34878D82A}">
                    <a16:rowId xmlns:a16="http://schemas.microsoft.com/office/drawing/2014/main" xmlns="" val="2709203711"/>
                  </a:ext>
                </a:extLst>
              </a:tr>
              <a:tr h="582291">
                <a:tc>
                  <a:txBody>
                    <a:bodyPr/>
                    <a:lstStyle/>
                    <a:p>
                      <a:pPr marL="6350" indent="-635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28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</a:t>
                      </a:r>
                      <a:r>
                        <a:rPr lang="en-US" sz="28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r>
                        <a:rPr lang="cs-CZ" sz="28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endParaRPr lang="cs-CZ" sz="28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25400" marT="34290" marB="0"/>
                </a:tc>
                <a:tc>
                  <a:txBody>
                    <a:bodyPr/>
                    <a:lstStyle/>
                    <a:p>
                      <a:pPr marL="6350" indent="-6350" algn="l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28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Základní služby a obnova vesnic ve venkovských oblastech</a:t>
                      </a:r>
                      <a:endParaRPr lang="cs-CZ" sz="28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25400" marT="34290" marB="0"/>
                </a:tc>
                <a:tc>
                  <a:txBody>
                    <a:bodyPr/>
                    <a:lstStyle/>
                    <a:p>
                      <a:pPr marL="6350" indent="-635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8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3 0</a:t>
                      </a:r>
                      <a:r>
                        <a:rPr lang="cs-CZ" sz="28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00 000,00Kč</a:t>
                      </a:r>
                      <a:endParaRPr lang="cs-CZ" sz="28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25400" marT="34290" marB="0"/>
                </a:tc>
                <a:extLst>
                  <a:ext uri="{0D108BD9-81ED-4DB2-BD59-A6C34878D82A}">
                    <a16:rowId xmlns:a16="http://schemas.microsoft.com/office/drawing/2014/main" xmlns="" val="2975504435"/>
                  </a:ext>
                </a:extLst>
              </a:tr>
            </a:tbl>
          </a:graphicData>
        </a:graphic>
      </p:graphicFrame>
      <p:pic>
        <p:nvPicPr>
          <p:cNvPr id="10" name="Obrázek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6260" y="5788439"/>
            <a:ext cx="8382726" cy="9068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43757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153842" y="240384"/>
            <a:ext cx="11438894" cy="752427"/>
          </a:xfrm>
          <a:solidFill>
            <a:schemeClr val="bg2"/>
          </a:solidFill>
        </p:spPr>
        <p:txBody>
          <a:bodyPr>
            <a:normAutofit fontScale="90000"/>
          </a:bodyPr>
          <a:lstStyle/>
          <a:p>
            <a:pPr algn="ctr">
              <a:defRPr/>
            </a:pPr>
            <a:r>
              <a:rPr lang="cs-CZ" b="1" dirty="0" smtClean="0">
                <a:latin typeface="+mn-lt"/>
              </a:rPr>
              <a:t/>
            </a:r>
            <a:br>
              <a:rPr lang="cs-CZ" b="1" dirty="0" smtClean="0">
                <a:latin typeface="+mn-lt"/>
              </a:rPr>
            </a:br>
            <a:r>
              <a:rPr lang="cs-CZ" b="1" dirty="0" smtClean="0">
                <a:latin typeface="+mn-lt"/>
              </a:rPr>
              <a:t>Společné </a:t>
            </a:r>
            <a:r>
              <a:rPr lang="cs-CZ" b="1" dirty="0">
                <a:latin typeface="+mn-lt"/>
              </a:rPr>
              <a:t>podmínky pro všechny </a:t>
            </a:r>
            <a:r>
              <a:rPr lang="cs-CZ" b="1" dirty="0" err="1" smtClean="0">
                <a:latin typeface="+mn-lt"/>
              </a:rPr>
              <a:t>Fiche</a:t>
            </a:r>
            <a:r>
              <a:rPr lang="cs-CZ" b="1" dirty="0" smtClean="0">
                <a:latin typeface="+mn-lt"/>
              </a:rPr>
              <a:t/>
            </a:r>
            <a:br>
              <a:rPr lang="cs-CZ" b="1" dirty="0" smtClean="0">
                <a:latin typeface="+mn-lt"/>
              </a:rPr>
            </a:br>
            <a:endParaRPr lang="cs-CZ" b="1" dirty="0">
              <a:latin typeface="+mn-lt"/>
            </a:endParaRPr>
          </a:p>
        </p:txBody>
      </p:sp>
      <p:sp>
        <p:nvSpPr>
          <p:cNvPr id="6" name="Zástupný symbol pro obsah 5"/>
          <p:cNvSpPr>
            <a:spLocks noGrp="1"/>
          </p:cNvSpPr>
          <p:nvPr>
            <p:ph sz="half" idx="2"/>
          </p:nvPr>
        </p:nvSpPr>
        <p:spPr>
          <a:xfrm>
            <a:off x="255799" y="1151792"/>
            <a:ext cx="11438895" cy="4914899"/>
          </a:xfrm>
        </p:spPr>
        <p:txBody>
          <a:bodyPr>
            <a:normAutofit fontScale="85000" lnSpcReduction="20000"/>
          </a:bodyPr>
          <a:lstStyle/>
          <a:p>
            <a:pPr marL="0" indent="0" algn="just">
              <a:buNone/>
            </a:pPr>
            <a:r>
              <a:rPr lang="cs-CZ" dirty="0">
                <a:hlinkClick r:id="rId2"/>
              </a:rPr>
              <a:t>https://www.szif.cz/cs/CmDocument?rid=%2Fapa_anon%2Fcs%2Fdokumenty_ke_stazeni%2Fprv2014%2Fopatreni%2Fleader%2F1921%2F1586945666026.pdf</a:t>
            </a:r>
            <a:endParaRPr lang="cs-CZ" dirty="0" smtClean="0"/>
          </a:p>
          <a:p>
            <a:pPr algn="just"/>
            <a:r>
              <a:rPr lang="cs-CZ" dirty="0" smtClean="0"/>
              <a:t>Žadatelem zabezpečuje financování realizace nejprve z vlastních zdrojů</a:t>
            </a:r>
          </a:p>
          <a:p>
            <a:pPr algn="just"/>
            <a:r>
              <a:rPr lang="cs-CZ" dirty="0" smtClean="0"/>
              <a:t>Za plnění podmínek stanovených Pravidly zodpovídá výhradně žadatel</a:t>
            </a:r>
          </a:p>
          <a:p>
            <a:pPr algn="just"/>
            <a:r>
              <a:rPr lang="cs-CZ" dirty="0" smtClean="0"/>
              <a:t>Výdaje projektu nesmějí být financovány z jiných finančních nástrojů unie</a:t>
            </a:r>
          </a:p>
          <a:p>
            <a:pPr algn="just"/>
            <a:r>
              <a:rPr lang="cs-CZ" dirty="0" smtClean="0"/>
              <a:t>Souběžné čerpání lze z PRV + PGRLF</a:t>
            </a:r>
            <a:endParaRPr lang="cs-CZ" dirty="0"/>
          </a:p>
          <a:p>
            <a:pPr algn="just"/>
            <a:r>
              <a:rPr lang="cs-CZ" dirty="0" smtClean="0"/>
              <a:t>Vznik </a:t>
            </a:r>
            <a:r>
              <a:rPr lang="cs-CZ" dirty="0"/>
              <a:t>výdajů (vystavení objednávky nebo uzavření smlouvy) nejdříve ke dni podání žádosti o dotaci na MAS, uhrazeny nejpozději do data předložení žádosti o platbu.</a:t>
            </a:r>
          </a:p>
          <a:p>
            <a:pPr algn="just"/>
            <a:r>
              <a:rPr lang="pt-BR" dirty="0"/>
              <a:t>Místo realizace projektu: území </a:t>
            </a:r>
            <a:r>
              <a:rPr lang="pt-BR" dirty="0" smtClean="0"/>
              <a:t>MAS</a:t>
            </a:r>
            <a:r>
              <a:rPr lang="cs-CZ" dirty="0" smtClean="0"/>
              <a:t> + soulad s SCLLD MAS </a:t>
            </a:r>
            <a:r>
              <a:rPr lang="cs-CZ" dirty="0" err="1" smtClean="0"/>
              <a:t>Hustopečsko</a:t>
            </a:r>
            <a:r>
              <a:rPr lang="cs-CZ" dirty="0" smtClean="0"/>
              <a:t>.</a:t>
            </a:r>
            <a:endParaRPr lang="pt-BR" dirty="0"/>
          </a:p>
          <a:p>
            <a:pPr algn="just"/>
            <a:r>
              <a:rPr lang="pl-PL" dirty="0"/>
              <a:t>Realizace projektu max. 24 měsíců od podpisu dohody.</a:t>
            </a:r>
          </a:p>
          <a:p>
            <a:pPr algn="just"/>
            <a:r>
              <a:rPr lang="cs-CZ" dirty="0"/>
              <a:t>Vázanost projektu na účel 5 let od převedení dotace na účet příjemce </a:t>
            </a:r>
            <a:r>
              <a:rPr lang="cs-CZ" dirty="0" smtClean="0"/>
              <a:t>dotace .</a:t>
            </a:r>
            <a:endParaRPr lang="cs-CZ" dirty="0"/>
          </a:p>
          <a:p>
            <a:pPr algn="just"/>
            <a:r>
              <a:rPr lang="cs-CZ" dirty="0"/>
              <a:t>Archivace dokumentů min. 10 let od proplacení dotace.</a:t>
            </a:r>
          </a:p>
          <a:p>
            <a:pPr algn="just"/>
            <a:r>
              <a:rPr lang="pl-PL" dirty="0"/>
              <a:t>Dodržení požadavků na publicitu projektu.</a:t>
            </a:r>
            <a:endParaRPr lang="cs-CZ" b="1" dirty="0">
              <a:latin typeface="Arial Narrow" pitchFamily="34" charset="0"/>
            </a:endParaRPr>
          </a:p>
          <a:p>
            <a:pPr>
              <a:lnSpc>
                <a:spcPct val="80000"/>
              </a:lnSpc>
            </a:pPr>
            <a:endParaRPr lang="cs-CZ" b="1" dirty="0">
              <a:latin typeface="Arial Narrow" pitchFamily="34" charset="0"/>
            </a:endParaRPr>
          </a:p>
          <a:p>
            <a:pPr marL="0" indent="0" algn="ctr">
              <a:buNone/>
              <a:defRPr/>
            </a:pPr>
            <a:endParaRPr lang="cs-CZ" dirty="0"/>
          </a:p>
        </p:txBody>
      </p:sp>
      <p:pic>
        <p:nvPicPr>
          <p:cNvPr id="10" name="Obrázek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6260" y="5788439"/>
            <a:ext cx="8382726" cy="9068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46714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255800" y="269354"/>
            <a:ext cx="11438894" cy="739964"/>
          </a:xfrm>
          <a:solidFill>
            <a:schemeClr val="bg2"/>
          </a:solidFill>
        </p:spPr>
        <p:txBody>
          <a:bodyPr>
            <a:normAutofit/>
          </a:bodyPr>
          <a:lstStyle/>
          <a:p>
            <a:pPr algn="ctr">
              <a:defRPr/>
            </a:pPr>
            <a:r>
              <a:rPr lang="cs-CZ" b="1" dirty="0">
                <a:latin typeface="+mn-lt"/>
              </a:rPr>
              <a:t>Společné podmínky pro všechny </a:t>
            </a:r>
            <a:r>
              <a:rPr lang="cs-CZ" b="1" dirty="0" err="1">
                <a:latin typeface="+mn-lt"/>
              </a:rPr>
              <a:t>Fiche</a:t>
            </a:r>
            <a:endParaRPr lang="cs-CZ" b="1" dirty="0">
              <a:latin typeface="+mn-lt"/>
            </a:endParaRPr>
          </a:p>
        </p:txBody>
      </p:sp>
      <p:sp>
        <p:nvSpPr>
          <p:cNvPr id="6" name="Zástupný symbol pro obsah 5"/>
          <p:cNvSpPr>
            <a:spLocks noGrp="1"/>
          </p:cNvSpPr>
          <p:nvPr>
            <p:ph sz="half" idx="2"/>
          </p:nvPr>
        </p:nvSpPr>
        <p:spPr>
          <a:xfrm>
            <a:off x="255799" y="1009319"/>
            <a:ext cx="11438895" cy="4685616"/>
          </a:xfrm>
        </p:spPr>
        <p:txBody>
          <a:bodyPr>
            <a:normAutofit fontScale="92500" lnSpcReduction="10000"/>
          </a:bodyPr>
          <a:lstStyle/>
          <a:p>
            <a:endParaRPr lang="cs-CZ" dirty="0"/>
          </a:p>
          <a:p>
            <a:pPr algn="just"/>
            <a:r>
              <a:rPr lang="cs-CZ" dirty="0"/>
              <a:t>Žádost musí získat minimální počet bodů v rámci preferenčních kritérií. </a:t>
            </a:r>
          </a:p>
          <a:p>
            <a:pPr algn="just"/>
            <a:r>
              <a:rPr lang="cs-CZ" dirty="0"/>
              <a:t>Vznik nových pracovních míst: vytvoření do 6 měsíců od převedení dotace na účet příjemce; udržitelnost 3 roky (malý nebo střední podnik) / 5 let (velký podnik).</a:t>
            </a:r>
          </a:p>
          <a:p>
            <a:pPr algn="just"/>
            <a:r>
              <a:rPr lang="cs-CZ" dirty="0"/>
              <a:t>Skutečnosti, za které žadatel obdržel body, jsou pro žadatele/příjemce dotace závazné od data podání žádosti o </a:t>
            </a:r>
            <a:r>
              <a:rPr lang="pl-PL" dirty="0"/>
              <a:t>dotaci po dobu udržitelnosti projektu – 5 let.</a:t>
            </a:r>
          </a:p>
          <a:p>
            <a:pPr algn="just"/>
            <a:r>
              <a:rPr lang="cs-CZ" dirty="0"/>
              <a:t>Přípustné způsoby uspořádání právních vztahů k nemovitostem – v případě stavebních prací: vlastnictví, spoluvlastnictví s min. 50% podílem, věcné břemeno (shodné také pro stroje, technologie nebo vybavení + navíc nájem, výpůjčka</a:t>
            </a:r>
            <a:r>
              <a:rPr lang="cs-CZ" dirty="0" smtClean="0"/>
              <a:t>).</a:t>
            </a:r>
          </a:p>
          <a:p>
            <a:pPr algn="just"/>
            <a:r>
              <a:rPr lang="cs-CZ" dirty="0"/>
              <a:t>Nákup nemovitostí – maximálně 10 % celkové výše výdajů, ze kterých je </a:t>
            </a:r>
            <a:r>
              <a:rPr lang="pl-PL" dirty="0"/>
              <a:t>stanovena dotace na daný </a:t>
            </a:r>
            <a:r>
              <a:rPr lang="pl-PL" dirty="0" smtClean="0"/>
              <a:t>projekt (žadatel musí být vlastníkem do data podání žádosti o platbu)</a:t>
            </a:r>
            <a:endParaRPr lang="pl-PL" dirty="0"/>
          </a:p>
          <a:p>
            <a:pPr marL="0" indent="0" algn="just">
              <a:buNone/>
            </a:pPr>
            <a:endParaRPr lang="cs-CZ" b="1" dirty="0">
              <a:latin typeface="Arial Narrow" pitchFamily="34" charset="0"/>
            </a:endParaRPr>
          </a:p>
          <a:p>
            <a:pPr marL="0" indent="0" algn="ctr">
              <a:buNone/>
              <a:defRPr/>
            </a:pPr>
            <a:endParaRPr lang="cs-CZ" dirty="0"/>
          </a:p>
        </p:txBody>
      </p:sp>
      <p:pic>
        <p:nvPicPr>
          <p:cNvPr id="10" name="Obrázek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6260" y="5788439"/>
            <a:ext cx="8382726" cy="9068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09575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10501</TotalTime>
  <Words>6269</Words>
  <Application>Microsoft Office PowerPoint</Application>
  <PresentationFormat>Vlastní</PresentationFormat>
  <Paragraphs>615</Paragraphs>
  <Slides>67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67</vt:i4>
      </vt:variant>
    </vt:vector>
  </HeadingPairs>
  <TitlesOfParts>
    <vt:vector size="68" baseType="lpstr">
      <vt:lpstr>Motiv Office</vt:lpstr>
      <vt:lpstr>Místní akční skupina Hustopečsko, z. s.  </vt:lpstr>
      <vt:lpstr>Program semináře</vt:lpstr>
      <vt:lpstr>MAS Hustopečsko</vt:lpstr>
      <vt:lpstr>Prezentace aplikace PowerPoint</vt:lpstr>
      <vt:lpstr>2. Výzva Vyhlášení: 16.6.2020 – 20.7.2020</vt:lpstr>
      <vt:lpstr>Vyhlášené Fiche</vt:lpstr>
      <vt:lpstr>Vyhlášené Fiche</vt:lpstr>
      <vt:lpstr> Společné podmínky pro všechny Fiche </vt:lpstr>
      <vt:lpstr>Společné podmínky pro všechny Fiche</vt:lpstr>
      <vt:lpstr>Financování projektu</vt:lpstr>
      <vt:lpstr>Povinné přílohy pro všechny Fiche</vt:lpstr>
      <vt:lpstr>Rozdělení do kategorií podniků:</vt:lpstr>
      <vt:lpstr>Co jsou investiční výdaje</vt:lpstr>
      <vt:lpstr>Dotaci nelze poskytnout na:</vt:lpstr>
      <vt:lpstr>F 1  - Modernizace zemědělského podnikání</vt:lpstr>
      <vt:lpstr>F1  - Modernizace zemědělského podnikání</vt:lpstr>
      <vt:lpstr>F1 – Modernizace zemědělského podnikání – způsobilé výdaje</vt:lpstr>
      <vt:lpstr>F1  - Modernizace zemědělského podnikání – Preferenční kritéria</vt:lpstr>
      <vt:lpstr>F1 – Modernizace zemědělského podnikání – Nepovinné přílohy</vt:lpstr>
      <vt:lpstr>F2 – Modernizace zpracování zemědělských produktů </vt:lpstr>
      <vt:lpstr>F2 - Modernizace zpracování zemědělských produktů - Kritéria přijatelnosti</vt:lpstr>
      <vt:lpstr>F2 – Modernizace zpracování zemědělských produktů - další podmínky</vt:lpstr>
      <vt:lpstr>F2 – Modernizace zpracování zemědělských produktů  Další podmínky v případě, že výstupní produkt nespadá do přílohy I Smlouvy o fungování EU</vt:lpstr>
      <vt:lpstr>F2 – Modernizace zpracování zemědělských produktů  Způsobilé výdaje</vt:lpstr>
      <vt:lpstr>F2 – Modernizace zpracování zemědělských produktů  Preferenční kritéria</vt:lpstr>
      <vt:lpstr>F2 – Modernizace zpracování zemědělských produktů  Nepovinné přílohy</vt:lpstr>
      <vt:lpstr>F4 – Rozvoj nezemědělských činností</vt:lpstr>
      <vt:lpstr>F4 – Rozvoj nezemědělských činností – CZ-NACE</vt:lpstr>
      <vt:lpstr>F4 – Rozvoj nezemědělských činností – další vymezení</vt:lpstr>
      <vt:lpstr>F4 – Rozvoj nezemědělských činností – Způsobilé výdaje</vt:lpstr>
      <vt:lpstr>F4 – Rozvoj nezemědělských činností – Pravidlo „de minimis „</vt:lpstr>
      <vt:lpstr>F4 – Rozvoj nezemědělských činností – Preferenční kritéria</vt:lpstr>
      <vt:lpstr>F4 – Rozvoj nezemědělských činností - Nepovinné přílohy</vt:lpstr>
      <vt:lpstr>F6  – Společné investice</vt:lpstr>
      <vt:lpstr>F6  – Společné investice  - Způsobilé výdaje</vt:lpstr>
      <vt:lpstr>F6  – Společné investice – Kritéria přijatelnosti</vt:lpstr>
      <vt:lpstr>F6  – Společné investice – Další podmínky</vt:lpstr>
      <vt:lpstr>F6  – Společné investice – Preferenční kritéria</vt:lpstr>
      <vt:lpstr>F6  – Společné investice – Přílohy</vt:lpstr>
      <vt:lpstr>F7  – Spolupráce mezi podnikateli</vt:lpstr>
      <vt:lpstr>F7  – Spolupráce mezi podnikateli – způsobilé výdaje</vt:lpstr>
      <vt:lpstr>F7  – Spolupráce mezi podnikateli – kritéria přijatelnosti</vt:lpstr>
      <vt:lpstr>F7  – Spolupráce mezi podnikateli – další podmínky</vt:lpstr>
      <vt:lpstr>F7  – Spolupráce mezi podnikateli – Preferenční kritéria</vt:lpstr>
      <vt:lpstr>F7  – Spolupráce mezi podnikateli – Přílohy</vt:lpstr>
      <vt:lpstr>F11  – Vzdělávání a poradenské akce pro podnikatele</vt:lpstr>
      <vt:lpstr>F11  – Vzdělávání a poradenské akce pro podnikatele – způsobilé výdaje</vt:lpstr>
      <vt:lpstr>F11  – Vzdělávání a poradenské akce pro podnikatele – kritéria přijatelnosti</vt:lpstr>
      <vt:lpstr>F11  – Vzdělávání a poradenské akce pro podnikatele – další podmínky</vt:lpstr>
      <vt:lpstr>F11  – Vzdělávání a poradenské akce pro podnikatele – přílohy</vt:lpstr>
      <vt:lpstr>F11  – Vzdělávání a poradenské akce pro podnikatele – preferenční kritéria.</vt:lpstr>
      <vt:lpstr>F12  – Základní služby a obnova vesnic ve venkovských oblastech a) Veřejná prostranství</vt:lpstr>
      <vt:lpstr>F12  – Základní služby a obnova vesnic ve venkovských oblastech a) Veřejná prostranství</vt:lpstr>
      <vt:lpstr>F12  – Základní služby a obnova vesnic ve venkovských oblastech b) Mateřské a základní školy</vt:lpstr>
      <vt:lpstr>F12  – Základní služby a obnova vesnic ve venkovských oblastech b) Mateřské a základní školy</vt:lpstr>
      <vt:lpstr>F12  – Základní služby a obnova vesnic ve venkovských oblastech e) Vybrané kulturní památky</vt:lpstr>
      <vt:lpstr>F12  – Základní služby a obnova vesnic ve venkovských oblastech e) Vybrané kulturní památky</vt:lpstr>
      <vt:lpstr>F12  – Základní služby a obnova vesnic ve venkovských oblastech g) Stezky</vt:lpstr>
      <vt:lpstr>F12  – Základní služby a obnova vesnic ve venkovských oblastech g) Stezky</vt:lpstr>
      <vt:lpstr>F12  – Základní služby a obnova vesnic ve venkovských oblastech Preferenční kritéria pro všechny opatření</vt:lpstr>
      <vt:lpstr>Obecná ustanovení pro všechny žadatele</vt:lpstr>
      <vt:lpstr>Obecná ustanovení pro všechny žadatele</vt:lpstr>
      <vt:lpstr>Doložení příloh k zadávacímu/výběrovému řízení</vt:lpstr>
      <vt:lpstr>Postup příjmu žádostí</vt:lpstr>
      <vt:lpstr>Postup příjmu žádostí</vt:lpstr>
      <vt:lpstr>Postup příjmu žádostí</vt:lpstr>
      <vt:lpstr>Děkuji za pozornost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Místní akční skupina  DOLNÍ MORAVA,z.s.</dc:title>
  <dc:creator>HP</dc:creator>
  <cp:lastModifiedBy>Roman</cp:lastModifiedBy>
  <cp:revision>174</cp:revision>
  <dcterms:created xsi:type="dcterms:W3CDTF">2016-04-19T08:22:35Z</dcterms:created>
  <dcterms:modified xsi:type="dcterms:W3CDTF">2020-06-18T05:20:55Z</dcterms:modified>
</cp:coreProperties>
</file>