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0" r:id="rId1"/>
  </p:sldMasterIdLst>
  <p:sldIdLst>
    <p:sldId id="256" r:id="rId2"/>
    <p:sldId id="257" r:id="rId3"/>
    <p:sldId id="258" r:id="rId4"/>
    <p:sldId id="259" r:id="rId5"/>
    <p:sldId id="283" r:id="rId6"/>
    <p:sldId id="260" r:id="rId7"/>
    <p:sldId id="261" r:id="rId8"/>
    <p:sldId id="289" r:id="rId9"/>
    <p:sldId id="263" r:id="rId10"/>
    <p:sldId id="264" r:id="rId11"/>
    <p:sldId id="266" r:id="rId12"/>
    <p:sldId id="270" r:id="rId13"/>
    <p:sldId id="271" r:id="rId14"/>
    <p:sldId id="272" r:id="rId15"/>
    <p:sldId id="273" r:id="rId16"/>
    <p:sldId id="291" r:id="rId17"/>
    <p:sldId id="276" r:id="rId18"/>
    <p:sldId id="288" r:id="rId19"/>
    <p:sldId id="277" r:id="rId20"/>
    <p:sldId id="278" r:id="rId21"/>
    <p:sldId id="281" r:id="rId22"/>
    <p:sldId id="280" r:id="rId23"/>
    <p:sldId id="292" r:id="rId2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34" autoAdjust="0"/>
    <p:restoredTop sz="94660"/>
  </p:normalViewPr>
  <p:slideViewPr>
    <p:cSldViewPr snapToGrid="0">
      <p:cViewPr varScale="1">
        <p:scale>
          <a:sx n="84" d="100"/>
          <a:sy n="84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rgbClr val="FFFF00">
                <a:alpha val="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00">
                <a:alpha val="20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rgbClr val="52F42C">
                <a:alpha val="72000"/>
              </a:srgbClr>
            </a:solidFill>
            <a:ln>
              <a:solidFill>
                <a:srgbClr val="92D05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00">
                <a:alpha val="70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>
                <a:lumMod val="50000"/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rgbClr val="52F42C">
                <a:alpha val="80000"/>
              </a:srgbClr>
            </a:solidFill>
            <a:ln>
              <a:solidFill>
                <a:srgbClr val="92D05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94F5B-6D2F-4ADD-ACEE-F332C294BC4A}" type="datetimeFigureOut">
              <a:rPr lang="cs-CZ" smtClean="0"/>
              <a:t>19.11.2018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6B08-3F36-465C-9467-DDF07F23C6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9210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94F5B-6D2F-4ADD-ACEE-F332C294BC4A}" type="datetimeFigureOut">
              <a:rPr lang="cs-CZ" smtClean="0"/>
              <a:t>19.11.2018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6B08-3F36-465C-9467-DDF07F23C6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4684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94F5B-6D2F-4ADD-ACEE-F332C294BC4A}" type="datetimeFigureOut">
              <a:rPr lang="cs-CZ" smtClean="0"/>
              <a:t>19.11.2018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6B08-3F36-465C-9467-DDF07F23C661}" type="slidenum">
              <a:rPr lang="cs-CZ" smtClean="0"/>
              <a:t>‹#›</a:t>
            </a:fld>
            <a:endParaRPr lang="cs-C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976704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94F5B-6D2F-4ADD-ACEE-F332C294BC4A}" type="datetimeFigureOut">
              <a:rPr lang="cs-CZ" smtClean="0"/>
              <a:t>19.11.2018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6B08-3F36-465C-9467-DDF07F23C6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56452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94F5B-6D2F-4ADD-ACEE-F332C294BC4A}" type="datetimeFigureOut">
              <a:rPr lang="cs-CZ" smtClean="0"/>
              <a:t>19.11.2018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6B08-3F36-465C-9467-DDF07F23C661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870043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94F5B-6D2F-4ADD-ACEE-F332C294BC4A}" type="datetimeFigureOut">
              <a:rPr lang="cs-CZ" smtClean="0"/>
              <a:t>19.11.2018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6B08-3F36-465C-9467-DDF07F23C6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47649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94F5B-6D2F-4ADD-ACEE-F332C294BC4A}" type="datetimeFigureOut">
              <a:rPr lang="cs-CZ" smtClean="0"/>
              <a:t>19.11.2018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6B08-3F36-465C-9467-DDF07F23C6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36714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94F5B-6D2F-4ADD-ACEE-F332C294BC4A}" type="datetimeFigureOut">
              <a:rPr lang="cs-CZ" smtClean="0"/>
              <a:t>19.11.2018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6B08-3F36-465C-9467-DDF07F23C6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4024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94F5B-6D2F-4ADD-ACEE-F332C294BC4A}" type="datetimeFigureOut">
              <a:rPr lang="cs-CZ" smtClean="0"/>
              <a:t>19.11.2018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6B08-3F36-465C-9467-DDF07F23C6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6859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94F5B-6D2F-4ADD-ACEE-F332C294BC4A}" type="datetimeFigureOut">
              <a:rPr lang="cs-CZ" smtClean="0"/>
              <a:t>19.11.2018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6B08-3F36-465C-9467-DDF07F23C6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4177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94F5B-6D2F-4ADD-ACEE-F332C294BC4A}" type="datetimeFigureOut">
              <a:rPr lang="cs-CZ" smtClean="0"/>
              <a:t>19.11.2018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6B08-3F36-465C-9467-DDF07F23C6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5858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94F5B-6D2F-4ADD-ACEE-F332C294BC4A}" type="datetimeFigureOut">
              <a:rPr lang="cs-CZ" smtClean="0"/>
              <a:t>19.11.2018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6B08-3F36-465C-9467-DDF07F23C6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2830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94F5B-6D2F-4ADD-ACEE-F332C294BC4A}" type="datetimeFigureOut">
              <a:rPr lang="cs-CZ" smtClean="0"/>
              <a:t>19.11.2018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6B08-3F36-465C-9467-DDF07F23C6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6194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94F5B-6D2F-4ADD-ACEE-F332C294BC4A}" type="datetimeFigureOut">
              <a:rPr lang="cs-CZ" smtClean="0"/>
              <a:t>19.11.2018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6B08-3F36-465C-9467-DDF07F23C6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9446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94F5B-6D2F-4ADD-ACEE-F332C294BC4A}" type="datetimeFigureOut">
              <a:rPr lang="cs-CZ" smtClean="0"/>
              <a:t>19.11.2018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6B08-3F36-465C-9467-DDF07F23C6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1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94F5B-6D2F-4ADD-ACEE-F332C294BC4A}" type="datetimeFigureOut">
              <a:rPr lang="cs-CZ" smtClean="0"/>
              <a:t>19.11.2018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6B08-3F36-465C-9467-DDF07F23C6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4140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rgbClr val="52F42C">
                <a:alpha val="72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00">
                <a:alpha val="70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50000"/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rgbClr val="52F42C">
                <a:alpha val="80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2">
                <a:lumMod val="50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694F5B-6D2F-4ADD-ACEE-F332C294BC4A}" type="datetimeFigureOut">
              <a:rPr lang="cs-CZ" smtClean="0"/>
              <a:t>19.11.2018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7AA6B08-3F36-465C-9467-DDF07F23C6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24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  <p:sldLayoutId id="2147483752" r:id="rId12"/>
    <p:sldLayoutId id="2147483753" r:id="rId13"/>
    <p:sldLayoutId id="2147483754" r:id="rId14"/>
    <p:sldLayoutId id="2147483755" r:id="rId15"/>
    <p:sldLayoutId id="214748375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sstrednihana.cz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mseu.mssf.cz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mailto:andryskova@masbystricka.cz" TargetMode="External"/><Relationship Id="rId2" Type="http://schemas.openxmlformats.org/officeDocument/2006/relationships/hyperlink" Target="mailto:janisova@masbystricka.cz_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rop.mmr.cz/cs/Vyzvy/Seznam/Vyzva-c-69-Integrovany-zachranny-system-integrovan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rop.mmr.cz/cs/Vyzvy/Seznam/Vyzva-c-69-Integrovany-zachranny-system-integrovan" TargetMode="External"/><Relationship Id="rId2" Type="http://schemas.openxmlformats.org/officeDocument/2006/relationships/hyperlink" Target="http://irop.mmr.cz/cs/Zadatele-a-prijemci/Dokumenty/Dokumenty/Obecna-Pravidla-pro-zadatele-a-prijemce/Obecna-Pravidla-pro-zadatele-a-prijemce-aktualne-p/Obecna-pravidla-pro-zadatele-a-prijemce-k-15-5-2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mashustopecsko.cz/irop-6.-vyzva-podpora-hasicu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253068" y="1476581"/>
            <a:ext cx="7766936" cy="2487122"/>
          </a:xfrm>
        </p:spPr>
        <p:txBody>
          <a:bodyPr/>
          <a:lstStyle/>
          <a:p>
            <a:pPr algn="ctr"/>
            <a:r>
              <a:rPr lang="cs-CZ" sz="3200" b="1" dirty="0" smtClean="0">
                <a:latin typeface="Arial Black" panose="020B0A04020102020204" pitchFamily="34" charset="0"/>
              </a:rPr>
              <a:t/>
            </a:r>
            <a:br>
              <a:rPr lang="cs-CZ" sz="3200" b="1" dirty="0" smtClean="0">
                <a:latin typeface="Arial Black" panose="020B0A04020102020204" pitchFamily="34" charset="0"/>
              </a:rPr>
            </a:br>
            <a:r>
              <a:rPr lang="cs-CZ" sz="3200" b="1" dirty="0" smtClean="0">
                <a:latin typeface="Arial Black" panose="020B0A04020102020204" pitchFamily="34" charset="0"/>
              </a:rPr>
              <a:t/>
            </a:r>
            <a:br>
              <a:rPr lang="cs-CZ" sz="3200" b="1" dirty="0" smtClean="0">
                <a:latin typeface="Arial Black" panose="020B0A04020102020204" pitchFamily="34" charset="0"/>
              </a:rPr>
            </a:br>
            <a:r>
              <a:rPr lang="cs-CZ" sz="4000" b="1" dirty="0">
                <a:solidFill>
                  <a:srgbClr val="0070C0"/>
                </a:solidFill>
                <a:latin typeface="Arial Black" panose="020B0A04020102020204" pitchFamily="34" charset="0"/>
              </a:rPr>
              <a:t>6</a:t>
            </a:r>
            <a:r>
              <a:rPr lang="cs-CZ" sz="40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 </a:t>
            </a:r>
            <a:r>
              <a:rPr lang="cs-CZ" sz="40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Výzva </a:t>
            </a:r>
            <a:r>
              <a:rPr lang="cs-CZ" sz="4000" b="1" dirty="0">
                <a:solidFill>
                  <a:srgbClr val="0070C0"/>
                </a:solidFill>
                <a:latin typeface="Arial Black" panose="020B0A04020102020204" pitchFamily="34" charset="0"/>
              </a:rPr>
              <a:t>MAS </a:t>
            </a:r>
            <a:r>
              <a:rPr lang="cs-CZ" sz="4000" b="1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Hustopečsko</a:t>
            </a:r>
            <a:r>
              <a:rPr lang="cs-CZ" sz="4000" b="1" dirty="0">
                <a:solidFill>
                  <a:srgbClr val="0070C0"/>
                </a:solidFill>
                <a:latin typeface="Arial Black" panose="020B0A04020102020204" pitchFamily="34" charset="0"/>
              </a:rPr>
              <a:t/>
            </a:r>
            <a:br>
              <a:rPr lang="cs-CZ" sz="4000" b="1" dirty="0">
                <a:solidFill>
                  <a:srgbClr val="0070C0"/>
                </a:solidFill>
                <a:latin typeface="Arial Black" panose="020B0A04020102020204" pitchFamily="34" charset="0"/>
              </a:rPr>
            </a:br>
            <a:r>
              <a:rPr lang="cs-CZ" sz="40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IROP</a:t>
            </a:r>
            <a:br>
              <a:rPr lang="cs-CZ" sz="40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</a:br>
            <a:r>
              <a:rPr lang="cs-CZ" sz="40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/>
            </a:r>
            <a:br>
              <a:rPr lang="cs-CZ" sz="40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</a:br>
            <a:r>
              <a:rPr lang="cs-CZ" sz="40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Podpora hasičů</a:t>
            </a:r>
            <a:endParaRPr lang="cs-CZ" sz="1800" dirty="0">
              <a:solidFill>
                <a:schemeClr val="tx1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253068" y="4334256"/>
            <a:ext cx="7766936" cy="1106028"/>
          </a:xfrm>
        </p:spPr>
        <p:txBody>
          <a:bodyPr/>
          <a:lstStyle/>
          <a:p>
            <a:pPr algn="ctr"/>
            <a:r>
              <a:rPr lang="cs-CZ" sz="2000" dirty="0" smtClean="0">
                <a:solidFill>
                  <a:schemeClr val="tx1"/>
                </a:solidFill>
              </a:rPr>
              <a:t>Seminář pro žadatele</a:t>
            </a:r>
          </a:p>
          <a:p>
            <a:pPr algn="ctr"/>
            <a:r>
              <a:rPr lang="cs-CZ" sz="2000" dirty="0" smtClean="0">
                <a:solidFill>
                  <a:schemeClr val="tx1"/>
                </a:solidFill>
              </a:rPr>
              <a:t>19. </a:t>
            </a:r>
            <a:r>
              <a:rPr lang="cs-CZ" sz="2000" dirty="0" smtClean="0">
                <a:solidFill>
                  <a:schemeClr val="tx1"/>
                </a:solidFill>
              </a:rPr>
              <a:t>11. 2018</a:t>
            </a:r>
            <a:endParaRPr lang="cs-CZ" sz="2000" dirty="0" smtClean="0">
              <a:solidFill>
                <a:schemeClr val="tx1"/>
              </a:solidFill>
            </a:endParaRPr>
          </a:p>
          <a:p>
            <a:pPr algn="ctr"/>
            <a:endParaRPr lang="cs-CZ" b="1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0079" y="5755208"/>
            <a:ext cx="6689124" cy="1102792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5191" y="0"/>
            <a:ext cx="3038899" cy="1476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3254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203201"/>
            <a:ext cx="8596668" cy="1320800"/>
          </a:xfrm>
        </p:spPr>
        <p:txBody>
          <a:bodyPr/>
          <a:lstStyle/>
          <a:p>
            <a:r>
              <a:rPr lang="cs-CZ" dirty="0" smtClean="0">
                <a:solidFill>
                  <a:srgbClr val="0070C0"/>
                </a:solidFill>
              </a:rPr>
              <a:t>Povinné přílohy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016000"/>
            <a:ext cx="9646242" cy="5126892"/>
          </a:xfrm>
        </p:spPr>
        <p:txBody>
          <a:bodyPr>
            <a:noAutofit/>
          </a:bodyPr>
          <a:lstStyle/>
          <a:p>
            <a:pPr>
              <a:buClr>
                <a:srgbClr val="0070C0"/>
              </a:buClr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Plná moc </a:t>
            </a: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– pokud nepodepisuje statutární orgán žadatele</a:t>
            </a:r>
          </a:p>
          <a:p>
            <a:pPr>
              <a:buClr>
                <a:srgbClr val="0070C0"/>
              </a:buClr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Zadávací </a:t>
            </a: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a výběrová </a:t>
            </a: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řízení – záložka „Veřejné zakázky“ v MS2014+</a:t>
            </a:r>
            <a:endParaRPr lang="cs-CZ" dirty="0" smtClean="0">
              <a:solidFill>
                <a:schemeClr val="tx2">
                  <a:lumMod val="85000"/>
                  <a:lumOff val="15000"/>
                </a:schemeClr>
              </a:solidFill>
            </a:endParaRPr>
          </a:p>
          <a:p>
            <a:pPr>
              <a:buClr>
                <a:srgbClr val="0070C0"/>
              </a:buClr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Stanovisko HZS kraje (Příloha </a:t>
            </a: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č.7A </a:t>
            </a: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Specifických pravidel výzvy)</a:t>
            </a:r>
          </a:p>
          <a:p>
            <a:pPr>
              <a:buClr>
                <a:srgbClr val="0070C0"/>
              </a:buClr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Studie proveditelnosti (Příloha č. 4B Specifických pravidel výzvy</a:t>
            </a: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)</a:t>
            </a:r>
            <a:endParaRPr lang="cs-CZ" dirty="0" smtClean="0">
              <a:solidFill>
                <a:schemeClr val="tx2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5169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146538"/>
            <a:ext cx="8596668" cy="745067"/>
          </a:xfrm>
        </p:spPr>
        <p:txBody>
          <a:bodyPr/>
          <a:lstStyle/>
          <a:p>
            <a:r>
              <a:rPr lang="cs-CZ" dirty="0" smtClean="0">
                <a:solidFill>
                  <a:srgbClr val="0070C0"/>
                </a:solidFill>
              </a:rPr>
              <a:t>Upozornění pro žadatele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3" y="1010138"/>
            <a:ext cx="9849989" cy="5695461"/>
          </a:xfrm>
        </p:spPr>
        <p:txBody>
          <a:bodyPr>
            <a:normAutofit/>
          </a:bodyPr>
          <a:lstStyle/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Realizace projektu nesmí být ukončena před podáním žádosti o podporu</a:t>
            </a:r>
          </a:p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Etapy projekty mohou být minimálně tříměsíční</a:t>
            </a:r>
          </a:p>
          <a:p>
            <a:pPr>
              <a:buClr>
                <a:srgbClr val="0070C0"/>
              </a:buClr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Postupovat 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nejen v souladu se specifickými pravidly, ale také s Obecnými pravidly pro žadatele a příjemce</a:t>
            </a:r>
          </a:p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Žádosti o podporu finalizovat v IS KP14+ dříve než v posledních hodinách před ukončením příjmu žádostí ve výzvě</a:t>
            </a:r>
          </a:p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Nutné doložit všechny relevantní povinné přílohy k žádosti</a:t>
            </a:r>
          </a:p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Nutnost souladu údajů uváděných v žádosti o podporu v IS KP14+ a v povinných přílohách k žádosti</a:t>
            </a:r>
          </a:p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Jednoznačně vymezovat způsobilé výdaje projektu, a to jak jednotlivě, tak ve skupině výdajů na hlavní aktivity (min. 85 %) a vedlejší aktivity projektu (max. 15%).</a:t>
            </a:r>
          </a:p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Hodnoty indikátorů musí odpovídat postupům stanoveným v metodických listech indikátorů, které jsou přílohou specifických pravidel</a:t>
            </a:r>
          </a:p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Respektovat stanovená pravidla veřejné podpory</a:t>
            </a:r>
          </a:p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Úspěšný projekt musí nezbytně splňovat všechna obecná a specifická kritéria přijatelnosti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5722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70C0"/>
                </a:solidFill>
              </a:rPr>
              <a:t>Proces hodnocení a výběru projektů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439333"/>
            <a:ext cx="8596668" cy="460202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>
                <a:solidFill>
                  <a:schemeClr val="tx2">
                    <a:lumMod val="85000"/>
                    <a:lumOff val="15000"/>
                  </a:schemeClr>
                </a:solidFill>
              </a:rPr>
              <a:t>MAS</a:t>
            </a:r>
          </a:p>
          <a:p>
            <a:pPr marL="0" indent="0">
              <a:buNone/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Kritéria přijatelnosti a formálních náležitostí</a:t>
            </a:r>
          </a:p>
          <a:p>
            <a:pPr marL="0" indent="0">
              <a:buNone/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Kritéria věcného hodnocení</a:t>
            </a:r>
          </a:p>
          <a:p>
            <a:pPr marL="0" indent="0">
              <a:buNone/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Výběr projektů (Správní rada MAS)</a:t>
            </a:r>
          </a:p>
          <a:p>
            <a:pPr marL="0" indent="0">
              <a:buNone/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(dokumenty týkající se kritérií a hodnocení MAS k nahlédnutí na stránkách MAS: </a:t>
            </a: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  <a:hlinkClick r:id="rId2"/>
              </a:rPr>
              <a:t>www.mashustopecsko.cz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)</a:t>
            </a:r>
          </a:p>
          <a:p>
            <a:pPr marL="0" indent="0">
              <a:buNone/>
            </a:pPr>
            <a:endParaRPr lang="cs-CZ" dirty="0">
              <a:solidFill>
                <a:schemeClr val="tx2">
                  <a:lumMod val="85000"/>
                  <a:lumOff val="15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tx2">
                    <a:lumMod val="85000"/>
                    <a:lumOff val="15000"/>
                  </a:schemeClr>
                </a:solidFill>
              </a:rPr>
              <a:t>Centrum pro regionální rozvoj (CRR)</a:t>
            </a:r>
          </a:p>
          <a:p>
            <a:pPr marL="0" indent="0">
              <a:buNone/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Kritéria pro závěrečné ověření způsobilosti </a:t>
            </a:r>
          </a:p>
          <a:p>
            <a:pPr marL="0" indent="0">
              <a:buNone/>
            </a:pPr>
            <a:endParaRPr lang="cs-CZ" dirty="0">
              <a:solidFill>
                <a:schemeClr val="tx2">
                  <a:lumMod val="85000"/>
                  <a:lumOff val="15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tx2">
                    <a:lumMod val="85000"/>
                    <a:lumOff val="15000"/>
                  </a:schemeClr>
                </a:solidFill>
              </a:rPr>
              <a:t>Řídící orgán (ŘO IROP)</a:t>
            </a:r>
          </a:p>
          <a:p>
            <a:pPr marL="0" indent="0">
              <a:buNone/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Výběr projektů vedením ŘO IROP</a:t>
            </a:r>
          </a:p>
          <a:p>
            <a:pPr marL="0" indent="0">
              <a:buNone/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Příprava a vydání právního aktu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88052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70C0"/>
                </a:solidFill>
              </a:rPr>
              <a:t>Kritéria formálních náležitostí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449389"/>
            <a:ext cx="8596668" cy="3880773"/>
          </a:xfrm>
        </p:spPr>
        <p:txBody>
          <a:bodyPr/>
          <a:lstStyle/>
          <a:p>
            <a:pPr>
              <a:buClr>
                <a:srgbClr val="0070C0"/>
              </a:buClr>
            </a:pPr>
            <a:r>
              <a:rPr lang="cs-CZ" b="1" dirty="0">
                <a:solidFill>
                  <a:schemeClr val="tx2">
                    <a:lumMod val="85000"/>
                    <a:lumOff val="15000"/>
                  </a:schemeClr>
                </a:solidFill>
              </a:rPr>
              <a:t>Formální kritéria</a:t>
            </a:r>
          </a:p>
          <a:p>
            <a:pPr marL="0" indent="0">
              <a:buNone/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Napravitelná</a:t>
            </a:r>
          </a:p>
          <a:p>
            <a:pPr marL="0" indent="0">
              <a:buNone/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- Žádost 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o podporu je podána v předepsané formě</a:t>
            </a:r>
          </a:p>
          <a:p>
            <a:pPr marL="0" indent="0">
              <a:buNone/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- Žádost 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o podporu je podepsána oprávněným zástupcem žadatele</a:t>
            </a:r>
          </a:p>
          <a:p>
            <a:pPr marL="0" indent="0">
              <a:buNone/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- Jsou 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doloženy všechny povinné přílohy a obsahově splňují náležitosti, požadované v dokumentaci k výzvě MAS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4841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451339"/>
            <a:ext cx="8596668" cy="1320800"/>
          </a:xfrm>
        </p:spPr>
        <p:txBody>
          <a:bodyPr/>
          <a:lstStyle/>
          <a:p>
            <a:r>
              <a:rPr lang="cs-CZ" dirty="0" smtClean="0">
                <a:solidFill>
                  <a:srgbClr val="0070C0"/>
                </a:solidFill>
              </a:rPr>
              <a:t>Kritéria hodnocení přijatelnosti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236133"/>
            <a:ext cx="8596668" cy="4805229"/>
          </a:xfrm>
        </p:spPr>
        <p:txBody>
          <a:bodyPr>
            <a:normAutofit lnSpcReduction="10000"/>
          </a:bodyPr>
          <a:lstStyle/>
          <a:p>
            <a:pPr>
              <a:buClr>
                <a:srgbClr val="0070C0"/>
              </a:buClr>
            </a:pPr>
            <a:r>
              <a:rPr lang="cs-CZ" b="1" dirty="0">
                <a:solidFill>
                  <a:schemeClr val="tx2">
                    <a:lumMod val="85000"/>
                    <a:lumOff val="15000"/>
                  </a:schemeClr>
                </a:solidFill>
              </a:rPr>
              <a:t>Kritéria </a:t>
            </a:r>
            <a:r>
              <a:rPr lang="cs-CZ" b="1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přijatelnosti </a:t>
            </a: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(napravitelná)</a:t>
            </a:r>
            <a:r>
              <a:rPr lang="cs-CZ" b="1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:</a:t>
            </a:r>
            <a:endParaRPr lang="cs-CZ" b="1" dirty="0">
              <a:solidFill>
                <a:schemeClr val="tx2">
                  <a:lumMod val="85000"/>
                  <a:lumOff val="15000"/>
                </a:schemeClr>
              </a:solidFill>
            </a:endParaRPr>
          </a:p>
          <a:p>
            <a:pPr marL="0" indent="0">
              <a:buNone/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- Projekt 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je v souladu se schválenou strategií – Strategie komunitně vedeného místního rozvoje MAS </a:t>
            </a:r>
            <a:r>
              <a:rPr lang="cs-CZ" dirty="0" err="1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Hustopečsko</a:t>
            </a:r>
            <a:endParaRPr lang="cs-CZ" dirty="0">
              <a:solidFill>
                <a:schemeClr val="tx2">
                  <a:lumMod val="85000"/>
                  <a:lumOff val="15000"/>
                </a:schemeClr>
              </a:solidFill>
            </a:endParaRPr>
          </a:p>
          <a:p>
            <a:pPr marL="0" indent="0">
              <a:buNone/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- Projekt 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je v souladu s podmínkami výzvy MAS</a:t>
            </a:r>
          </a:p>
          <a:p>
            <a:pPr marL="0" indent="0">
              <a:buNone/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- Projekt 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respektuje limity způsobilých výdajů</a:t>
            </a:r>
          </a:p>
          <a:p>
            <a:pPr marL="0" indent="0">
              <a:buNone/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- Projekt 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je svým zaměřením v souladu s podporovanými aktivitami výzvy MAS</a:t>
            </a:r>
          </a:p>
          <a:p>
            <a:pPr marL="0" indent="0">
              <a:buNone/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- Potřebnost 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realizace je odůvodněná</a:t>
            </a:r>
          </a:p>
          <a:p>
            <a:pPr marL="0" indent="0">
              <a:buNone/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- Projekt 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respektuje minimální a maximální hranici celkových způsobilých výdajů stanovenou ve výzvě MAS</a:t>
            </a:r>
          </a:p>
          <a:p>
            <a:pPr marL="0" indent="0">
              <a:buNone/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- Projekt 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nemá negativní vliv na žádnou z horizontálních priorit IROP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tx2">
                    <a:lumMod val="85000"/>
                    <a:lumOff val="15000"/>
                  </a:schemeClr>
                </a:solidFill>
              </a:rPr>
              <a:t>Nenapravitelné kritérium: </a:t>
            </a:r>
          </a:p>
          <a:p>
            <a:pPr marL="0" indent="0">
              <a:buNone/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- Projekt 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je realizován na území MAS </a:t>
            </a:r>
            <a:r>
              <a:rPr lang="cs-CZ" dirty="0" err="1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Hustopečsko</a:t>
            </a:r>
            <a:endParaRPr lang="cs-CZ" dirty="0">
              <a:solidFill>
                <a:schemeClr val="tx2">
                  <a:lumMod val="85000"/>
                  <a:lumOff val="15000"/>
                </a:schemeClr>
              </a:solidFill>
            </a:endParaRPr>
          </a:p>
          <a:p>
            <a:pPr marL="0" indent="0">
              <a:buNone/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- Žadatel 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splňuje definici oprávněného žadatele pro danou výzvu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45267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43712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0070C0"/>
                </a:solidFill>
              </a:rPr>
              <a:t>Kritéria hodnocení – Věcné hodnocení </a:t>
            </a:r>
            <a:r>
              <a:rPr lang="cs-CZ" dirty="0" smtClean="0">
                <a:solidFill>
                  <a:srgbClr val="0070C0"/>
                </a:solidFill>
              </a:rPr>
              <a:t> </a:t>
            </a:r>
            <a:r>
              <a:rPr lang="cs-CZ" dirty="0" smtClean="0">
                <a:solidFill>
                  <a:srgbClr val="0070C0"/>
                </a:solidFill>
              </a:rPr>
              <a:t/>
            </a:r>
            <a:br>
              <a:rPr lang="cs-CZ" dirty="0" smtClean="0">
                <a:solidFill>
                  <a:srgbClr val="0070C0"/>
                </a:solidFill>
              </a:rPr>
            </a:br>
            <a:endParaRPr lang="cs-CZ" dirty="0">
              <a:solidFill>
                <a:srgbClr val="0070C0"/>
              </a:solidFill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1482338"/>
            <a:ext cx="10560803" cy="4823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258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43712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0070C0"/>
                </a:solidFill>
              </a:rPr>
              <a:t>Kritéria hodnocení – Věcné hodnocení </a:t>
            </a:r>
            <a:r>
              <a:rPr lang="cs-CZ" dirty="0" smtClean="0">
                <a:solidFill>
                  <a:srgbClr val="0070C0"/>
                </a:solidFill>
              </a:rPr>
              <a:t> </a:t>
            </a:r>
            <a:r>
              <a:rPr lang="cs-CZ" dirty="0" smtClean="0">
                <a:solidFill>
                  <a:srgbClr val="0070C0"/>
                </a:solidFill>
              </a:rPr>
              <a:t/>
            </a:r>
            <a:br>
              <a:rPr lang="cs-CZ" dirty="0" smtClean="0">
                <a:solidFill>
                  <a:srgbClr val="0070C0"/>
                </a:solidFill>
              </a:rPr>
            </a:br>
            <a:endParaRPr lang="cs-CZ" dirty="0">
              <a:solidFill>
                <a:srgbClr val="0070C0"/>
              </a:solidFill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006" y="2660904"/>
            <a:ext cx="11338873" cy="2203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419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323850"/>
            <a:ext cx="8596668" cy="1320800"/>
          </a:xfrm>
        </p:spPr>
        <p:txBody>
          <a:bodyPr/>
          <a:lstStyle/>
          <a:p>
            <a:r>
              <a:rPr lang="cs-CZ" dirty="0" smtClean="0">
                <a:solidFill>
                  <a:srgbClr val="0070C0"/>
                </a:solidFill>
              </a:rPr>
              <a:t>Indikátory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348741"/>
            <a:ext cx="9209616" cy="4692622"/>
          </a:xfrm>
        </p:spPr>
        <p:txBody>
          <a:bodyPr/>
          <a:lstStyle/>
          <a:p>
            <a:pPr algn="just">
              <a:buClr>
                <a:srgbClr val="0070C0"/>
              </a:buClr>
            </a:pPr>
            <a:r>
              <a:rPr lang="cs-CZ" dirty="0" err="1">
                <a:solidFill>
                  <a:schemeClr val="tx2">
                    <a:lumMod val="85000"/>
                    <a:lumOff val="15000"/>
                  </a:schemeClr>
                </a:solidFill>
              </a:rPr>
              <a:t>M</a:t>
            </a:r>
            <a:r>
              <a:rPr lang="cs-CZ" dirty="0" err="1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ástroj</a:t>
            </a: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 pro měření cíle/plánu, postupu a dosažených efektů</a:t>
            </a:r>
          </a:p>
          <a:p>
            <a:pPr algn="just">
              <a:buClr>
                <a:srgbClr val="0070C0"/>
              </a:buClr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Indikátor výstupů = se závazkem, při nesplnění sankce (Nenaplnění či překročení vykazovaného indikátoru k určenému datu jeho naplnění může vést ke krácení nebo nevyplacení dotace. Jeho neudržení    po dobu udržitelnosti může mít charakter porušení rozpočtové kázně s následkem finanční sankce</a:t>
            </a:r>
          </a:p>
          <a:p>
            <a:pPr algn="just">
              <a:buClr>
                <a:srgbClr val="0070C0"/>
              </a:buClr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Indikátor výstupu </a:t>
            </a:r>
            <a:r>
              <a:rPr lang="cs-CZ" b="1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5 75 01 Počet nových a modernizovaných objektů sloužících složkám IZS </a:t>
            </a:r>
          </a:p>
          <a:p>
            <a:pPr algn="just">
              <a:buClr>
                <a:srgbClr val="0070C0"/>
              </a:buClr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Indikátor je povinný k výběru a k naplnění pro všechny projekty v uvedené aktivitě, výchozí hodnota.: nulová</a:t>
            </a:r>
          </a:p>
          <a:p>
            <a:pPr algn="just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659245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351692"/>
            <a:ext cx="8596668" cy="914400"/>
          </a:xfrm>
        </p:spPr>
        <p:txBody>
          <a:bodyPr/>
          <a:lstStyle/>
          <a:p>
            <a:r>
              <a:rPr lang="cs-CZ" dirty="0">
                <a:solidFill>
                  <a:srgbClr val="0070C0"/>
                </a:solidFill>
              </a:rPr>
              <a:t>Povinná publicita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266092"/>
            <a:ext cx="8596668" cy="49251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>
                <a:solidFill>
                  <a:schemeClr val="tx2">
                    <a:lumMod val="85000"/>
                    <a:lumOff val="15000"/>
                  </a:schemeClr>
                </a:solidFill>
              </a:rPr>
              <a:t>Po vydání právního aktu v průběhu realizace:</a:t>
            </a:r>
          </a:p>
          <a:p>
            <a:pPr marL="0" indent="0" algn="just">
              <a:buNone/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- </a:t>
            </a:r>
            <a:r>
              <a:rPr lang="cs-CZ" b="1" dirty="0">
                <a:solidFill>
                  <a:schemeClr val="tx2">
                    <a:lumMod val="85000"/>
                    <a:lumOff val="15000"/>
                  </a:schemeClr>
                </a:solidFill>
              </a:rPr>
              <a:t>internetové stránky 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– zveřejnění stručného popisu projektu, jeho cíle, výsledky a informaci, že je na projekt poskytována finanční podpora z EU. Na internetových stránkách musí být umístěna loga EU a MMR ČR (viz. Kap. 13.3 Obecných pravidel)</a:t>
            </a:r>
          </a:p>
          <a:p>
            <a:pPr marL="0" indent="0">
              <a:buNone/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- příjemce umístí po zahájení realizace projektu na viditelném místě v místě realizace projektu </a:t>
            </a:r>
            <a:r>
              <a:rPr lang="cs-CZ" b="1" dirty="0">
                <a:solidFill>
                  <a:schemeClr val="tx2">
                    <a:lumMod val="85000"/>
                    <a:lumOff val="15000"/>
                  </a:schemeClr>
                </a:solidFill>
              </a:rPr>
              <a:t>plakát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 o minimální velikosti A3 (lze použít na výšku i na šířku). Na plakátu musí být uveden název projektu, hlavní cíl projektu a věta: Projekt &lt;název projektu&gt; je spolufinancován Evropskou unií. </a:t>
            </a:r>
          </a:p>
          <a:p>
            <a:pPr marL="0" indent="0">
              <a:buNone/>
            </a:pPr>
            <a:endParaRPr lang="cs-CZ" dirty="0">
              <a:solidFill>
                <a:schemeClr val="tx2">
                  <a:lumMod val="85000"/>
                  <a:lumOff val="15000"/>
                </a:schemeClr>
              </a:solidFill>
            </a:endParaRPr>
          </a:p>
          <a:p>
            <a:pPr marL="0" indent="0" algn="just">
              <a:buNone/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Příjemce popisuje realizované formy publicity ve Zprávě o realizaci. Pro ověření publicity dokládá příjemce jako přílohu Zprávy o realizace fotografie realizované publicity a </a:t>
            </a:r>
            <a:r>
              <a:rPr lang="cs-CZ" dirty="0" err="1">
                <a:solidFill>
                  <a:schemeClr val="tx2">
                    <a:lumMod val="85000"/>
                    <a:lumOff val="15000"/>
                  </a:schemeClr>
                </a:solidFill>
              </a:rPr>
              <a:t>screenshot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 webových stránek. </a:t>
            </a:r>
            <a:endParaRPr lang="cs-CZ" dirty="0">
              <a:solidFill>
                <a:schemeClr val="tx2">
                  <a:lumMod val="85000"/>
                  <a:lumOff val="15000"/>
                </a:schemeClr>
              </a:solidFill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35755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293158"/>
            <a:ext cx="8596668" cy="1320800"/>
          </a:xfrm>
        </p:spPr>
        <p:txBody>
          <a:bodyPr/>
          <a:lstStyle/>
          <a:p>
            <a:r>
              <a:rPr lang="cs-CZ" dirty="0" smtClean="0">
                <a:solidFill>
                  <a:srgbClr val="0070C0"/>
                </a:solidFill>
              </a:rPr>
              <a:t>Webová aplikace IS KP 14+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224492"/>
            <a:ext cx="8596668" cy="778932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Webová aplikace pro žadatele o podporu z Evropských strukturálních a investičních fondů (ESIF) v období 2014-2020: </a:t>
            </a:r>
            <a:r>
              <a:rPr lang="cs-CZ" dirty="0">
                <a:solidFill>
                  <a:schemeClr val="tx2">
                    <a:lumMod val="75000"/>
                    <a:lumOff val="25000"/>
                  </a:schemeClr>
                </a:solidFill>
                <a:hlinkClick r:id="rId2"/>
              </a:rPr>
              <a:t>https://mseu.mssf.cz/</a:t>
            </a:r>
            <a:endParaRPr lang="cs-CZ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677334" y="2129366"/>
            <a:ext cx="980016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70C0"/>
              </a:buClr>
            </a:pPr>
            <a:r>
              <a:rPr lang="cs-CZ" sz="3600" dirty="0">
                <a:solidFill>
                  <a:srgbClr val="0070C0"/>
                </a:solidFill>
              </a:rPr>
              <a:t>HW a SW požadavky</a:t>
            </a:r>
            <a:endParaRPr lang="cs-CZ" dirty="0"/>
          </a:p>
          <a:p>
            <a:pPr marL="285750" indent="-285750">
              <a:lnSpc>
                <a:spcPct val="150000"/>
              </a:lnSpc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Pro bezproblémový chod doporučujeme nejnovější verzi prohlížeče INTERNET EXPLORER.</a:t>
            </a:r>
          </a:p>
          <a:p>
            <a:pPr marL="285750" indent="-285750">
              <a:lnSpc>
                <a:spcPct val="150000"/>
              </a:lnSpc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K podepsání úloh je vyžadován kvalifikovaný elektronický podpis. Aby bylo možné úlohy podepsat, je nutné mít na počítači nainstalovanou aplikaci MS </a:t>
            </a:r>
            <a:r>
              <a:rPr lang="cs-CZ" dirty="0" err="1">
                <a:solidFill>
                  <a:schemeClr val="tx2">
                    <a:lumMod val="85000"/>
                    <a:lumOff val="15000"/>
                  </a:schemeClr>
                </a:solidFill>
              </a:rPr>
              <a:t>Silverlight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 a balíček </a:t>
            </a:r>
            <a:r>
              <a:rPr lang="cs-CZ" dirty="0" err="1">
                <a:solidFill>
                  <a:schemeClr val="tx2">
                    <a:lumMod val="85000"/>
                    <a:lumOff val="15000"/>
                  </a:schemeClr>
                </a:solidFill>
              </a:rPr>
              <a:t>TescoSW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 </a:t>
            </a:r>
            <a:r>
              <a:rPr lang="cs-CZ" dirty="0" err="1">
                <a:solidFill>
                  <a:schemeClr val="tx2">
                    <a:lumMod val="85000"/>
                    <a:lumOff val="15000"/>
                  </a:schemeClr>
                </a:solidFill>
              </a:rPr>
              <a:t>Elevated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 </a:t>
            </a:r>
            <a:r>
              <a:rPr lang="cs-CZ" dirty="0" err="1">
                <a:solidFill>
                  <a:schemeClr val="tx2">
                    <a:lumMod val="85000"/>
                    <a:lumOff val="15000"/>
                  </a:schemeClr>
                </a:solidFill>
              </a:rPr>
              <a:t>TrustTool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, který slouží pro přístup k podpisovým certifikátům.</a:t>
            </a:r>
          </a:p>
          <a:p>
            <a:pPr marL="285750" indent="-285750">
              <a:lnSpc>
                <a:spcPct val="150000"/>
              </a:lnSpc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Instalační balíček </a:t>
            </a:r>
            <a:r>
              <a:rPr lang="cs-CZ" dirty="0" err="1">
                <a:solidFill>
                  <a:schemeClr val="tx2">
                    <a:lumMod val="85000"/>
                    <a:lumOff val="15000"/>
                  </a:schemeClr>
                </a:solidFill>
              </a:rPr>
              <a:t>TescoSW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 </a:t>
            </a:r>
            <a:r>
              <a:rPr lang="cs-CZ" dirty="0" err="1">
                <a:solidFill>
                  <a:schemeClr val="tx2">
                    <a:lumMod val="85000"/>
                    <a:lumOff val="15000"/>
                  </a:schemeClr>
                </a:solidFill>
              </a:rPr>
              <a:t>Elevated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 </a:t>
            </a:r>
            <a:r>
              <a:rPr lang="cs-CZ" dirty="0" err="1">
                <a:solidFill>
                  <a:schemeClr val="tx2">
                    <a:lumMod val="85000"/>
                    <a:lumOff val="15000"/>
                  </a:schemeClr>
                </a:solidFill>
              </a:rPr>
              <a:t>TrustTool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 naleznete v MS2014+ na záložce HW a SW požadavky</a:t>
            </a:r>
          </a:p>
          <a:p>
            <a:pPr marL="285750" indent="-285750">
              <a:lnSpc>
                <a:spcPct val="150000"/>
              </a:lnSpc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Na záložce ,,FAQ,, (podzáložka ,,FAQ elektronický podpis,,) jsou k dispozici principy práce s </a:t>
            </a: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certifikáty – příručka: </a:t>
            </a:r>
            <a:r>
              <a:rPr lang="cs-CZ" b="1" dirty="0">
                <a:solidFill>
                  <a:schemeClr val="tx2">
                    <a:lumMod val="85000"/>
                    <a:lumOff val="15000"/>
                  </a:schemeClr>
                </a:solidFill>
              </a:rPr>
              <a:t>U</a:t>
            </a:r>
            <a:r>
              <a:rPr lang="cs-CZ" b="1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živatelská příručka ISKP14+</a:t>
            </a:r>
          </a:p>
        </p:txBody>
      </p:sp>
    </p:spTree>
    <p:extLst>
      <p:ext uri="{BB962C8B-B14F-4D97-AF65-F5344CB8AC3E}">
        <p14:creationId xmlns:p14="http://schemas.microsoft.com/office/powerpoint/2010/main" val="1905146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36600"/>
          </a:xfrm>
        </p:spPr>
        <p:txBody>
          <a:bodyPr/>
          <a:lstStyle/>
          <a:p>
            <a:r>
              <a:rPr lang="cs-CZ" dirty="0" smtClean="0">
                <a:solidFill>
                  <a:srgbClr val="0070C0"/>
                </a:solidFill>
              </a:rPr>
              <a:t>Program</a:t>
            </a:r>
            <a:r>
              <a:rPr lang="cs-CZ" dirty="0" smtClean="0"/>
              <a:t> </a:t>
            </a:r>
            <a:r>
              <a:rPr lang="cs-CZ" dirty="0" smtClean="0">
                <a:solidFill>
                  <a:srgbClr val="0070C0"/>
                </a:solidFill>
              </a:rPr>
              <a:t>semináře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507067"/>
            <a:ext cx="8596668" cy="4534295"/>
          </a:xfrm>
        </p:spPr>
        <p:txBody>
          <a:bodyPr/>
          <a:lstStyle/>
          <a:p>
            <a:pPr>
              <a:buClr>
                <a:srgbClr val="0070C0"/>
              </a:buClr>
            </a:pPr>
            <a:r>
              <a:rPr lang="cs-CZ" sz="20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Základní informace k výzvě</a:t>
            </a:r>
          </a:p>
          <a:p>
            <a:pPr>
              <a:buClr>
                <a:srgbClr val="0070C0"/>
              </a:buClr>
            </a:pPr>
            <a:r>
              <a:rPr lang="cs-CZ" sz="20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Představení podporovaných aktivit</a:t>
            </a:r>
          </a:p>
          <a:p>
            <a:pPr>
              <a:buClr>
                <a:srgbClr val="0070C0"/>
              </a:buClr>
            </a:pPr>
            <a:r>
              <a:rPr lang="cs-CZ" sz="2000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Povinné </a:t>
            </a:r>
            <a:r>
              <a:rPr lang="cs-CZ" sz="20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přílohy žádosti o </a:t>
            </a:r>
            <a:r>
              <a:rPr lang="cs-CZ" sz="2000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podporu</a:t>
            </a:r>
          </a:p>
          <a:p>
            <a:pPr>
              <a:buClr>
                <a:srgbClr val="0070C0"/>
              </a:buClr>
            </a:pPr>
            <a:r>
              <a:rPr lang="cs-CZ" sz="2000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Způsobilost výdajů</a:t>
            </a:r>
          </a:p>
          <a:p>
            <a:pPr>
              <a:buClr>
                <a:srgbClr val="0070C0"/>
              </a:buClr>
            </a:pPr>
            <a:r>
              <a:rPr lang="cs-CZ" sz="20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Kritéria hodnocení a závěrečného </a:t>
            </a:r>
            <a:r>
              <a:rPr lang="cs-CZ" sz="2000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ověření</a:t>
            </a:r>
          </a:p>
          <a:p>
            <a:pPr>
              <a:buClr>
                <a:srgbClr val="0070C0"/>
              </a:buClr>
            </a:pPr>
            <a:r>
              <a:rPr lang="cs-CZ" sz="2000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Webová </a:t>
            </a:r>
            <a:r>
              <a:rPr lang="cs-CZ" sz="20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aplikace IS KP14+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56735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468923"/>
            <a:ext cx="8596668" cy="1320800"/>
          </a:xfrm>
        </p:spPr>
        <p:txBody>
          <a:bodyPr/>
          <a:lstStyle/>
          <a:p>
            <a:r>
              <a:rPr lang="cs-CZ" dirty="0" smtClean="0">
                <a:solidFill>
                  <a:srgbClr val="0070C0"/>
                </a:solidFill>
              </a:rPr>
              <a:t>Prostřednictvím IS KP14+ probíhá podání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390773"/>
            <a:ext cx="8596668" cy="3880773"/>
          </a:xfrm>
        </p:spPr>
        <p:txBody>
          <a:bodyPr/>
          <a:lstStyle/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Žádost o podporu</a:t>
            </a:r>
          </a:p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Žádost o platbu-průběžná, závěrečná</a:t>
            </a:r>
          </a:p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Zpráva o realizaci – průběžná, závěrečná (</a:t>
            </a:r>
            <a:r>
              <a:rPr lang="cs-CZ" dirty="0" err="1">
                <a:solidFill>
                  <a:schemeClr val="tx2">
                    <a:lumMod val="85000"/>
                    <a:lumOff val="15000"/>
                  </a:schemeClr>
                </a:solidFill>
              </a:rPr>
              <a:t>ZoR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 se v IS KP14+ zobrazí po schválení právního aktu, depeše s upozorněním na blížící se termín podání)</a:t>
            </a:r>
          </a:p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Žádost o změnu – ze strany příjemce i ze strany CRR (ŘO)</a:t>
            </a:r>
          </a:p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Zprávy o udržitelnosti projektu – za každý rok – průběžná i závěrečná</a:t>
            </a:r>
          </a:p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Veškeré komunikace mezi žadatelem a CRR-formou depeší</a:t>
            </a:r>
          </a:p>
          <a:p>
            <a:pPr>
              <a:buClr>
                <a:srgbClr val="0070C0"/>
              </a:buClr>
            </a:pPr>
            <a:endParaRPr lang="cs-CZ" dirty="0">
              <a:solidFill>
                <a:schemeClr val="tx2">
                  <a:lumMod val="85000"/>
                  <a:lumOff val="15000"/>
                </a:schemeClr>
              </a:solidFill>
            </a:endParaRPr>
          </a:p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Podání všech úloh je pouze elektronické prostřednictvím IS KP14+!</a:t>
            </a:r>
          </a:p>
          <a:p>
            <a:pPr>
              <a:buClr>
                <a:srgbClr val="0070C0"/>
              </a:buClr>
            </a:pP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677334" y="5482562"/>
            <a:ext cx="99661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>
                <a:solidFill>
                  <a:schemeClr val="tx2">
                    <a:lumMod val="85000"/>
                    <a:lumOff val="15000"/>
                  </a:schemeClr>
                </a:solidFill>
              </a:rPr>
              <a:t>Pokud je některá povinná příloha žádosti o podporu pro žadatele nerelevantní, žadatel </a:t>
            </a:r>
          </a:p>
          <a:p>
            <a:r>
              <a:rPr lang="cs-CZ" b="1" dirty="0">
                <a:solidFill>
                  <a:schemeClr val="tx2">
                    <a:lumMod val="85000"/>
                    <a:lumOff val="15000"/>
                  </a:schemeClr>
                </a:solidFill>
              </a:rPr>
              <a:t>nahraje jako přílohu dokument, ve kterém uvede zdůvodnění nedoložení povinné přílohy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.</a:t>
            </a:r>
          </a:p>
          <a:p>
            <a:endParaRPr lang="cs-CZ" dirty="0">
              <a:solidFill>
                <a:schemeClr val="tx2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3671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54936" y="304800"/>
            <a:ext cx="8596668" cy="1320800"/>
          </a:xfrm>
        </p:spPr>
        <p:txBody>
          <a:bodyPr/>
          <a:lstStyle/>
          <a:p>
            <a:r>
              <a:rPr lang="cs-CZ" dirty="0" err="1" smtClean="0">
                <a:solidFill>
                  <a:srgbClr val="0070C0"/>
                </a:solidFill>
              </a:rPr>
              <a:t>Info</a:t>
            </a:r>
            <a:r>
              <a:rPr lang="cs-CZ" dirty="0" smtClean="0">
                <a:solidFill>
                  <a:srgbClr val="0070C0"/>
                </a:solidFill>
              </a:rPr>
              <a:t> k IS KP14+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54935" y="1185333"/>
            <a:ext cx="9614479" cy="5503334"/>
          </a:xfrm>
        </p:spPr>
        <p:txBody>
          <a:bodyPr>
            <a:normAutofit lnSpcReduction="10000"/>
          </a:bodyPr>
          <a:lstStyle/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Žadatel by měl vždy přístup do portálu s rolí </a:t>
            </a:r>
            <a:r>
              <a:rPr lang="cs-CZ" dirty="0" err="1">
                <a:solidFill>
                  <a:schemeClr val="tx2">
                    <a:lumMod val="85000"/>
                    <a:lumOff val="15000"/>
                  </a:schemeClr>
                </a:solidFill>
              </a:rPr>
              <a:t>správe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 přístupů. Pouze s touto rolí lze přidávat/odebírat další uživatele (čtenář, editor, signatář, zmocněnec).</a:t>
            </a:r>
          </a:p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K </a:t>
            </a: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podepisování 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všech nebo určitých úloh je možné zmocnit jinou osobu plnou mocí, která se oskenovaná nahraje do IS KP14+.</a:t>
            </a:r>
          </a:p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Informace o stavu projektu včetně výsledků hodnocení projektu se žadatel dozví pouze přes systém.</a:t>
            </a:r>
          </a:p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Dokument Rozhodnutí o poskytnutí dotace bude příjemci zpřístupněn taktéž pouze přes systém.</a:t>
            </a:r>
          </a:p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Komunikace s MAS a CRR po podání projektové žádosti bude probíhat pouze prostřednictvím depeší přes systém</a:t>
            </a: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.</a:t>
            </a:r>
          </a:p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Doporučujeme si v IS KP14+ nastavit notifikace ne telefon nebo e-mail, kde budete informování o události/změně stavu projektu či o případných výzvách k doplnění/vysvětlení.</a:t>
            </a:r>
          </a:p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Depeše se považuje za doručenou dnem odeslání, nikoli dnem přečtení (možnost notifikace na e-mail či </a:t>
            </a:r>
            <a:r>
              <a:rPr lang="cs-CZ" dirty="0" err="1">
                <a:solidFill>
                  <a:schemeClr val="tx2">
                    <a:lumMod val="85000"/>
                    <a:lumOff val="15000"/>
                  </a:schemeClr>
                </a:solidFill>
              </a:rPr>
              <a:t>sms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)</a:t>
            </a:r>
          </a:p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Jednotlivé přílohy se nahrávají na záložku ,,Přiložené dokumenty,, ,  ale na různá místa podle oblasti, do které spadají /týká se plných mocí a veřejných zakázek</a:t>
            </a: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).</a:t>
            </a:r>
            <a:endParaRPr lang="cs-CZ" dirty="0">
              <a:solidFill>
                <a:schemeClr val="tx2">
                  <a:lumMod val="85000"/>
                  <a:lumOff val="15000"/>
                </a:schemeClr>
              </a:solidFill>
            </a:endParaRPr>
          </a:p>
          <a:p>
            <a:pPr marL="0" indent="0">
              <a:buClr>
                <a:srgbClr val="0070C0"/>
              </a:buClr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29074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70C0"/>
                </a:solidFill>
              </a:rPr>
              <a:t>Elektronický podpis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557867"/>
            <a:ext cx="8596668" cy="4483495"/>
          </a:xfrm>
        </p:spPr>
        <p:txBody>
          <a:bodyPr/>
          <a:lstStyle/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=kvalifikovaný certifikát</a:t>
            </a:r>
          </a:p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Platnost 1 rok </a:t>
            </a: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– platnost 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certifikátu ještě min. 3 dny po podpisu</a:t>
            </a:r>
          </a:p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Poskytovatelé: </a:t>
            </a:r>
            <a:r>
              <a:rPr lang="cs-CZ" dirty="0" err="1">
                <a:solidFill>
                  <a:schemeClr val="tx2">
                    <a:lumMod val="85000"/>
                    <a:lumOff val="15000"/>
                  </a:schemeClr>
                </a:solidFill>
              </a:rPr>
              <a:t>PostSignum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 České pošty (Czech Point), První certifikační autorita, </a:t>
            </a:r>
            <a:r>
              <a:rPr lang="cs-CZ" dirty="0" err="1">
                <a:solidFill>
                  <a:schemeClr val="tx2">
                    <a:lumMod val="85000"/>
                    <a:lumOff val="15000"/>
                  </a:schemeClr>
                </a:solidFill>
              </a:rPr>
              <a:t>Eidentity</a:t>
            </a:r>
            <a:endParaRPr lang="cs-CZ" dirty="0">
              <a:solidFill>
                <a:schemeClr val="tx2">
                  <a:lumMod val="85000"/>
                  <a:lumOff val="15000"/>
                </a:schemeClr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44386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71911" y="1426463"/>
            <a:ext cx="8596668" cy="411481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cs-CZ" sz="21600" dirty="0" smtClean="0">
                <a:solidFill>
                  <a:srgbClr val="0070C0"/>
                </a:solidFill>
              </a:rPr>
              <a:t>DĚKUJEME ZA POZORNOST</a:t>
            </a:r>
          </a:p>
          <a:p>
            <a:endParaRPr lang="cs-CZ" sz="4000" dirty="0" smtClean="0"/>
          </a:p>
          <a:p>
            <a:r>
              <a:rPr lang="cs-CZ" sz="6400" dirty="0" smtClean="0"/>
              <a:t>Kontakty</a:t>
            </a:r>
            <a:r>
              <a:rPr lang="cs-CZ" sz="6400" dirty="0"/>
              <a:t>:</a:t>
            </a:r>
          </a:p>
          <a:p>
            <a:endParaRPr lang="cs-CZ" sz="6400" dirty="0"/>
          </a:p>
          <a:p>
            <a:r>
              <a:rPr lang="cs-CZ" sz="6400" b="1" dirty="0"/>
              <a:t>Ing. Přemysl Pálka</a:t>
            </a:r>
            <a:endParaRPr lang="pt-BR" sz="6400" b="1" dirty="0"/>
          </a:p>
          <a:p>
            <a:pPr marL="0" indent="0">
              <a:buNone/>
            </a:pPr>
            <a:r>
              <a:rPr lang="cs-CZ" sz="6400" dirty="0"/>
              <a:t>	</a:t>
            </a:r>
            <a:r>
              <a:rPr lang="pt-BR" sz="6400" dirty="0"/>
              <a:t>vedoucí </a:t>
            </a:r>
            <a:r>
              <a:rPr lang="cs-CZ" sz="6400" dirty="0"/>
              <a:t>pracovník pro SCLLD</a:t>
            </a:r>
            <a:r>
              <a:rPr lang="pt-BR" sz="6400" dirty="0"/>
              <a:t/>
            </a:r>
            <a:br>
              <a:rPr lang="pt-BR" sz="6400" dirty="0"/>
            </a:br>
            <a:r>
              <a:rPr lang="cs-CZ" sz="6400" dirty="0"/>
              <a:t>	</a:t>
            </a:r>
            <a:r>
              <a:rPr lang="pt-BR" sz="6400" dirty="0"/>
              <a:t>e-mail: </a:t>
            </a:r>
            <a:r>
              <a:rPr lang="cs-CZ" sz="6400" dirty="0" err="1">
                <a:hlinkClick r:id="rId2"/>
              </a:rPr>
              <a:t>info.mashustopecsko@gmail</a:t>
            </a:r>
            <a:r>
              <a:rPr lang="cs-CZ" sz="6400" dirty="0">
                <a:hlinkClick r:id="rId2"/>
              </a:rPr>
              <a:t>.</a:t>
            </a:r>
            <a:r>
              <a:rPr lang="pt-BR" sz="6400" dirty="0">
                <a:hlinkClick r:id="rId2"/>
              </a:rPr>
              <a:t>c</a:t>
            </a:r>
            <a:r>
              <a:rPr lang="cs-CZ" sz="6400" dirty="0" err="1">
                <a:hlinkClick r:id="rId2"/>
              </a:rPr>
              <a:t>om</a:t>
            </a:r>
            <a:r>
              <a:rPr lang="pt-BR" sz="6400" dirty="0">
                <a:hlinkClick r:id="rId2"/>
              </a:rPr>
              <a:t/>
            </a:r>
            <a:br>
              <a:rPr lang="pt-BR" sz="6400" dirty="0">
                <a:hlinkClick r:id="rId2"/>
              </a:rPr>
            </a:br>
            <a:r>
              <a:rPr lang="cs-CZ" sz="6400" dirty="0"/>
              <a:t>	</a:t>
            </a:r>
            <a:r>
              <a:rPr lang="pt-BR" sz="6400" dirty="0"/>
              <a:t>tel.: 7</a:t>
            </a:r>
            <a:r>
              <a:rPr lang="cs-CZ" sz="6400" dirty="0"/>
              <a:t>74 364 013</a:t>
            </a:r>
          </a:p>
          <a:p>
            <a:endParaRPr lang="pt-BR" sz="6400" dirty="0"/>
          </a:p>
          <a:p>
            <a:r>
              <a:rPr lang="cs-CZ" sz="6400" b="1" dirty="0"/>
              <a:t>Ing. Michal Zich</a:t>
            </a:r>
          </a:p>
          <a:p>
            <a:pPr marL="0" indent="0">
              <a:buNone/>
            </a:pPr>
            <a:r>
              <a:rPr lang="cs-CZ" sz="6400" dirty="0"/>
              <a:t>	projektový manažer MAS</a:t>
            </a:r>
            <a:br>
              <a:rPr lang="cs-CZ" sz="6400" dirty="0"/>
            </a:br>
            <a:r>
              <a:rPr lang="cs-CZ" sz="6400" dirty="0"/>
              <a:t>	e-mail: </a:t>
            </a:r>
            <a:r>
              <a:rPr lang="cs-CZ" sz="6400" dirty="0">
                <a:hlinkClick r:id="rId3"/>
              </a:rPr>
              <a:t>ZichM@seznam.cz</a:t>
            </a:r>
            <a:br>
              <a:rPr lang="cs-CZ" sz="6400" dirty="0">
                <a:hlinkClick r:id="rId3"/>
              </a:rPr>
            </a:br>
            <a:r>
              <a:rPr lang="cs-CZ" sz="6400" dirty="0"/>
              <a:t>	tel.: 774 113 357</a:t>
            </a:r>
          </a:p>
          <a:p>
            <a:pPr marL="0" indent="0" algn="ctr">
              <a:buNone/>
            </a:pPr>
            <a:endParaRPr lang="cs-CZ" sz="4000" dirty="0">
              <a:solidFill>
                <a:srgbClr val="0070C0"/>
              </a:solidFill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0058" y="5755208"/>
            <a:ext cx="6689124" cy="1102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372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85800"/>
          </a:xfrm>
        </p:spPr>
        <p:txBody>
          <a:bodyPr>
            <a:normAutofit/>
          </a:bodyPr>
          <a:lstStyle/>
          <a:p>
            <a:r>
              <a:rPr lang="cs-CZ" dirty="0" smtClean="0">
                <a:solidFill>
                  <a:srgbClr val="0070C0"/>
                </a:solidFill>
              </a:rPr>
              <a:t>Základní</a:t>
            </a:r>
            <a:r>
              <a:rPr lang="cs-CZ" dirty="0" smtClean="0"/>
              <a:t> </a:t>
            </a:r>
            <a:r>
              <a:rPr lang="cs-CZ" dirty="0" smtClean="0">
                <a:solidFill>
                  <a:srgbClr val="0070C0"/>
                </a:solidFill>
              </a:rPr>
              <a:t>informace k výzvě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574800"/>
            <a:ext cx="9381066" cy="3064933"/>
          </a:xfrm>
        </p:spPr>
        <p:txBody>
          <a:bodyPr numCol="2">
            <a:normAutofit fontScale="85000" lnSpcReduction="20000"/>
          </a:bodyPr>
          <a:lstStyle/>
          <a:p>
            <a:pPr marL="0" indent="0">
              <a:buNone/>
            </a:pPr>
            <a:r>
              <a:rPr lang="cs-CZ" sz="2000" b="1" dirty="0">
                <a:solidFill>
                  <a:schemeClr val="tx1"/>
                </a:solidFill>
              </a:rPr>
              <a:t>Typ výzvy:</a:t>
            </a:r>
          </a:p>
          <a:p>
            <a:pPr marL="0" indent="0">
              <a:buNone/>
            </a:pPr>
            <a:r>
              <a:rPr lang="cs-CZ" sz="2000" b="1" dirty="0">
                <a:solidFill>
                  <a:schemeClr val="tx1"/>
                </a:solidFill>
              </a:rPr>
              <a:t>Podpora pro danou výzvu (CZV):</a:t>
            </a:r>
          </a:p>
          <a:p>
            <a:pPr marL="0" indent="0">
              <a:buNone/>
            </a:pPr>
            <a:r>
              <a:rPr lang="cs-CZ" sz="2000" b="1" dirty="0">
                <a:solidFill>
                  <a:schemeClr val="tx1"/>
                </a:solidFill>
              </a:rPr>
              <a:t>Míra podpory:</a:t>
            </a:r>
          </a:p>
          <a:p>
            <a:pPr marL="0" indent="0">
              <a:buNone/>
            </a:pPr>
            <a:r>
              <a:rPr lang="cs-CZ" sz="2000" b="1" dirty="0">
                <a:solidFill>
                  <a:schemeClr val="tx1"/>
                </a:solidFill>
              </a:rPr>
              <a:t>Forma podpory:</a:t>
            </a:r>
          </a:p>
          <a:p>
            <a:pPr marL="0" indent="0">
              <a:buNone/>
            </a:pPr>
            <a:r>
              <a:rPr lang="cs-CZ" sz="2000" b="1" dirty="0">
                <a:solidFill>
                  <a:schemeClr val="tx1"/>
                </a:solidFill>
              </a:rPr>
              <a:t>Území realizace:</a:t>
            </a:r>
          </a:p>
          <a:p>
            <a:pPr marL="0" indent="0">
              <a:buNone/>
            </a:pPr>
            <a:r>
              <a:rPr lang="cs-CZ" sz="2000" b="1" dirty="0">
                <a:solidFill>
                  <a:schemeClr val="tx1"/>
                </a:solidFill>
              </a:rPr>
              <a:t>Časová způsobilost:</a:t>
            </a:r>
          </a:p>
          <a:p>
            <a:pPr marL="0" indent="0">
              <a:buNone/>
            </a:pPr>
            <a:r>
              <a:rPr lang="cs-CZ" sz="2000" b="1" dirty="0">
                <a:solidFill>
                  <a:schemeClr val="tx1"/>
                </a:solidFill>
              </a:rPr>
              <a:t>Udržitelnost:</a:t>
            </a:r>
          </a:p>
          <a:p>
            <a:pPr marL="0" indent="0">
              <a:buNone/>
            </a:pPr>
            <a:r>
              <a:rPr lang="cs-CZ" sz="2000" b="1" dirty="0">
                <a:solidFill>
                  <a:schemeClr val="tx1"/>
                </a:solidFill>
              </a:rPr>
              <a:t>Dělení aktivit:</a:t>
            </a:r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r>
              <a:rPr lang="cs-CZ" sz="20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kolová výzva – jednokolový systém hodnocení</a:t>
            </a:r>
          </a:p>
          <a:p>
            <a:pPr marL="0" indent="0">
              <a:buNone/>
            </a:pPr>
            <a:r>
              <a:rPr lang="cs-CZ" sz="2000" b="1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3 157 890 </a:t>
            </a:r>
            <a:r>
              <a:rPr lang="cs-CZ" sz="2000" b="1" dirty="0">
                <a:solidFill>
                  <a:schemeClr val="tx2">
                    <a:lumMod val="85000"/>
                    <a:lumOff val="15000"/>
                  </a:schemeClr>
                </a:solidFill>
              </a:rPr>
              <a:t>Kč</a:t>
            </a:r>
          </a:p>
          <a:p>
            <a:pPr marL="0" indent="0">
              <a:buNone/>
            </a:pPr>
            <a:r>
              <a:rPr lang="cs-CZ" sz="20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95 %</a:t>
            </a:r>
          </a:p>
          <a:p>
            <a:pPr marL="0" indent="0">
              <a:buNone/>
            </a:pPr>
            <a:r>
              <a:rPr lang="cs-CZ" sz="20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ex-post financování (možnost etap)</a:t>
            </a:r>
          </a:p>
          <a:p>
            <a:pPr marL="0" indent="0">
              <a:buNone/>
            </a:pPr>
            <a:r>
              <a:rPr lang="cs-CZ" sz="20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území MAS </a:t>
            </a:r>
            <a:r>
              <a:rPr lang="cs-CZ" sz="2000" dirty="0" err="1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Hustopečsko</a:t>
            </a:r>
            <a:r>
              <a:rPr lang="cs-CZ" sz="2000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 </a:t>
            </a:r>
            <a:endParaRPr lang="cs-CZ" sz="2000" dirty="0">
              <a:solidFill>
                <a:schemeClr val="tx2">
                  <a:lumMod val="85000"/>
                  <a:lumOff val="15000"/>
                </a:schemeClr>
              </a:solidFill>
            </a:endParaRPr>
          </a:p>
          <a:p>
            <a:pPr marL="0" indent="0">
              <a:buNone/>
            </a:pPr>
            <a:r>
              <a:rPr lang="cs-CZ" sz="20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1. 1. </a:t>
            </a:r>
            <a:r>
              <a:rPr lang="cs-CZ" sz="2000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2016 </a:t>
            </a:r>
            <a:r>
              <a:rPr lang="cs-CZ" sz="20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– 31. 12. </a:t>
            </a:r>
            <a:r>
              <a:rPr lang="cs-CZ" sz="2000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2021</a:t>
            </a:r>
            <a:endParaRPr lang="cs-CZ" sz="2000" dirty="0">
              <a:solidFill>
                <a:schemeClr val="tx2">
                  <a:lumMod val="85000"/>
                  <a:lumOff val="15000"/>
                </a:schemeClr>
              </a:solidFill>
            </a:endParaRPr>
          </a:p>
          <a:p>
            <a:pPr marL="0" indent="0">
              <a:buNone/>
            </a:pPr>
            <a:r>
              <a:rPr lang="cs-CZ" sz="20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5 let od proplacení poslední platby</a:t>
            </a:r>
          </a:p>
          <a:p>
            <a:pPr marL="0" indent="0">
              <a:buNone/>
            </a:pPr>
            <a:r>
              <a:rPr lang="cs-CZ" sz="20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vedlejší aktivity max. do výše 15 % způsobilých výdajů</a:t>
            </a:r>
          </a:p>
          <a:p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677334" y="5313157"/>
            <a:ext cx="10425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Výzva navazuje na Průběžnou výzvu IROP </a:t>
            </a: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č. 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69: </a:t>
            </a:r>
            <a:endParaRPr lang="cs-CZ" dirty="0" smtClean="0">
              <a:solidFill>
                <a:schemeClr val="tx2">
                  <a:lumMod val="85000"/>
                  <a:lumOff val="15000"/>
                </a:schemeClr>
              </a:solidFill>
            </a:endParaRPr>
          </a:p>
          <a:p>
            <a:r>
              <a:rPr lang="cs-CZ" dirty="0" smtClean="0">
                <a:hlinkClick r:id="rId2"/>
              </a:rPr>
              <a:t>http</a:t>
            </a:r>
            <a:r>
              <a:rPr lang="cs-CZ" dirty="0">
                <a:hlinkClick r:id="rId2"/>
              </a:rPr>
              <a:t>://</a:t>
            </a:r>
            <a:r>
              <a:rPr lang="cs-CZ" dirty="0" smtClean="0">
                <a:hlinkClick r:id="rId2"/>
              </a:rPr>
              <a:t>www.irop.mmr.cz/cs/Vyzvy/Seznam/Vyzva-c-69-Integrovany-zachranny-system-integrovan</a:t>
            </a: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59141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483276"/>
            <a:ext cx="8823282" cy="6146801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cs-CZ" sz="21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Datum a čas vyhlášení výzvy: </a:t>
            </a:r>
            <a:r>
              <a:rPr lang="cs-CZ" sz="2100" b="1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15. 11. </a:t>
            </a:r>
            <a:r>
              <a:rPr lang="cs-CZ" sz="2100" b="1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2018, </a:t>
            </a:r>
            <a:r>
              <a:rPr lang="cs-CZ" sz="2100" b="1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8:00</a:t>
            </a:r>
            <a:endParaRPr lang="cs-CZ" sz="2100" b="1" dirty="0">
              <a:solidFill>
                <a:schemeClr val="tx2">
                  <a:lumMod val="85000"/>
                  <a:lumOff val="15000"/>
                </a:schemeClr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cs-CZ" sz="21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Datum a čas ukončení příjmu žádostí o </a:t>
            </a:r>
            <a:r>
              <a:rPr lang="cs-CZ" sz="2100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podporu: </a:t>
            </a:r>
            <a:r>
              <a:rPr lang="cs-CZ" sz="2100" b="1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14. 1. </a:t>
            </a:r>
            <a:r>
              <a:rPr lang="cs-CZ" sz="2100" b="1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2018, </a:t>
            </a:r>
            <a:r>
              <a:rPr lang="cs-CZ" sz="2100" b="1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18:00</a:t>
            </a:r>
            <a:endParaRPr lang="cs-CZ" sz="2100" b="1" dirty="0">
              <a:solidFill>
                <a:schemeClr val="tx2">
                  <a:lumMod val="85000"/>
                  <a:lumOff val="15000"/>
                </a:schemeClr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cs-CZ" sz="2100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Datum </a:t>
            </a:r>
            <a:r>
              <a:rPr lang="cs-CZ" sz="21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ukončení realizace projektu: 31. 12. </a:t>
            </a:r>
            <a:r>
              <a:rPr lang="cs-CZ" sz="2100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2021</a:t>
            </a:r>
            <a:endParaRPr lang="cs-CZ" sz="2100" dirty="0">
              <a:solidFill>
                <a:schemeClr val="tx2">
                  <a:lumMod val="85000"/>
                  <a:lumOff val="15000"/>
                </a:schemeClr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endParaRPr lang="cs-CZ" b="1" dirty="0" smtClean="0">
              <a:solidFill>
                <a:schemeClr val="tx2">
                  <a:lumMod val="85000"/>
                  <a:lumOff val="15000"/>
                </a:schemeClr>
              </a:solidFill>
            </a:endParaRPr>
          </a:p>
          <a:p>
            <a:pPr marL="0" indent="0">
              <a:buClr>
                <a:srgbClr val="0070C0"/>
              </a:buClr>
              <a:buNone/>
            </a:pPr>
            <a:r>
              <a:rPr lang="cs-CZ" sz="2100" b="1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Cílové </a:t>
            </a:r>
            <a:r>
              <a:rPr lang="cs-CZ" sz="2100" b="1" dirty="0">
                <a:solidFill>
                  <a:schemeClr val="tx2">
                    <a:lumMod val="85000"/>
                    <a:lumOff val="15000"/>
                  </a:schemeClr>
                </a:solidFill>
              </a:rPr>
              <a:t>skupiny:</a:t>
            </a:r>
          </a:p>
          <a:p>
            <a:pPr>
              <a:buClr>
                <a:srgbClr val="0070C0"/>
              </a:buClr>
            </a:pPr>
            <a:r>
              <a:rPr lang="cs-CZ" sz="21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Obyvatelé</a:t>
            </a:r>
          </a:p>
          <a:p>
            <a:pPr>
              <a:buClr>
                <a:srgbClr val="0070C0"/>
              </a:buClr>
            </a:pPr>
            <a:r>
              <a:rPr lang="cs-CZ" sz="2100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Orgány krizového řízení obcí a krajů a organizačních složek státu</a:t>
            </a:r>
          </a:p>
          <a:p>
            <a:pPr>
              <a:buClr>
                <a:srgbClr val="0070C0"/>
              </a:buClr>
            </a:pPr>
            <a:r>
              <a:rPr lang="cs-CZ" sz="2100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Složky integrovaného záchranného systému</a:t>
            </a:r>
          </a:p>
        </p:txBody>
      </p:sp>
    </p:spTree>
    <p:extLst>
      <p:ext uri="{BB962C8B-B14F-4D97-AF65-F5344CB8AC3E}">
        <p14:creationId xmlns:p14="http://schemas.microsoft.com/office/powerpoint/2010/main" val="1577803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677333" y="795867"/>
            <a:ext cx="92455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cs-CZ" sz="20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Maximální výše celkových způsobilých výdajů na jeden projekt: </a:t>
            </a:r>
            <a:r>
              <a:rPr lang="cs-CZ" sz="2000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není stanovena</a:t>
            </a:r>
            <a:endParaRPr lang="cs-CZ" sz="2000" b="1" dirty="0">
              <a:solidFill>
                <a:schemeClr val="tx2">
                  <a:lumMod val="85000"/>
                  <a:lumOff val="1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cs-CZ" sz="20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Minimální výše celkových způsobilých výdajů</a:t>
            </a:r>
            <a:r>
              <a:rPr lang="cs-CZ" sz="2000" b="1" dirty="0">
                <a:solidFill>
                  <a:schemeClr val="tx2">
                    <a:lumMod val="85000"/>
                    <a:lumOff val="15000"/>
                  </a:schemeClr>
                </a:solidFill>
              </a:rPr>
              <a:t>: </a:t>
            </a:r>
            <a:r>
              <a:rPr lang="cs-CZ" sz="2000" b="1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3 157 890 </a:t>
            </a:r>
            <a:r>
              <a:rPr lang="cs-CZ" sz="2000" b="1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Kč</a:t>
            </a:r>
            <a:endParaRPr lang="cs-CZ" sz="2000" dirty="0">
              <a:solidFill>
                <a:schemeClr val="tx2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677334" y="2160589"/>
            <a:ext cx="9245598" cy="445052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sz="2200" b="1" dirty="0"/>
              <a:t>Oprávnění žadatelé</a:t>
            </a:r>
            <a:r>
              <a:rPr lang="cs-CZ" sz="2200" dirty="0"/>
              <a:t>: </a:t>
            </a:r>
            <a:br>
              <a:rPr lang="cs-CZ" sz="2200" dirty="0"/>
            </a:br>
            <a:r>
              <a:rPr lang="cs-CZ" sz="2200" dirty="0"/>
              <a:t>obce, které zřizují jednotky požární ochrany (§ 29 zákona č. 133/1985 Sb., o požární ochraně) – jednotky sboru dobrovolných hasičů kategorie II a III podle přílohy zákona o požární ochraně – na území MAS </a:t>
            </a:r>
            <a:r>
              <a:rPr lang="cs-CZ" sz="2200" dirty="0" err="1"/>
              <a:t>Hustopečsko</a:t>
            </a:r>
            <a:r>
              <a:rPr lang="cs-CZ" sz="2200" dirty="0"/>
              <a:t>: </a:t>
            </a:r>
            <a:endParaRPr lang="cs-CZ" sz="2200" dirty="0" smtClean="0"/>
          </a:p>
          <a:p>
            <a:pPr lvl="1"/>
            <a:r>
              <a:rPr lang="cs-CZ" dirty="0" smtClean="0"/>
              <a:t>Velké </a:t>
            </a:r>
            <a:r>
              <a:rPr lang="cs-CZ" dirty="0"/>
              <a:t>Pavlovice, </a:t>
            </a:r>
            <a:endParaRPr lang="cs-CZ" dirty="0" smtClean="0"/>
          </a:p>
          <a:p>
            <a:pPr lvl="1"/>
            <a:r>
              <a:rPr lang="cs-CZ" dirty="0" smtClean="0"/>
              <a:t>Brumovice</a:t>
            </a:r>
            <a:r>
              <a:rPr lang="cs-CZ" dirty="0"/>
              <a:t>, </a:t>
            </a:r>
            <a:endParaRPr lang="cs-CZ" dirty="0" smtClean="0"/>
          </a:p>
          <a:p>
            <a:pPr lvl="1"/>
            <a:r>
              <a:rPr lang="cs-CZ" dirty="0" smtClean="0"/>
              <a:t>Horní </a:t>
            </a:r>
            <a:r>
              <a:rPr lang="cs-CZ" dirty="0"/>
              <a:t>Bojanovice, </a:t>
            </a:r>
            <a:endParaRPr lang="cs-CZ" dirty="0" smtClean="0"/>
          </a:p>
          <a:p>
            <a:pPr lvl="1"/>
            <a:r>
              <a:rPr lang="cs-CZ" dirty="0" smtClean="0"/>
              <a:t>Klobouky </a:t>
            </a:r>
            <a:r>
              <a:rPr lang="cs-CZ" dirty="0"/>
              <a:t>u Brna, </a:t>
            </a:r>
            <a:endParaRPr lang="cs-CZ" dirty="0" smtClean="0"/>
          </a:p>
          <a:p>
            <a:pPr lvl="1"/>
            <a:r>
              <a:rPr lang="cs-CZ" dirty="0" smtClean="0"/>
              <a:t>Kobylí</a:t>
            </a:r>
            <a:r>
              <a:rPr lang="cs-CZ" dirty="0"/>
              <a:t>, </a:t>
            </a:r>
            <a:endParaRPr lang="cs-CZ" dirty="0" smtClean="0"/>
          </a:p>
          <a:p>
            <a:pPr lvl="1"/>
            <a:r>
              <a:rPr lang="cs-CZ" dirty="0" smtClean="0"/>
              <a:t>Krumvíř</a:t>
            </a:r>
            <a:r>
              <a:rPr lang="cs-CZ" dirty="0"/>
              <a:t>, </a:t>
            </a:r>
            <a:endParaRPr lang="cs-CZ" dirty="0" smtClean="0"/>
          </a:p>
          <a:p>
            <a:pPr lvl="1"/>
            <a:r>
              <a:rPr lang="cs-CZ" dirty="0" smtClean="0"/>
              <a:t>Starovice</a:t>
            </a:r>
            <a:r>
              <a:rPr lang="cs-CZ" dirty="0"/>
              <a:t>, </a:t>
            </a:r>
            <a:endParaRPr lang="cs-CZ" dirty="0" smtClean="0"/>
          </a:p>
          <a:p>
            <a:pPr lvl="1"/>
            <a:r>
              <a:rPr lang="cs-CZ" dirty="0" smtClean="0"/>
              <a:t>Šitbořice</a:t>
            </a:r>
            <a:r>
              <a:rPr lang="cs-CZ" dirty="0"/>
              <a:t>, </a:t>
            </a:r>
            <a:endParaRPr lang="cs-CZ" dirty="0" smtClean="0"/>
          </a:p>
          <a:p>
            <a:pPr lvl="1"/>
            <a:r>
              <a:rPr lang="cs-CZ" dirty="0" smtClean="0"/>
              <a:t>Velké </a:t>
            </a:r>
            <a:r>
              <a:rPr lang="cs-CZ" dirty="0"/>
              <a:t>Němčice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00369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778933"/>
          </a:xfrm>
        </p:spPr>
        <p:txBody>
          <a:bodyPr/>
          <a:lstStyle/>
          <a:p>
            <a:r>
              <a:rPr lang="cs-CZ" dirty="0" smtClean="0">
                <a:solidFill>
                  <a:srgbClr val="0070C0"/>
                </a:solidFill>
              </a:rPr>
              <a:t>Dokumenty</a:t>
            </a:r>
            <a:r>
              <a:rPr lang="cs-CZ" dirty="0" smtClean="0"/>
              <a:t> </a:t>
            </a:r>
            <a:r>
              <a:rPr lang="cs-CZ" dirty="0" smtClean="0">
                <a:solidFill>
                  <a:srgbClr val="0070C0"/>
                </a:solidFill>
              </a:rPr>
              <a:t>závazné pro žadatele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3" y="778932"/>
            <a:ext cx="10109199" cy="6079067"/>
          </a:xfrm>
        </p:spPr>
        <p:txBody>
          <a:bodyPr>
            <a:normAutofit fontScale="85000" lnSpcReduction="10000"/>
          </a:bodyPr>
          <a:lstStyle/>
          <a:p>
            <a:pPr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cs-CZ" sz="1900" b="1" dirty="0">
                <a:solidFill>
                  <a:schemeClr val="tx2">
                    <a:lumMod val="85000"/>
                    <a:lumOff val="15000"/>
                  </a:schemeClr>
                </a:solidFill>
              </a:rPr>
              <a:t>Obecná pravidla</a:t>
            </a:r>
          </a:p>
          <a:p>
            <a:pPr marL="0" indent="0">
              <a:buClr>
                <a:srgbClr val="0070C0"/>
              </a:buClr>
              <a:buNone/>
            </a:pPr>
            <a:r>
              <a:rPr lang="cs-CZ" sz="1900" b="1" dirty="0">
                <a:solidFill>
                  <a:schemeClr val="tx2">
                    <a:lumMod val="85000"/>
                    <a:lumOff val="15000"/>
                  </a:schemeClr>
                </a:solidFill>
              </a:rPr>
              <a:t>- </a:t>
            </a:r>
            <a:r>
              <a:rPr lang="cs-CZ" sz="19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závazná pro všechny specifické cíle a výzvy</a:t>
            </a:r>
          </a:p>
          <a:p>
            <a:pPr marL="0" indent="0">
              <a:buClr>
                <a:srgbClr val="0070C0"/>
              </a:buClr>
              <a:buNone/>
            </a:pPr>
            <a:r>
              <a:rPr lang="cs-CZ" sz="19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- zadávání zakázek, změna projektu, povinná publicita</a:t>
            </a:r>
          </a:p>
          <a:p>
            <a:pPr marL="0" indent="0">
              <a:buClr>
                <a:srgbClr val="0070C0"/>
              </a:buClr>
              <a:buNone/>
            </a:pPr>
            <a:r>
              <a:rPr lang="cs-CZ" sz="19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- ODKAZ: </a:t>
            </a:r>
            <a:r>
              <a:rPr lang="cs-CZ" sz="1900" dirty="0">
                <a:solidFill>
                  <a:schemeClr val="tx1"/>
                </a:solidFill>
                <a:hlinkClick r:id="rId2"/>
              </a:rPr>
              <a:t>http://irop.mmr.cz/cs/Zadatele-a-prijemci/Dokumenty/Dokumenty/Obecna-Pravidla-pro-zadatele-a-prijemce/Obecna-Pravidla-pro-zadatele-a-prijemce-aktualne-p/Obecna-pravidla-pro-zadatele-a-prijemce-k-15-5-2</a:t>
            </a:r>
            <a:r>
              <a:rPr lang="cs-CZ" sz="1900" dirty="0">
                <a:solidFill>
                  <a:schemeClr val="tx1"/>
                </a:solidFill>
              </a:rPr>
              <a:t> </a:t>
            </a:r>
          </a:p>
          <a:p>
            <a:pPr>
              <a:buClr>
                <a:srgbClr val="0070C0"/>
              </a:buClr>
              <a:buFontTx/>
              <a:buChar char="-"/>
            </a:pPr>
            <a:endParaRPr lang="cs-CZ" sz="1900" dirty="0">
              <a:solidFill>
                <a:schemeClr val="tx1"/>
              </a:solidFill>
            </a:endParaRPr>
          </a:p>
          <a:p>
            <a:pPr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cs-CZ" sz="1900" b="1" dirty="0">
                <a:solidFill>
                  <a:schemeClr val="tx2">
                    <a:lumMod val="85000"/>
                    <a:lumOff val="15000"/>
                  </a:schemeClr>
                </a:solidFill>
              </a:rPr>
              <a:t>Specifická pravidla</a:t>
            </a:r>
          </a:p>
          <a:p>
            <a:pPr marL="0" indent="0">
              <a:buClr>
                <a:srgbClr val="0070C0"/>
              </a:buClr>
              <a:buNone/>
            </a:pPr>
            <a:r>
              <a:rPr lang="cs-CZ" sz="19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- pro každou výzvu samostatný dokument</a:t>
            </a:r>
          </a:p>
          <a:p>
            <a:pPr marL="0" indent="0">
              <a:buClr>
                <a:srgbClr val="0070C0"/>
              </a:buClr>
              <a:buNone/>
            </a:pPr>
            <a:r>
              <a:rPr lang="cs-CZ" sz="19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- podporované aktivity, způsobilé výdaje, hodnotící kritéria (CRR), povinné přílohy, vzory..</a:t>
            </a:r>
          </a:p>
          <a:p>
            <a:pPr marL="0" indent="0">
              <a:buClr>
                <a:srgbClr val="0070C0"/>
              </a:buClr>
              <a:buNone/>
            </a:pPr>
            <a:r>
              <a:rPr lang="cs-CZ" sz="19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- ODKAZ: </a:t>
            </a:r>
            <a:r>
              <a:rPr lang="cs-CZ" sz="1900" dirty="0">
                <a:solidFill>
                  <a:schemeClr val="tx1"/>
                </a:solidFill>
                <a:hlinkClick r:id="rId3"/>
              </a:rPr>
              <a:t>http://</a:t>
            </a:r>
            <a:r>
              <a:rPr lang="cs-CZ" sz="1900" dirty="0" smtClean="0">
                <a:solidFill>
                  <a:schemeClr val="tx1"/>
                </a:solidFill>
                <a:hlinkClick r:id="rId3"/>
              </a:rPr>
              <a:t>www.irop.mmr.cz/cs/Vyzvy/Seznam/Vyzva-c-69-Integrovany-zachranny-system-integrovan</a:t>
            </a:r>
            <a:r>
              <a:rPr lang="cs-CZ" sz="1900" dirty="0" smtClean="0">
                <a:solidFill>
                  <a:schemeClr val="tx1"/>
                </a:solidFill>
              </a:rPr>
              <a:t> </a:t>
            </a:r>
          </a:p>
          <a:p>
            <a:pPr>
              <a:buClr>
                <a:srgbClr val="0070C0"/>
              </a:buClr>
              <a:buFontTx/>
              <a:buChar char="-"/>
            </a:pPr>
            <a:endParaRPr lang="cs-CZ" sz="1900" dirty="0">
              <a:solidFill>
                <a:schemeClr val="bg1">
                  <a:lumMod val="65000"/>
                </a:schemeClr>
              </a:solidFill>
            </a:endParaRPr>
          </a:p>
          <a:p>
            <a:pPr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cs-CZ" sz="1900" b="1" dirty="0">
                <a:solidFill>
                  <a:schemeClr val="tx2">
                    <a:lumMod val="85000"/>
                    <a:lumOff val="15000"/>
                  </a:schemeClr>
                </a:solidFill>
              </a:rPr>
              <a:t>Výzva MAS</a:t>
            </a:r>
          </a:p>
          <a:p>
            <a:pPr marL="0" indent="0">
              <a:buClr>
                <a:srgbClr val="0070C0"/>
              </a:buClr>
              <a:buNone/>
            </a:pPr>
            <a:r>
              <a:rPr lang="cs-CZ" sz="19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- termín pro přijetí žádostí a realizaci projektu</a:t>
            </a:r>
          </a:p>
          <a:p>
            <a:pPr marL="0" indent="0">
              <a:buClr>
                <a:srgbClr val="0070C0"/>
              </a:buClr>
              <a:buNone/>
            </a:pPr>
            <a:r>
              <a:rPr lang="cs-CZ" sz="19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- min. a max. výše způsobilých výdajů</a:t>
            </a:r>
          </a:p>
          <a:p>
            <a:pPr marL="0" indent="0">
              <a:buClr>
                <a:srgbClr val="0070C0"/>
              </a:buClr>
              <a:buNone/>
            </a:pPr>
            <a:r>
              <a:rPr lang="cs-CZ" sz="19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- žadatelé, aktivity, povinné přílohy</a:t>
            </a:r>
          </a:p>
          <a:p>
            <a:pPr marL="0" indent="0">
              <a:buClr>
                <a:srgbClr val="0070C0"/>
              </a:buClr>
              <a:buNone/>
            </a:pPr>
            <a:r>
              <a:rPr lang="cs-CZ" sz="19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- kritéria pro hodnocení projektů (součást příloh výzvy)</a:t>
            </a:r>
          </a:p>
          <a:p>
            <a:pPr marL="0" indent="0">
              <a:buClr>
                <a:srgbClr val="0070C0"/>
              </a:buClr>
              <a:buNone/>
            </a:pPr>
            <a:r>
              <a:rPr lang="cs-CZ" sz="19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- ODKAZ: </a:t>
            </a:r>
            <a:r>
              <a:rPr lang="cs-CZ" sz="1900" dirty="0">
                <a:solidFill>
                  <a:schemeClr val="tx2">
                    <a:lumMod val="85000"/>
                    <a:lumOff val="15000"/>
                  </a:schemeClr>
                </a:solidFill>
                <a:hlinkClick r:id="rId4"/>
              </a:rPr>
              <a:t>http://www.mashustopecsko.cz/irop-6.-vyzva-podpora-hasicu</a:t>
            </a:r>
            <a:endParaRPr lang="cs-CZ" sz="1900" dirty="0">
              <a:solidFill>
                <a:schemeClr val="tx2">
                  <a:lumMod val="85000"/>
                  <a:lumOff val="15000"/>
                </a:schemeClr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9026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101600"/>
            <a:ext cx="8596668" cy="931333"/>
          </a:xfrm>
        </p:spPr>
        <p:txBody>
          <a:bodyPr/>
          <a:lstStyle/>
          <a:p>
            <a:r>
              <a:rPr lang="cs-CZ" dirty="0" smtClean="0">
                <a:solidFill>
                  <a:srgbClr val="0070C0"/>
                </a:solidFill>
              </a:rPr>
              <a:t>Hlavní</a:t>
            </a:r>
            <a:r>
              <a:rPr lang="cs-CZ" dirty="0" smtClean="0"/>
              <a:t> </a:t>
            </a:r>
            <a:r>
              <a:rPr lang="cs-CZ" dirty="0" smtClean="0">
                <a:solidFill>
                  <a:srgbClr val="0070C0"/>
                </a:solidFill>
              </a:rPr>
              <a:t>podporované aktivity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022512"/>
            <a:ext cx="9399354" cy="55541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Technika pro IZS</a:t>
            </a:r>
            <a:endParaRPr lang="cs-CZ" b="1" dirty="0" smtClean="0">
              <a:solidFill>
                <a:schemeClr val="tx2">
                  <a:lumMod val="85000"/>
                  <a:lumOff val="15000"/>
                </a:schemeClr>
              </a:solidFill>
            </a:endParaRPr>
          </a:p>
          <a:p>
            <a:pPr marL="0" indent="0" algn="just">
              <a:buNone/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Pořízení specializované techniky a věcných prostředků pro výkon </a:t>
            </a: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činností spojených 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s extrémním suchem</a:t>
            </a: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. Posílení 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vybavení složek IZS pro řešení mimořádných událostí v důsledku sucha</a:t>
            </a: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, které 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má dopad na vznik lesních požárů, omezení zásobování </a:t>
            </a: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vodou či 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elektrickou energií</a:t>
            </a:r>
            <a:endParaRPr lang="cs-CZ" dirty="0" smtClean="0">
              <a:solidFill>
                <a:schemeClr val="tx2">
                  <a:lumMod val="85000"/>
                  <a:lumOff val="15000"/>
                </a:schemeClr>
              </a:solidFill>
            </a:endParaRPr>
          </a:p>
          <a:p>
            <a:pPr marL="0" indent="0">
              <a:buNone/>
            </a:pPr>
            <a:endParaRPr lang="cs-CZ" dirty="0">
              <a:solidFill>
                <a:schemeClr val="tx2">
                  <a:lumMod val="85000"/>
                  <a:lumOff val="15000"/>
                </a:schemeClr>
              </a:solidFill>
            </a:endParaRPr>
          </a:p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Na HLAVNÍ AKTIVITY projektu musí být vynaloženo minimálně 85 % celkových způsobilých výdajů projektu.</a:t>
            </a:r>
          </a:p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! Rozložení výdajů na hlavní a vedlejší aktivity projektu je předmětem kontroly CRR při závěrečném ověření způsobilosti projektu. !</a:t>
            </a:r>
          </a:p>
          <a:p>
            <a:pPr marL="0" indent="0">
              <a:buNone/>
            </a:pPr>
            <a:endParaRPr lang="cs-CZ" dirty="0" smtClean="0">
              <a:solidFill>
                <a:schemeClr val="tx2">
                  <a:lumMod val="85000"/>
                  <a:lumOff val="15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Projekt musí řešit mimořádné události extrémního sucha.</a:t>
            </a:r>
            <a:endParaRPr lang="cs-CZ" b="1" dirty="0">
              <a:solidFill>
                <a:schemeClr val="tx2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6630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197864"/>
            <a:ext cx="8596668" cy="5412485"/>
          </a:xfrm>
        </p:spPr>
        <p:txBody>
          <a:bodyPr>
            <a:normAutofit lnSpcReduction="10000"/>
          </a:bodyPr>
          <a:lstStyle/>
          <a:p>
            <a:pPr algn="just"/>
            <a:r>
              <a:rPr lang="cs-CZ" sz="2000" dirty="0"/>
              <a:t>Na stanici HZS ČR, respektive JSDH, lze žádat o vybavení uvedené v normativu vybavení v maximálním množství jednoho setu pro příslušný druh techniky/věcného prostředku</a:t>
            </a:r>
            <a:r>
              <a:rPr lang="cs-CZ" sz="2000" dirty="0" smtClean="0"/>
              <a:t>.</a:t>
            </a:r>
          </a:p>
          <a:p>
            <a:pPr lvl="1" algn="just"/>
            <a:r>
              <a:rPr lang="cs-CZ" sz="1800" dirty="0"/>
              <a:t>Velkokapacitní požární cisterna na dopravu </a:t>
            </a:r>
            <a:r>
              <a:rPr lang="cs-CZ" sz="1800" dirty="0" smtClean="0"/>
              <a:t>vody</a:t>
            </a:r>
          </a:p>
          <a:p>
            <a:pPr lvl="1" algn="just"/>
            <a:r>
              <a:rPr lang="cs-CZ" sz="1800" dirty="0"/>
              <a:t>Cisterna na pitnou vodu (provedení kontejner/přívěs/automobil</a:t>
            </a:r>
            <a:r>
              <a:rPr lang="cs-CZ" sz="1800" dirty="0" smtClean="0"/>
              <a:t>)</a:t>
            </a:r>
          </a:p>
          <a:p>
            <a:pPr lvl="1" algn="just"/>
            <a:r>
              <a:rPr lang="cs-CZ" sz="1800" dirty="0"/>
              <a:t>Hadicový </a:t>
            </a:r>
            <a:r>
              <a:rPr lang="cs-CZ" sz="1800" dirty="0" smtClean="0"/>
              <a:t>kontejner/přívěs*</a:t>
            </a:r>
          </a:p>
          <a:p>
            <a:pPr lvl="1" algn="just"/>
            <a:r>
              <a:rPr lang="cs-CZ" sz="1800" dirty="0"/>
              <a:t>Mobilní skládací velkoobjemové nádrže na vodu (min. objem 10 m3</a:t>
            </a:r>
            <a:r>
              <a:rPr lang="cs-CZ" sz="1800" dirty="0" smtClean="0"/>
              <a:t>)*</a:t>
            </a:r>
          </a:p>
          <a:p>
            <a:pPr lvl="1" algn="just"/>
            <a:r>
              <a:rPr lang="nn-NO" sz="1800" dirty="0" smtClean="0"/>
              <a:t>Mobilní </a:t>
            </a:r>
            <a:r>
              <a:rPr lang="nn-NO" sz="1800" dirty="0"/>
              <a:t>elektrocentrála 3 až 8 </a:t>
            </a:r>
            <a:r>
              <a:rPr lang="nn-NO" sz="1800" dirty="0" smtClean="0"/>
              <a:t>kVA</a:t>
            </a:r>
            <a:endParaRPr lang="cs-CZ" sz="1800" dirty="0" smtClean="0"/>
          </a:p>
          <a:p>
            <a:pPr lvl="1" algn="just"/>
            <a:r>
              <a:rPr lang="cs-CZ" sz="1800" dirty="0"/>
              <a:t>Sada baterií s min. kapacitou 4 kWh, </a:t>
            </a:r>
            <a:r>
              <a:rPr lang="cs-CZ" sz="1800" dirty="0" err="1"/>
              <a:t>fotovoltaická</a:t>
            </a:r>
            <a:r>
              <a:rPr lang="cs-CZ" sz="1800" dirty="0"/>
              <a:t> dobíječka baterií s výkonem min. 1000 </a:t>
            </a:r>
            <a:r>
              <a:rPr lang="cs-CZ" sz="1800" dirty="0" err="1"/>
              <a:t>Wp</a:t>
            </a:r>
            <a:r>
              <a:rPr lang="cs-CZ" sz="1800" dirty="0"/>
              <a:t> a měnič 12V/230V (alternativně k elektrocentrále) </a:t>
            </a:r>
            <a:endParaRPr lang="cs-CZ" sz="1800" dirty="0" smtClean="0"/>
          </a:p>
          <a:p>
            <a:pPr lvl="1" algn="just"/>
            <a:r>
              <a:rPr lang="cs-CZ" sz="1800" dirty="0"/>
              <a:t>Osvětlovací </a:t>
            </a:r>
            <a:r>
              <a:rPr lang="cs-CZ" sz="1800" dirty="0" smtClean="0"/>
              <a:t>souprava</a:t>
            </a:r>
          </a:p>
          <a:p>
            <a:pPr lvl="1" algn="just"/>
            <a:r>
              <a:rPr lang="cs-CZ" sz="1800" dirty="0"/>
              <a:t>Ruční radiostanice na frekvenci požární ochrany (souprava 3 až 6 ks) </a:t>
            </a:r>
            <a:endParaRPr lang="cs-CZ" sz="1800" dirty="0" smtClean="0"/>
          </a:p>
          <a:p>
            <a:pPr lvl="1" algn="just"/>
            <a:r>
              <a:rPr lang="cs-CZ" sz="1800" dirty="0"/>
              <a:t>Ponorné čerpadlo (čerpání ze studní) </a:t>
            </a:r>
            <a:endParaRPr lang="cs-CZ" sz="1800" dirty="0" smtClean="0"/>
          </a:p>
          <a:p>
            <a:pPr marL="457200" lvl="1" indent="0" algn="just">
              <a:buNone/>
            </a:pPr>
            <a:r>
              <a:rPr lang="cs-CZ" sz="1800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* </a:t>
            </a:r>
            <a:r>
              <a:rPr lang="cs-CZ" sz="1800" dirty="0"/>
              <a:t>Potřebnost techniky a věcného vybavení posuzuje HZS kraje, viz příloha č. 11A </a:t>
            </a:r>
            <a:r>
              <a:rPr lang="cs-CZ" sz="1800" dirty="0" smtClean="0"/>
              <a:t>specifických pravidel</a:t>
            </a:r>
            <a:r>
              <a:rPr lang="cs-CZ" sz="1800" dirty="0"/>
              <a:t>.</a:t>
            </a:r>
            <a:endParaRPr lang="cs-CZ" sz="1800" dirty="0">
              <a:solidFill>
                <a:schemeClr val="tx2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677334" y="190238"/>
            <a:ext cx="714169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600" dirty="0">
                <a:solidFill>
                  <a:srgbClr val="0070C0"/>
                </a:solidFill>
              </a:rPr>
              <a:t>Hlavní</a:t>
            </a:r>
            <a:r>
              <a:rPr lang="cs-CZ" sz="3600" dirty="0"/>
              <a:t> </a:t>
            </a:r>
            <a:r>
              <a:rPr lang="cs-CZ" sz="3600" dirty="0" smtClean="0">
                <a:solidFill>
                  <a:srgbClr val="0070C0"/>
                </a:solidFill>
              </a:rPr>
              <a:t>aktivity – pořízení majetku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11228870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0070C0"/>
                </a:solidFill>
              </a:rPr>
              <a:t>Na vedlejší aktivity může být vynaloženo maximálně 15 % CZV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0070C0"/>
              </a:buClr>
            </a:pPr>
            <a:r>
              <a:rPr lang="cs-CZ" b="1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Vedlejší aktivity:</a:t>
            </a:r>
          </a:p>
          <a:p>
            <a:pPr>
              <a:buFontTx/>
              <a:buChar char="-"/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Zpracování </a:t>
            </a: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studie proveditelnosti nebo její části,</a:t>
            </a:r>
          </a:p>
          <a:p>
            <a:pPr>
              <a:buFontTx/>
              <a:buChar char="-"/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Zpracování zadávacích dokumentací k zakázkám a organizace výběrových a zadávacích řízení,</a:t>
            </a:r>
          </a:p>
          <a:p>
            <a:pPr>
              <a:buFontTx/>
              <a:buChar char="-"/>
            </a:pP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Povinná publicita projektu</a:t>
            </a: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,</a:t>
            </a:r>
            <a:endParaRPr lang="cs-CZ" dirty="0" smtClean="0">
              <a:solidFill>
                <a:schemeClr val="tx2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5684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seta">
  <a:themeElements>
    <a:clrScheme name="Vlastní 2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B0F0"/>
      </a:accent1>
      <a:accent2>
        <a:srgbClr val="4BACC6"/>
      </a:accent2>
      <a:accent3>
        <a:srgbClr val="FFFF00"/>
      </a:accent3>
      <a:accent4>
        <a:srgbClr val="92D050"/>
      </a:accent4>
      <a:accent5>
        <a:srgbClr val="FFFF00"/>
      </a:accent5>
      <a:accent6>
        <a:srgbClr val="00B0F0"/>
      </a:accent6>
      <a:hlink>
        <a:srgbClr val="548DD4"/>
      </a:hlink>
      <a:folHlink>
        <a:srgbClr val="548DD4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</Template>
  <TotalTime>2631</TotalTime>
  <Words>1649</Words>
  <Application>Microsoft Office PowerPoint</Application>
  <PresentationFormat>Širokoúhlá obrazovka</PresentationFormat>
  <Paragraphs>192</Paragraphs>
  <Slides>23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30" baseType="lpstr">
      <vt:lpstr>Arial</vt:lpstr>
      <vt:lpstr>Arial Black</vt:lpstr>
      <vt:lpstr>Times New Roman</vt:lpstr>
      <vt:lpstr>Trebuchet MS</vt:lpstr>
      <vt:lpstr>Wingdings</vt:lpstr>
      <vt:lpstr>Wingdings 3</vt:lpstr>
      <vt:lpstr>Faseta</vt:lpstr>
      <vt:lpstr>  6. Výzva MAS Hustopečsko IROP  Podpora hasičů</vt:lpstr>
      <vt:lpstr>Program semináře</vt:lpstr>
      <vt:lpstr>Základní informace k výzvě</vt:lpstr>
      <vt:lpstr>Prezentace aplikace PowerPoint</vt:lpstr>
      <vt:lpstr>Prezentace aplikace PowerPoint</vt:lpstr>
      <vt:lpstr>Dokumenty závazné pro žadatele</vt:lpstr>
      <vt:lpstr>Hlavní podporované aktivity</vt:lpstr>
      <vt:lpstr>Prezentace aplikace PowerPoint</vt:lpstr>
      <vt:lpstr>Na vedlejší aktivity může být vynaloženo maximálně 15 % CZV</vt:lpstr>
      <vt:lpstr>Povinné přílohy</vt:lpstr>
      <vt:lpstr>Upozornění pro žadatele</vt:lpstr>
      <vt:lpstr>Proces hodnocení a výběru projektů</vt:lpstr>
      <vt:lpstr>Kritéria formálních náležitostí</vt:lpstr>
      <vt:lpstr>Kritéria hodnocení přijatelnosti</vt:lpstr>
      <vt:lpstr>Kritéria hodnocení – Věcné hodnocení   </vt:lpstr>
      <vt:lpstr>Kritéria hodnocení – Věcné hodnocení   </vt:lpstr>
      <vt:lpstr>Indikátory</vt:lpstr>
      <vt:lpstr>Povinná publicita</vt:lpstr>
      <vt:lpstr>Webová aplikace IS KP 14+</vt:lpstr>
      <vt:lpstr>Prostřednictvím IS KP14+ probíhá podání</vt:lpstr>
      <vt:lpstr>Info k IS KP14+</vt:lpstr>
      <vt:lpstr>Elektronický podpis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 Výzva MAS Střední Haná IROP IZS - Stanice IZS</dc:title>
  <dc:creator>Uživatel systému Windows</dc:creator>
  <cp:lastModifiedBy>zichm@seznam.cz</cp:lastModifiedBy>
  <cp:revision>62</cp:revision>
  <dcterms:created xsi:type="dcterms:W3CDTF">2018-05-31T10:30:24Z</dcterms:created>
  <dcterms:modified xsi:type="dcterms:W3CDTF">2018-11-19T09:21:47Z</dcterms:modified>
</cp:coreProperties>
</file>