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0" r:id="rId1"/>
  </p:sldMasterIdLst>
  <p:sldIdLst>
    <p:sldId id="256" r:id="rId2"/>
    <p:sldId id="257" r:id="rId3"/>
    <p:sldId id="261" r:id="rId4"/>
    <p:sldId id="283" r:id="rId5"/>
    <p:sldId id="284" r:id="rId6"/>
    <p:sldId id="258" r:id="rId7"/>
    <p:sldId id="259" r:id="rId8"/>
    <p:sldId id="286" r:id="rId9"/>
    <p:sldId id="287" r:id="rId10"/>
    <p:sldId id="262" r:id="rId11"/>
    <p:sldId id="263" r:id="rId12"/>
    <p:sldId id="278" r:id="rId13"/>
    <p:sldId id="260" r:id="rId14"/>
    <p:sldId id="288" r:id="rId15"/>
    <p:sldId id="289" r:id="rId16"/>
    <p:sldId id="265" r:id="rId17"/>
    <p:sldId id="266" r:id="rId18"/>
    <p:sldId id="273" r:id="rId19"/>
    <p:sldId id="274" r:id="rId20"/>
    <p:sldId id="267" r:id="rId21"/>
    <p:sldId id="275" r:id="rId22"/>
    <p:sldId id="268" r:id="rId23"/>
    <p:sldId id="270" r:id="rId24"/>
    <p:sldId id="276" r:id="rId25"/>
    <p:sldId id="281" r:id="rId26"/>
    <p:sldId id="277" r:id="rId27"/>
    <p:sldId id="282" r:id="rId28"/>
    <p:sldId id="27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E178C3-1EE9-475D-B097-611BD883965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cs-CZ"/>
        </a:p>
      </dgm:t>
    </dgm:pt>
    <dgm:pt modelId="{7CB5D721-B986-48C3-9FE7-5434D9C89790}">
      <dgm:prSet phldrT="[Text]"/>
      <dgm:spPr/>
      <dgm:t>
        <a:bodyPr/>
        <a:lstStyle/>
        <a:p>
          <a:r>
            <a:rPr lang="cs-CZ" dirty="0"/>
            <a:t>Formální hodnocení a přijatelnost</a:t>
          </a:r>
        </a:p>
      </dgm:t>
    </dgm:pt>
    <dgm:pt modelId="{57E13E29-A8A4-42E5-B293-6D2701CF3590}" type="parTrans" cxnId="{217D3523-40D7-411F-ACB7-F14870E894B8}">
      <dgm:prSet/>
      <dgm:spPr/>
      <dgm:t>
        <a:bodyPr/>
        <a:lstStyle/>
        <a:p>
          <a:endParaRPr lang="cs-CZ"/>
        </a:p>
      </dgm:t>
    </dgm:pt>
    <dgm:pt modelId="{8A833B76-F8B1-4622-8E6A-A9E656069179}" type="sibTrans" cxnId="{217D3523-40D7-411F-ACB7-F14870E894B8}">
      <dgm:prSet/>
      <dgm:spPr/>
      <dgm:t>
        <a:bodyPr/>
        <a:lstStyle/>
        <a:p>
          <a:endParaRPr lang="cs-CZ"/>
        </a:p>
      </dgm:t>
    </dgm:pt>
    <dgm:pt modelId="{21CC2568-1222-45E3-9217-D262F69176EA}">
      <dgm:prSet phldrT="[Text]"/>
      <dgm:spPr/>
      <dgm:t>
        <a:bodyPr/>
        <a:lstStyle/>
        <a:p>
          <a:r>
            <a:rPr lang="cs-CZ" dirty="0"/>
            <a:t>Věcné hodnocení</a:t>
          </a:r>
        </a:p>
      </dgm:t>
    </dgm:pt>
    <dgm:pt modelId="{2153851F-6EFD-4C86-B945-67C26CDE6722}" type="parTrans" cxnId="{F9A63052-64EA-4774-A6A9-63323BDDCA38}">
      <dgm:prSet/>
      <dgm:spPr/>
      <dgm:t>
        <a:bodyPr/>
        <a:lstStyle/>
        <a:p>
          <a:endParaRPr lang="cs-CZ"/>
        </a:p>
      </dgm:t>
    </dgm:pt>
    <dgm:pt modelId="{8228F91C-C1A1-487F-AD52-A903F805DD3C}" type="sibTrans" cxnId="{F9A63052-64EA-4774-A6A9-63323BDDCA38}">
      <dgm:prSet/>
      <dgm:spPr/>
      <dgm:t>
        <a:bodyPr/>
        <a:lstStyle/>
        <a:p>
          <a:endParaRPr lang="cs-CZ"/>
        </a:p>
      </dgm:t>
    </dgm:pt>
    <dgm:pt modelId="{A119DC2B-76FE-4036-90D5-961577A557AE}">
      <dgm:prSet phldrT="[Text]"/>
      <dgm:spPr/>
      <dgm:t>
        <a:bodyPr/>
        <a:lstStyle/>
        <a:p>
          <a:r>
            <a:rPr lang="cs-CZ" dirty="0"/>
            <a:t>Schválení projektů</a:t>
          </a:r>
        </a:p>
      </dgm:t>
    </dgm:pt>
    <dgm:pt modelId="{08CAE796-E596-4761-A42E-AA2787C71863}" type="parTrans" cxnId="{2AB8BD23-BAAB-483F-965E-20AA12051A03}">
      <dgm:prSet/>
      <dgm:spPr/>
      <dgm:t>
        <a:bodyPr/>
        <a:lstStyle/>
        <a:p>
          <a:endParaRPr lang="cs-CZ"/>
        </a:p>
      </dgm:t>
    </dgm:pt>
    <dgm:pt modelId="{704B6EA9-6ECA-4E6C-B3BC-857920F568E3}" type="sibTrans" cxnId="{2AB8BD23-BAAB-483F-965E-20AA12051A03}">
      <dgm:prSet/>
      <dgm:spPr/>
      <dgm:t>
        <a:bodyPr/>
        <a:lstStyle/>
        <a:p>
          <a:endParaRPr lang="cs-CZ"/>
        </a:p>
      </dgm:t>
    </dgm:pt>
    <dgm:pt modelId="{02625BCB-568F-45E5-9806-2E88D3E9599A}">
      <dgm:prSet phldrT="[Text]"/>
      <dgm:spPr/>
      <dgm:t>
        <a:bodyPr/>
        <a:lstStyle/>
        <a:p>
          <a:r>
            <a:rPr lang="cs-CZ" dirty="0"/>
            <a:t>Kontrola CRR</a:t>
          </a:r>
        </a:p>
      </dgm:t>
    </dgm:pt>
    <dgm:pt modelId="{D3405D5C-4C2F-4418-9281-8F2E02AD52D8}" type="parTrans" cxnId="{11E6CD90-3DC6-4FB0-8A99-11BC0B6D0EF0}">
      <dgm:prSet/>
      <dgm:spPr/>
      <dgm:t>
        <a:bodyPr/>
        <a:lstStyle/>
        <a:p>
          <a:endParaRPr lang="cs-CZ"/>
        </a:p>
      </dgm:t>
    </dgm:pt>
    <dgm:pt modelId="{071986DD-D0E6-45A0-BE88-F7A3D0532803}" type="sibTrans" cxnId="{11E6CD90-3DC6-4FB0-8A99-11BC0B6D0EF0}">
      <dgm:prSet/>
      <dgm:spPr/>
      <dgm:t>
        <a:bodyPr/>
        <a:lstStyle/>
        <a:p>
          <a:endParaRPr lang="cs-CZ"/>
        </a:p>
      </dgm:t>
    </dgm:pt>
    <dgm:pt modelId="{01B4CDAC-A99C-4301-AF47-C15D5745160A}" type="pres">
      <dgm:prSet presAssocID="{50E178C3-1EE9-475D-B097-611BD8839651}" presName="CompostProcess" presStyleCnt="0">
        <dgm:presLayoutVars>
          <dgm:dir/>
          <dgm:resizeHandles val="exact"/>
        </dgm:presLayoutVars>
      </dgm:prSet>
      <dgm:spPr/>
    </dgm:pt>
    <dgm:pt modelId="{EFF722B0-4D43-41E9-B05D-FED86BCAA1AB}" type="pres">
      <dgm:prSet presAssocID="{50E178C3-1EE9-475D-B097-611BD8839651}" presName="arrow" presStyleLbl="bgShp" presStyleIdx="0" presStyleCnt="1"/>
      <dgm:spPr/>
    </dgm:pt>
    <dgm:pt modelId="{B97899FF-B80F-4446-8113-D6E9DB66CBDB}" type="pres">
      <dgm:prSet presAssocID="{50E178C3-1EE9-475D-B097-611BD8839651}" presName="linearProcess" presStyleCnt="0"/>
      <dgm:spPr/>
    </dgm:pt>
    <dgm:pt modelId="{C61FDF1B-1CA9-4443-BD08-2DC05B569850}" type="pres">
      <dgm:prSet presAssocID="{7CB5D721-B986-48C3-9FE7-5434D9C89790}" presName="textNode" presStyleLbl="node1" presStyleIdx="0" presStyleCnt="4">
        <dgm:presLayoutVars>
          <dgm:bulletEnabled val="1"/>
        </dgm:presLayoutVars>
      </dgm:prSet>
      <dgm:spPr/>
    </dgm:pt>
    <dgm:pt modelId="{4E01DB88-5360-4E02-B46F-3C00E5AD858E}" type="pres">
      <dgm:prSet presAssocID="{8A833B76-F8B1-4622-8E6A-A9E656069179}" presName="sibTrans" presStyleCnt="0"/>
      <dgm:spPr/>
    </dgm:pt>
    <dgm:pt modelId="{7F703CA9-7CC8-4142-A6C3-7A1C8BBEA7F2}" type="pres">
      <dgm:prSet presAssocID="{21CC2568-1222-45E3-9217-D262F69176EA}" presName="textNode" presStyleLbl="node1" presStyleIdx="1" presStyleCnt="4">
        <dgm:presLayoutVars>
          <dgm:bulletEnabled val="1"/>
        </dgm:presLayoutVars>
      </dgm:prSet>
      <dgm:spPr/>
    </dgm:pt>
    <dgm:pt modelId="{D3AB321D-452E-4450-8E1B-139B6C4F3398}" type="pres">
      <dgm:prSet presAssocID="{8228F91C-C1A1-487F-AD52-A903F805DD3C}" presName="sibTrans" presStyleCnt="0"/>
      <dgm:spPr/>
    </dgm:pt>
    <dgm:pt modelId="{E3EA147F-549C-47DF-A074-5FA3DA8F8E26}" type="pres">
      <dgm:prSet presAssocID="{A119DC2B-76FE-4036-90D5-961577A557AE}" presName="textNode" presStyleLbl="node1" presStyleIdx="2" presStyleCnt="4">
        <dgm:presLayoutVars>
          <dgm:bulletEnabled val="1"/>
        </dgm:presLayoutVars>
      </dgm:prSet>
      <dgm:spPr/>
    </dgm:pt>
    <dgm:pt modelId="{ACDD3787-0276-4265-8482-79FA476E7BAB}" type="pres">
      <dgm:prSet presAssocID="{704B6EA9-6ECA-4E6C-B3BC-857920F568E3}" presName="sibTrans" presStyleCnt="0"/>
      <dgm:spPr/>
    </dgm:pt>
    <dgm:pt modelId="{AAFAD246-378A-4612-B1EF-84AC9DF68A49}" type="pres">
      <dgm:prSet presAssocID="{02625BCB-568F-45E5-9806-2E88D3E9599A}" presName="textNode" presStyleLbl="node1" presStyleIdx="3" presStyleCnt="4">
        <dgm:presLayoutVars>
          <dgm:bulletEnabled val="1"/>
        </dgm:presLayoutVars>
      </dgm:prSet>
      <dgm:spPr/>
    </dgm:pt>
  </dgm:ptLst>
  <dgm:cxnLst>
    <dgm:cxn modelId="{C920AC06-64AD-430F-B551-B56A40CECFD0}" type="presOf" srcId="{21CC2568-1222-45E3-9217-D262F69176EA}" destId="{7F703CA9-7CC8-4142-A6C3-7A1C8BBEA7F2}" srcOrd="0" destOrd="0" presId="urn:microsoft.com/office/officeart/2005/8/layout/hProcess9"/>
    <dgm:cxn modelId="{5135D615-DBE2-4EC3-A910-B011DA3E2635}" type="presOf" srcId="{A119DC2B-76FE-4036-90D5-961577A557AE}" destId="{E3EA147F-549C-47DF-A074-5FA3DA8F8E26}" srcOrd="0" destOrd="0" presId="urn:microsoft.com/office/officeart/2005/8/layout/hProcess9"/>
    <dgm:cxn modelId="{217D3523-40D7-411F-ACB7-F14870E894B8}" srcId="{50E178C3-1EE9-475D-B097-611BD8839651}" destId="{7CB5D721-B986-48C3-9FE7-5434D9C89790}" srcOrd="0" destOrd="0" parTransId="{57E13E29-A8A4-42E5-B293-6D2701CF3590}" sibTransId="{8A833B76-F8B1-4622-8E6A-A9E656069179}"/>
    <dgm:cxn modelId="{2AB8BD23-BAAB-483F-965E-20AA12051A03}" srcId="{50E178C3-1EE9-475D-B097-611BD8839651}" destId="{A119DC2B-76FE-4036-90D5-961577A557AE}" srcOrd="2" destOrd="0" parTransId="{08CAE796-E596-4761-A42E-AA2787C71863}" sibTransId="{704B6EA9-6ECA-4E6C-B3BC-857920F568E3}"/>
    <dgm:cxn modelId="{CB84512A-C9D7-4588-8E52-450B37E08292}" type="presOf" srcId="{02625BCB-568F-45E5-9806-2E88D3E9599A}" destId="{AAFAD246-378A-4612-B1EF-84AC9DF68A49}" srcOrd="0" destOrd="0" presId="urn:microsoft.com/office/officeart/2005/8/layout/hProcess9"/>
    <dgm:cxn modelId="{F9A63052-64EA-4774-A6A9-63323BDDCA38}" srcId="{50E178C3-1EE9-475D-B097-611BD8839651}" destId="{21CC2568-1222-45E3-9217-D262F69176EA}" srcOrd="1" destOrd="0" parTransId="{2153851F-6EFD-4C86-B945-67C26CDE6722}" sibTransId="{8228F91C-C1A1-487F-AD52-A903F805DD3C}"/>
    <dgm:cxn modelId="{E5D76955-837A-470A-BEB2-392D70B1493C}" type="presOf" srcId="{7CB5D721-B986-48C3-9FE7-5434D9C89790}" destId="{C61FDF1B-1CA9-4443-BD08-2DC05B569850}" srcOrd="0" destOrd="0" presId="urn:microsoft.com/office/officeart/2005/8/layout/hProcess9"/>
    <dgm:cxn modelId="{11E6CD90-3DC6-4FB0-8A99-11BC0B6D0EF0}" srcId="{50E178C3-1EE9-475D-B097-611BD8839651}" destId="{02625BCB-568F-45E5-9806-2E88D3E9599A}" srcOrd="3" destOrd="0" parTransId="{D3405D5C-4C2F-4418-9281-8F2E02AD52D8}" sibTransId="{071986DD-D0E6-45A0-BE88-F7A3D0532803}"/>
    <dgm:cxn modelId="{F88125E9-2BEF-4BA4-B0A9-AEF1BDF4F130}" type="presOf" srcId="{50E178C3-1EE9-475D-B097-611BD8839651}" destId="{01B4CDAC-A99C-4301-AF47-C15D5745160A}" srcOrd="0" destOrd="0" presId="urn:microsoft.com/office/officeart/2005/8/layout/hProcess9"/>
    <dgm:cxn modelId="{29EFEA64-BCEB-4109-BBC6-92F48777139A}" type="presParOf" srcId="{01B4CDAC-A99C-4301-AF47-C15D5745160A}" destId="{EFF722B0-4D43-41E9-B05D-FED86BCAA1AB}" srcOrd="0" destOrd="0" presId="urn:microsoft.com/office/officeart/2005/8/layout/hProcess9"/>
    <dgm:cxn modelId="{7A739483-0F18-416E-BFC0-A4B26939EB06}" type="presParOf" srcId="{01B4CDAC-A99C-4301-AF47-C15D5745160A}" destId="{B97899FF-B80F-4446-8113-D6E9DB66CBDB}" srcOrd="1" destOrd="0" presId="urn:microsoft.com/office/officeart/2005/8/layout/hProcess9"/>
    <dgm:cxn modelId="{214134DD-9518-4AA9-BC27-86BFAA95B25F}" type="presParOf" srcId="{B97899FF-B80F-4446-8113-D6E9DB66CBDB}" destId="{C61FDF1B-1CA9-4443-BD08-2DC05B569850}" srcOrd="0" destOrd="0" presId="urn:microsoft.com/office/officeart/2005/8/layout/hProcess9"/>
    <dgm:cxn modelId="{0CC88E82-4E39-4C1E-BA55-612231A554D2}" type="presParOf" srcId="{B97899FF-B80F-4446-8113-D6E9DB66CBDB}" destId="{4E01DB88-5360-4E02-B46F-3C00E5AD858E}" srcOrd="1" destOrd="0" presId="urn:microsoft.com/office/officeart/2005/8/layout/hProcess9"/>
    <dgm:cxn modelId="{5257E072-E3E4-4A22-9ED6-E2C2970F32A2}" type="presParOf" srcId="{B97899FF-B80F-4446-8113-D6E9DB66CBDB}" destId="{7F703CA9-7CC8-4142-A6C3-7A1C8BBEA7F2}" srcOrd="2" destOrd="0" presId="urn:microsoft.com/office/officeart/2005/8/layout/hProcess9"/>
    <dgm:cxn modelId="{26EC8D3D-9117-4AD0-B353-176F0C209078}" type="presParOf" srcId="{B97899FF-B80F-4446-8113-D6E9DB66CBDB}" destId="{D3AB321D-452E-4450-8E1B-139B6C4F3398}" srcOrd="3" destOrd="0" presId="urn:microsoft.com/office/officeart/2005/8/layout/hProcess9"/>
    <dgm:cxn modelId="{5E8F2E47-E745-4800-8A13-F3A405386D7F}" type="presParOf" srcId="{B97899FF-B80F-4446-8113-D6E9DB66CBDB}" destId="{E3EA147F-549C-47DF-A074-5FA3DA8F8E26}" srcOrd="4" destOrd="0" presId="urn:microsoft.com/office/officeart/2005/8/layout/hProcess9"/>
    <dgm:cxn modelId="{D39EA838-1B8E-47D8-A2E3-97FA02FBF0C0}" type="presParOf" srcId="{B97899FF-B80F-4446-8113-D6E9DB66CBDB}" destId="{ACDD3787-0276-4265-8482-79FA476E7BAB}" srcOrd="5" destOrd="0" presId="urn:microsoft.com/office/officeart/2005/8/layout/hProcess9"/>
    <dgm:cxn modelId="{D809773B-2ED9-4C91-947C-ABAF8C37ACF1}" type="presParOf" srcId="{B97899FF-B80F-4446-8113-D6E9DB66CBDB}" destId="{AAFAD246-378A-4612-B1EF-84AC9DF68A49}"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E178C3-1EE9-475D-B097-611BD883965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cs-CZ"/>
        </a:p>
      </dgm:t>
    </dgm:pt>
    <dgm:pt modelId="{7CB5D721-B986-48C3-9FE7-5434D9C89790}">
      <dgm:prSet phldrT="[Text]"/>
      <dgm:spPr>
        <a:solidFill>
          <a:schemeClr val="accent1">
            <a:lumMod val="50000"/>
          </a:schemeClr>
        </a:solidFill>
      </dgm:spPr>
      <dgm:t>
        <a:bodyPr/>
        <a:lstStyle/>
        <a:p>
          <a:r>
            <a:rPr lang="cs-CZ" dirty="0"/>
            <a:t>Formální hodnocení a přijatelnost</a:t>
          </a:r>
        </a:p>
      </dgm:t>
    </dgm:pt>
    <dgm:pt modelId="{57E13E29-A8A4-42E5-B293-6D2701CF3590}" type="parTrans" cxnId="{217D3523-40D7-411F-ACB7-F14870E894B8}">
      <dgm:prSet/>
      <dgm:spPr/>
      <dgm:t>
        <a:bodyPr/>
        <a:lstStyle/>
        <a:p>
          <a:endParaRPr lang="cs-CZ"/>
        </a:p>
      </dgm:t>
    </dgm:pt>
    <dgm:pt modelId="{8A833B76-F8B1-4622-8E6A-A9E656069179}" type="sibTrans" cxnId="{217D3523-40D7-411F-ACB7-F14870E894B8}">
      <dgm:prSet/>
      <dgm:spPr/>
      <dgm:t>
        <a:bodyPr/>
        <a:lstStyle/>
        <a:p>
          <a:endParaRPr lang="cs-CZ"/>
        </a:p>
      </dgm:t>
    </dgm:pt>
    <dgm:pt modelId="{21CC2568-1222-45E3-9217-D262F69176EA}">
      <dgm:prSet phldrT="[Text]"/>
      <dgm:spPr/>
      <dgm:t>
        <a:bodyPr/>
        <a:lstStyle/>
        <a:p>
          <a:r>
            <a:rPr lang="cs-CZ" dirty="0"/>
            <a:t>Věcné hodnocení</a:t>
          </a:r>
        </a:p>
      </dgm:t>
    </dgm:pt>
    <dgm:pt modelId="{2153851F-6EFD-4C86-B945-67C26CDE6722}" type="parTrans" cxnId="{F9A63052-64EA-4774-A6A9-63323BDDCA38}">
      <dgm:prSet/>
      <dgm:spPr/>
      <dgm:t>
        <a:bodyPr/>
        <a:lstStyle/>
        <a:p>
          <a:endParaRPr lang="cs-CZ"/>
        </a:p>
      </dgm:t>
    </dgm:pt>
    <dgm:pt modelId="{8228F91C-C1A1-487F-AD52-A903F805DD3C}" type="sibTrans" cxnId="{F9A63052-64EA-4774-A6A9-63323BDDCA38}">
      <dgm:prSet/>
      <dgm:spPr/>
      <dgm:t>
        <a:bodyPr/>
        <a:lstStyle/>
        <a:p>
          <a:endParaRPr lang="cs-CZ"/>
        </a:p>
      </dgm:t>
    </dgm:pt>
    <dgm:pt modelId="{A119DC2B-76FE-4036-90D5-961577A557AE}">
      <dgm:prSet phldrT="[Text]"/>
      <dgm:spPr/>
      <dgm:t>
        <a:bodyPr/>
        <a:lstStyle/>
        <a:p>
          <a:r>
            <a:rPr lang="cs-CZ" dirty="0"/>
            <a:t>Schválení projektů</a:t>
          </a:r>
        </a:p>
      </dgm:t>
    </dgm:pt>
    <dgm:pt modelId="{08CAE796-E596-4761-A42E-AA2787C71863}" type="parTrans" cxnId="{2AB8BD23-BAAB-483F-965E-20AA12051A03}">
      <dgm:prSet/>
      <dgm:spPr/>
      <dgm:t>
        <a:bodyPr/>
        <a:lstStyle/>
        <a:p>
          <a:endParaRPr lang="cs-CZ"/>
        </a:p>
      </dgm:t>
    </dgm:pt>
    <dgm:pt modelId="{704B6EA9-6ECA-4E6C-B3BC-857920F568E3}" type="sibTrans" cxnId="{2AB8BD23-BAAB-483F-965E-20AA12051A03}">
      <dgm:prSet/>
      <dgm:spPr/>
      <dgm:t>
        <a:bodyPr/>
        <a:lstStyle/>
        <a:p>
          <a:endParaRPr lang="cs-CZ"/>
        </a:p>
      </dgm:t>
    </dgm:pt>
    <dgm:pt modelId="{02625BCB-568F-45E5-9806-2E88D3E9599A}">
      <dgm:prSet phldrT="[Text]"/>
      <dgm:spPr/>
      <dgm:t>
        <a:bodyPr/>
        <a:lstStyle/>
        <a:p>
          <a:r>
            <a:rPr lang="cs-CZ" dirty="0"/>
            <a:t>Kontrola CRR</a:t>
          </a:r>
        </a:p>
      </dgm:t>
    </dgm:pt>
    <dgm:pt modelId="{D3405D5C-4C2F-4418-9281-8F2E02AD52D8}" type="parTrans" cxnId="{11E6CD90-3DC6-4FB0-8A99-11BC0B6D0EF0}">
      <dgm:prSet/>
      <dgm:spPr/>
      <dgm:t>
        <a:bodyPr/>
        <a:lstStyle/>
        <a:p>
          <a:endParaRPr lang="cs-CZ"/>
        </a:p>
      </dgm:t>
    </dgm:pt>
    <dgm:pt modelId="{071986DD-D0E6-45A0-BE88-F7A3D0532803}" type="sibTrans" cxnId="{11E6CD90-3DC6-4FB0-8A99-11BC0B6D0EF0}">
      <dgm:prSet/>
      <dgm:spPr/>
      <dgm:t>
        <a:bodyPr/>
        <a:lstStyle/>
        <a:p>
          <a:endParaRPr lang="cs-CZ"/>
        </a:p>
      </dgm:t>
    </dgm:pt>
    <dgm:pt modelId="{01B4CDAC-A99C-4301-AF47-C15D5745160A}" type="pres">
      <dgm:prSet presAssocID="{50E178C3-1EE9-475D-B097-611BD8839651}" presName="CompostProcess" presStyleCnt="0">
        <dgm:presLayoutVars>
          <dgm:dir/>
          <dgm:resizeHandles val="exact"/>
        </dgm:presLayoutVars>
      </dgm:prSet>
      <dgm:spPr/>
    </dgm:pt>
    <dgm:pt modelId="{EFF722B0-4D43-41E9-B05D-FED86BCAA1AB}" type="pres">
      <dgm:prSet presAssocID="{50E178C3-1EE9-475D-B097-611BD8839651}" presName="arrow" presStyleLbl="bgShp" presStyleIdx="0" presStyleCnt="1"/>
      <dgm:spPr/>
    </dgm:pt>
    <dgm:pt modelId="{B97899FF-B80F-4446-8113-D6E9DB66CBDB}" type="pres">
      <dgm:prSet presAssocID="{50E178C3-1EE9-475D-B097-611BD8839651}" presName="linearProcess" presStyleCnt="0"/>
      <dgm:spPr/>
    </dgm:pt>
    <dgm:pt modelId="{C61FDF1B-1CA9-4443-BD08-2DC05B569850}" type="pres">
      <dgm:prSet presAssocID="{7CB5D721-B986-48C3-9FE7-5434D9C89790}" presName="textNode" presStyleLbl="node1" presStyleIdx="0" presStyleCnt="4">
        <dgm:presLayoutVars>
          <dgm:bulletEnabled val="1"/>
        </dgm:presLayoutVars>
      </dgm:prSet>
      <dgm:spPr/>
    </dgm:pt>
    <dgm:pt modelId="{4E01DB88-5360-4E02-B46F-3C00E5AD858E}" type="pres">
      <dgm:prSet presAssocID="{8A833B76-F8B1-4622-8E6A-A9E656069179}" presName="sibTrans" presStyleCnt="0"/>
      <dgm:spPr/>
    </dgm:pt>
    <dgm:pt modelId="{7F703CA9-7CC8-4142-A6C3-7A1C8BBEA7F2}" type="pres">
      <dgm:prSet presAssocID="{21CC2568-1222-45E3-9217-D262F69176EA}" presName="textNode" presStyleLbl="node1" presStyleIdx="1" presStyleCnt="4">
        <dgm:presLayoutVars>
          <dgm:bulletEnabled val="1"/>
        </dgm:presLayoutVars>
      </dgm:prSet>
      <dgm:spPr/>
    </dgm:pt>
    <dgm:pt modelId="{D3AB321D-452E-4450-8E1B-139B6C4F3398}" type="pres">
      <dgm:prSet presAssocID="{8228F91C-C1A1-487F-AD52-A903F805DD3C}" presName="sibTrans" presStyleCnt="0"/>
      <dgm:spPr/>
    </dgm:pt>
    <dgm:pt modelId="{E3EA147F-549C-47DF-A074-5FA3DA8F8E26}" type="pres">
      <dgm:prSet presAssocID="{A119DC2B-76FE-4036-90D5-961577A557AE}" presName="textNode" presStyleLbl="node1" presStyleIdx="2" presStyleCnt="4">
        <dgm:presLayoutVars>
          <dgm:bulletEnabled val="1"/>
        </dgm:presLayoutVars>
      </dgm:prSet>
      <dgm:spPr/>
    </dgm:pt>
    <dgm:pt modelId="{ACDD3787-0276-4265-8482-79FA476E7BAB}" type="pres">
      <dgm:prSet presAssocID="{704B6EA9-6ECA-4E6C-B3BC-857920F568E3}" presName="sibTrans" presStyleCnt="0"/>
      <dgm:spPr/>
    </dgm:pt>
    <dgm:pt modelId="{AAFAD246-378A-4612-B1EF-84AC9DF68A49}" type="pres">
      <dgm:prSet presAssocID="{02625BCB-568F-45E5-9806-2E88D3E9599A}" presName="textNode" presStyleLbl="node1" presStyleIdx="3" presStyleCnt="4">
        <dgm:presLayoutVars>
          <dgm:bulletEnabled val="1"/>
        </dgm:presLayoutVars>
      </dgm:prSet>
      <dgm:spPr/>
    </dgm:pt>
  </dgm:ptLst>
  <dgm:cxnLst>
    <dgm:cxn modelId="{C920AC06-64AD-430F-B551-B56A40CECFD0}" type="presOf" srcId="{21CC2568-1222-45E3-9217-D262F69176EA}" destId="{7F703CA9-7CC8-4142-A6C3-7A1C8BBEA7F2}" srcOrd="0" destOrd="0" presId="urn:microsoft.com/office/officeart/2005/8/layout/hProcess9"/>
    <dgm:cxn modelId="{5135D615-DBE2-4EC3-A910-B011DA3E2635}" type="presOf" srcId="{A119DC2B-76FE-4036-90D5-961577A557AE}" destId="{E3EA147F-549C-47DF-A074-5FA3DA8F8E26}" srcOrd="0" destOrd="0" presId="urn:microsoft.com/office/officeart/2005/8/layout/hProcess9"/>
    <dgm:cxn modelId="{217D3523-40D7-411F-ACB7-F14870E894B8}" srcId="{50E178C3-1EE9-475D-B097-611BD8839651}" destId="{7CB5D721-B986-48C3-9FE7-5434D9C89790}" srcOrd="0" destOrd="0" parTransId="{57E13E29-A8A4-42E5-B293-6D2701CF3590}" sibTransId="{8A833B76-F8B1-4622-8E6A-A9E656069179}"/>
    <dgm:cxn modelId="{2AB8BD23-BAAB-483F-965E-20AA12051A03}" srcId="{50E178C3-1EE9-475D-B097-611BD8839651}" destId="{A119DC2B-76FE-4036-90D5-961577A557AE}" srcOrd="2" destOrd="0" parTransId="{08CAE796-E596-4761-A42E-AA2787C71863}" sibTransId="{704B6EA9-6ECA-4E6C-B3BC-857920F568E3}"/>
    <dgm:cxn modelId="{CB84512A-C9D7-4588-8E52-450B37E08292}" type="presOf" srcId="{02625BCB-568F-45E5-9806-2E88D3E9599A}" destId="{AAFAD246-378A-4612-B1EF-84AC9DF68A49}" srcOrd="0" destOrd="0" presId="urn:microsoft.com/office/officeart/2005/8/layout/hProcess9"/>
    <dgm:cxn modelId="{F9A63052-64EA-4774-A6A9-63323BDDCA38}" srcId="{50E178C3-1EE9-475D-B097-611BD8839651}" destId="{21CC2568-1222-45E3-9217-D262F69176EA}" srcOrd="1" destOrd="0" parTransId="{2153851F-6EFD-4C86-B945-67C26CDE6722}" sibTransId="{8228F91C-C1A1-487F-AD52-A903F805DD3C}"/>
    <dgm:cxn modelId="{E5D76955-837A-470A-BEB2-392D70B1493C}" type="presOf" srcId="{7CB5D721-B986-48C3-9FE7-5434D9C89790}" destId="{C61FDF1B-1CA9-4443-BD08-2DC05B569850}" srcOrd="0" destOrd="0" presId="urn:microsoft.com/office/officeart/2005/8/layout/hProcess9"/>
    <dgm:cxn modelId="{11E6CD90-3DC6-4FB0-8A99-11BC0B6D0EF0}" srcId="{50E178C3-1EE9-475D-B097-611BD8839651}" destId="{02625BCB-568F-45E5-9806-2E88D3E9599A}" srcOrd="3" destOrd="0" parTransId="{D3405D5C-4C2F-4418-9281-8F2E02AD52D8}" sibTransId="{071986DD-D0E6-45A0-BE88-F7A3D0532803}"/>
    <dgm:cxn modelId="{F88125E9-2BEF-4BA4-B0A9-AEF1BDF4F130}" type="presOf" srcId="{50E178C3-1EE9-475D-B097-611BD8839651}" destId="{01B4CDAC-A99C-4301-AF47-C15D5745160A}" srcOrd="0" destOrd="0" presId="urn:microsoft.com/office/officeart/2005/8/layout/hProcess9"/>
    <dgm:cxn modelId="{29EFEA64-BCEB-4109-BBC6-92F48777139A}" type="presParOf" srcId="{01B4CDAC-A99C-4301-AF47-C15D5745160A}" destId="{EFF722B0-4D43-41E9-B05D-FED86BCAA1AB}" srcOrd="0" destOrd="0" presId="urn:microsoft.com/office/officeart/2005/8/layout/hProcess9"/>
    <dgm:cxn modelId="{7A739483-0F18-416E-BFC0-A4B26939EB06}" type="presParOf" srcId="{01B4CDAC-A99C-4301-AF47-C15D5745160A}" destId="{B97899FF-B80F-4446-8113-D6E9DB66CBDB}" srcOrd="1" destOrd="0" presId="urn:microsoft.com/office/officeart/2005/8/layout/hProcess9"/>
    <dgm:cxn modelId="{214134DD-9518-4AA9-BC27-86BFAA95B25F}" type="presParOf" srcId="{B97899FF-B80F-4446-8113-D6E9DB66CBDB}" destId="{C61FDF1B-1CA9-4443-BD08-2DC05B569850}" srcOrd="0" destOrd="0" presId="urn:microsoft.com/office/officeart/2005/8/layout/hProcess9"/>
    <dgm:cxn modelId="{0CC88E82-4E39-4C1E-BA55-612231A554D2}" type="presParOf" srcId="{B97899FF-B80F-4446-8113-D6E9DB66CBDB}" destId="{4E01DB88-5360-4E02-B46F-3C00E5AD858E}" srcOrd="1" destOrd="0" presId="urn:microsoft.com/office/officeart/2005/8/layout/hProcess9"/>
    <dgm:cxn modelId="{5257E072-E3E4-4A22-9ED6-E2C2970F32A2}" type="presParOf" srcId="{B97899FF-B80F-4446-8113-D6E9DB66CBDB}" destId="{7F703CA9-7CC8-4142-A6C3-7A1C8BBEA7F2}" srcOrd="2" destOrd="0" presId="urn:microsoft.com/office/officeart/2005/8/layout/hProcess9"/>
    <dgm:cxn modelId="{26EC8D3D-9117-4AD0-B353-176F0C209078}" type="presParOf" srcId="{B97899FF-B80F-4446-8113-D6E9DB66CBDB}" destId="{D3AB321D-452E-4450-8E1B-139B6C4F3398}" srcOrd="3" destOrd="0" presId="urn:microsoft.com/office/officeart/2005/8/layout/hProcess9"/>
    <dgm:cxn modelId="{5E8F2E47-E745-4800-8A13-F3A405386D7F}" type="presParOf" srcId="{B97899FF-B80F-4446-8113-D6E9DB66CBDB}" destId="{E3EA147F-549C-47DF-A074-5FA3DA8F8E26}" srcOrd="4" destOrd="0" presId="urn:microsoft.com/office/officeart/2005/8/layout/hProcess9"/>
    <dgm:cxn modelId="{D39EA838-1B8E-47D8-A2E3-97FA02FBF0C0}" type="presParOf" srcId="{B97899FF-B80F-4446-8113-D6E9DB66CBDB}" destId="{ACDD3787-0276-4265-8482-79FA476E7BAB}" srcOrd="5" destOrd="0" presId="urn:microsoft.com/office/officeart/2005/8/layout/hProcess9"/>
    <dgm:cxn modelId="{D809773B-2ED9-4C91-947C-ABAF8C37ACF1}" type="presParOf" srcId="{B97899FF-B80F-4446-8113-D6E9DB66CBDB}" destId="{AAFAD246-378A-4612-B1EF-84AC9DF68A49}"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E178C3-1EE9-475D-B097-611BD883965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cs-CZ"/>
        </a:p>
      </dgm:t>
    </dgm:pt>
    <dgm:pt modelId="{7CB5D721-B986-48C3-9FE7-5434D9C89790}">
      <dgm:prSet phldrT="[Text]"/>
      <dgm:spPr>
        <a:solidFill>
          <a:schemeClr val="accent1">
            <a:lumMod val="60000"/>
            <a:lumOff val="40000"/>
          </a:schemeClr>
        </a:solidFill>
      </dgm:spPr>
      <dgm:t>
        <a:bodyPr/>
        <a:lstStyle/>
        <a:p>
          <a:r>
            <a:rPr lang="cs-CZ" dirty="0"/>
            <a:t>Formální hodnocení a přijatelnost</a:t>
          </a:r>
        </a:p>
      </dgm:t>
    </dgm:pt>
    <dgm:pt modelId="{57E13E29-A8A4-42E5-B293-6D2701CF3590}" type="parTrans" cxnId="{217D3523-40D7-411F-ACB7-F14870E894B8}">
      <dgm:prSet/>
      <dgm:spPr/>
      <dgm:t>
        <a:bodyPr/>
        <a:lstStyle/>
        <a:p>
          <a:endParaRPr lang="cs-CZ"/>
        </a:p>
      </dgm:t>
    </dgm:pt>
    <dgm:pt modelId="{8A833B76-F8B1-4622-8E6A-A9E656069179}" type="sibTrans" cxnId="{217D3523-40D7-411F-ACB7-F14870E894B8}">
      <dgm:prSet/>
      <dgm:spPr/>
      <dgm:t>
        <a:bodyPr/>
        <a:lstStyle/>
        <a:p>
          <a:endParaRPr lang="cs-CZ"/>
        </a:p>
      </dgm:t>
    </dgm:pt>
    <dgm:pt modelId="{21CC2568-1222-45E3-9217-D262F69176EA}">
      <dgm:prSet phldrT="[Text]"/>
      <dgm:spPr>
        <a:solidFill>
          <a:schemeClr val="accent1">
            <a:lumMod val="50000"/>
          </a:schemeClr>
        </a:solidFill>
      </dgm:spPr>
      <dgm:t>
        <a:bodyPr/>
        <a:lstStyle/>
        <a:p>
          <a:r>
            <a:rPr lang="cs-CZ" dirty="0"/>
            <a:t>Věcné hodnocení</a:t>
          </a:r>
        </a:p>
      </dgm:t>
    </dgm:pt>
    <dgm:pt modelId="{2153851F-6EFD-4C86-B945-67C26CDE6722}" type="parTrans" cxnId="{F9A63052-64EA-4774-A6A9-63323BDDCA38}">
      <dgm:prSet/>
      <dgm:spPr/>
      <dgm:t>
        <a:bodyPr/>
        <a:lstStyle/>
        <a:p>
          <a:endParaRPr lang="cs-CZ"/>
        </a:p>
      </dgm:t>
    </dgm:pt>
    <dgm:pt modelId="{8228F91C-C1A1-487F-AD52-A903F805DD3C}" type="sibTrans" cxnId="{F9A63052-64EA-4774-A6A9-63323BDDCA38}">
      <dgm:prSet/>
      <dgm:spPr/>
      <dgm:t>
        <a:bodyPr/>
        <a:lstStyle/>
        <a:p>
          <a:endParaRPr lang="cs-CZ"/>
        </a:p>
      </dgm:t>
    </dgm:pt>
    <dgm:pt modelId="{A119DC2B-76FE-4036-90D5-961577A557AE}">
      <dgm:prSet phldrT="[Text]"/>
      <dgm:spPr>
        <a:solidFill>
          <a:schemeClr val="accent1">
            <a:lumMod val="60000"/>
            <a:lumOff val="40000"/>
          </a:schemeClr>
        </a:solidFill>
      </dgm:spPr>
      <dgm:t>
        <a:bodyPr/>
        <a:lstStyle/>
        <a:p>
          <a:r>
            <a:rPr lang="cs-CZ" dirty="0"/>
            <a:t>Schválení projektů</a:t>
          </a:r>
        </a:p>
      </dgm:t>
    </dgm:pt>
    <dgm:pt modelId="{08CAE796-E596-4761-A42E-AA2787C71863}" type="parTrans" cxnId="{2AB8BD23-BAAB-483F-965E-20AA12051A03}">
      <dgm:prSet/>
      <dgm:spPr/>
      <dgm:t>
        <a:bodyPr/>
        <a:lstStyle/>
        <a:p>
          <a:endParaRPr lang="cs-CZ"/>
        </a:p>
      </dgm:t>
    </dgm:pt>
    <dgm:pt modelId="{704B6EA9-6ECA-4E6C-B3BC-857920F568E3}" type="sibTrans" cxnId="{2AB8BD23-BAAB-483F-965E-20AA12051A03}">
      <dgm:prSet/>
      <dgm:spPr/>
      <dgm:t>
        <a:bodyPr/>
        <a:lstStyle/>
        <a:p>
          <a:endParaRPr lang="cs-CZ"/>
        </a:p>
      </dgm:t>
    </dgm:pt>
    <dgm:pt modelId="{02625BCB-568F-45E5-9806-2E88D3E9599A}">
      <dgm:prSet phldrT="[Text]"/>
      <dgm:spPr>
        <a:solidFill>
          <a:schemeClr val="accent1">
            <a:lumMod val="60000"/>
            <a:lumOff val="40000"/>
          </a:schemeClr>
        </a:solidFill>
      </dgm:spPr>
      <dgm:t>
        <a:bodyPr/>
        <a:lstStyle/>
        <a:p>
          <a:r>
            <a:rPr lang="cs-CZ" dirty="0"/>
            <a:t>Kontrola CRR</a:t>
          </a:r>
        </a:p>
      </dgm:t>
    </dgm:pt>
    <dgm:pt modelId="{D3405D5C-4C2F-4418-9281-8F2E02AD52D8}" type="parTrans" cxnId="{11E6CD90-3DC6-4FB0-8A99-11BC0B6D0EF0}">
      <dgm:prSet/>
      <dgm:spPr/>
      <dgm:t>
        <a:bodyPr/>
        <a:lstStyle/>
        <a:p>
          <a:endParaRPr lang="cs-CZ"/>
        </a:p>
      </dgm:t>
    </dgm:pt>
    <dgm:pt modelId="{071986DD-D0E6-45A0-BE88-F7A3D0532803}" type="sibTrans" cxnId="{11E6CD90-3DC6-4FB0-8A99-11BC0B6D0EF0}">
      <dgm:prSet/>
      <dgm:spPr/>
      <dgm:t>
        <a:bodyPr/>
        <a:lstStyle/>
        <a:p>
          <a:endParaRPr lang="cs-CZ"/>
        </a:p>
      </dgm:t>
    </dgm:pt>
    <dgm:pt modelId="{01B4CDAC-A99C-4301-AF47-C15D5745160A}" type="pres">
      <dgm:prSet presAssocID="{50E178C3-1EE9-475D-B097-611BD8839651}" presName="CompostProcess" presStyleCnt="0">
        <dgm:presLayoutVars>
          <dgm:dir/>
          <dgm:resizeHandles val="exact"/>
        </dgm:presLayoutVars>
      </dgm:prSet>
      <dgm:spPr/>
    </dgm:pt>
    <dgm:pt modelId="{EFF722B0-4D43-41E9-B05D-FED86BCAA1AB}" type="pres">
      <dgm:prSet presAssocID="{50E178C3-1EE9-475D-B097-611BD8839651}" presName="arrow" presStyleLbl="bgShp" presStyleIdx="0" presStyleCnt="1"/>
      <dgm:spPr/>
    </dgm:pt>
    <dgm:pt modelId="{B97899FF-B80F-4446-8113-D6E9DB66CBDB}" type="pres">
      <dgm:prSet presAssocID="{50E178C3-1EE9-475D-B097-611BD8839651}" presName="linearProcess" presStyleCnt="0"/>
      <dgm:spPr/>
    </dgm:pt>
    <dgm:pt modelId="{C61FDF1B-1CA9-4443-BD08-2DC05B569850}" type="pres">
      <dgm:prSet presAssocID="{7CB5D721-B986-48C3-9FE7-5434D9C89790}" presName="textNode" presStyleLbl="node1" presStyleIdx="0" presStyleCnt="4">
        <dgm:presLayoutVars>
          <dgm:bulletEnabled val="1"/>
        </dgm:presLayoutVars>
      </dgm:prSet>
      <dgm:spPr/>
    </dgm:pt>
    <dgm:pt modelId="{4E01DB88-5360-4E02-B46F-3C00E5AD858E}" type="pres">
      <dgm:prSet presAssocID="{8A833B76-F8B1-4622-8E6A-A9E656069179}" presName="sibTrans" presStyleCnt="0"/>
      <dgm:spPr/>
    </dgm:pt>
    <dgm:pt modelId="{7F703CA9-7CC8-4142-A6C3-7A1C8BBEA7F2}" type="pres">
      <dgm:prSet presAssocID="{21CC2568-1222-45E3-9217-D262F69176EA}" presName="textNode" presStyleLbl="node1" presStyleIdx="1" presStyleCnt="4">
        <dgm:presLayoutVars>
          <dgm:bulletEnabled val="1"/>
        </dgm:presLayoutVars>
      </dgm:prSet>
      <dgm:spPr/>
    </dgm:pt>
    <dgm:pt modelId="{D3AB321D-452E-4450-8E1B-139B6C4F3398}" type="pres">
      <dgm:prSet presAssocID="{8228F91C-C1A1-487F-AD52-A903F805DD3C}" presName="sibTrans" presStyleCnt="0"/>
      <dgm:spPr/>
    </dgm:pt>
    <dgm:pt modelId="{E3EA147F-549C-47DF-A074-5FA3DA8F8E26}" type="pres">
      <dgm:prSet presAssocID="{A119DC2B-76FE-4036-90D5-961577A557AE}" presName="textNode" presStyleLbl="node1" presStyleIdx="2" presStyleCnt="4">
        <dgm:presLayoutVars>
          <dgm:bulletEnabled val="1"/>
        </dgm:presLayoutVars>
      </dgm:prSet>
      <dgm:spPr/>
    </dgm:pt>
    <dgm:pt modelId="{ACDD3787-0276-4265-8482-79FA476E7BAB}" type="pres">
      <dgm:prSet presAssocID="{704B6EA9-6ECA-4E6C-B3BC-857920F568E3}" presName="sibTrans" presStyleCnt="0"/>
      <dgm:spPr/>
    </dgm:pt>
    <dgm:pt modelId="{AAFAD246-378A-4612-B1EF-84AC9DF68A49}" type="pres">
      <dgm:prSet presAssocID="{02625BCB-568F-45E5-9806-2E88D3E9599A}" presName="textNode" presStyleLbl="node1" presStyleIdx="3" presStyleCnt="4">
        <dgm:presLayoutVars>
          <dgm:bulletEnabled val="1"/>
        </dgm:presLayoutVars>
      </dgm:prSet>
      <dgm:spPr/>
    </dgm:pt>
  </dgm:ptLst>
  <dgm:cxnLst>
    <dgm:cxn modelId="{C920AC06-64AD-430F-B551-B56A40CECFD0}" type="presOf" srcId="{21CC2568-1222-45E3-9217-D262F69176EA}" destId="{7F703CA9-7CC8-4142-A6C3-7A1C8BBEA7F2}" srcOrd="0" destOrd="0" presId="urn:microsoft.com/office/officeart/2005/8/layout/hProcess9"/>
    <dgm:cxn modelId="{5135D615-DBE2-4EC3-A910-B011DA3E2635}" type="presOf" srcId="{A119DC2B-76FE-4036-90D5-961577A557AE}" destId="{E3EA147F-549C-47DF-A074-5FA3DA8F8E26}" srcOrd="0" destOrd="0" presId="urn:microsoft.com/office/officeart/2005/8/layout/hProcess9"/>
    <dgm:cxn modelId="{217D3523-40D7-411F-ACB7-F14870E894B8}" srcId="{50E178C3-1EE9-475D-B097-611BD8839651}" destId="{7CB5D721-B986-48C3-9FE7-5434D9C89790}" srcOrd="0" destOrd="0" parTransId="{57E13E29-A8A4-42E5-B293-6D2701CF3590}" sibTransId="{8A833B76-F8B1-4622-8E6A-A9E656069179}"/>
    <dgm:cxn modelId="{2AB8BD23-BAAB-483F-965E-20AA12051A03}" srcId="{50E178C3-1EE9-475D-B097-611BD8839651}" destId="{A119DC2B-76FE-4036-90D5-961577A557AE}" srcOrd="2" destOrd="0" parTransId="{08CAE796-E596-4761-A42E-AA2787C71863}" sibTransId="{704B6EA9-6ECA-4E6C-B3BC-857920F568E3}"/>
    <dgm:cxn modelId="{CB84512A-C9D7-4588-8E52-450B37E08292}" type="presOf" srcId="{02625BCB-568F-45E5-9806-2E88D3E9599A}" destId="{AAFAD246-378A-4612-B1EF-84AC9DF68A49}" srcOrd="0" destOrd="0" presId="urn:microsoft.com/office/officeart/2005/8/layout/hProcess9"/>
    <dgm:cxn modelId="{F9A63052-64EA-4774-A6A9-63323BDDCA38}" srcId="{50E178C3-1EE9-475D-B097-611BD8839651}" destId="{21CC2568-1222-45E3-9217-D262F69176EA}" srcOrd="1" destOrd="0" parTransId="{2153851F-6EFD-4C86-B945-67C26CDE6722}" sibTransId="{8228F91C-C1A1-487F-AD52-A903F805DD3C}"/>
    <dgm:cxn modelId="{E5D76955-837A-470A-BEB2-392D70B1493C}" type="presOf" srcId="{7CB5D721-B986-48C3-9FE7-5434D9C89790}" destId="{C61FDF1B-1CA9-4443-BD08-2DC05B569850}" srcOrd="0" destOrd="0" presId="urn:microsoft.com/office/officeart/2005/8/layout/hProcess9"/>
    <dgm:cxn modelId="{11E6CD90-3DC6-4FB0-8A99-11BC0B6D0EF0}" srcId="{50E178C3-1EE9-475D-B097-611BD8839651}" destId="{02625BCB-568F-45E5-9806-2E88D3E9599A}" srcOrd="3" destOrd="0" parTransId="{D3405D5C-4C2F-4418-9281-8F2E02AD52D8}" sibTransId="{071986DD-D0E6-45A0-BE88-F7A3D0532803}"/>
    <dgm:cxn modelId="{F88125E9-2BEF-4BA4-B0A9-AEF1BDF4F130}" type="presOf" srcId="{50E178C3-1EE9-475D-B097-611BD8839651}" destId="{01B4CDAC-A99C-4301-AF47-C15D5745160A}" srcOrd="0" destOrd="0" presId="urn:microsoft.com/office/officeart/2005/8/layout/hProcess9"/>
    <dgm:cxn modelId="{29EFEA64-BCEB-4109-BBC6-92F48777139A}" type="presParOf" srcId="{01B4CDAC-A99C-4301-AF47-C15D5745160A}" destId="{EFF722B0-4D43-41E9-B05D-FED86BCAA1AB}" srcOrd="0" destOrd="0" presId="urn:microsoft.com/office/officeart/2005/8/layout/hProcess9"/>
    <dgm:cxn modelId="{7A739483-0F18-416E-BFC0-A4B26939EB06}" type="presParOf" srcId="{01B4CDAC-A99C-4301-AF47-C15D5745160A}" destId="{B97899FF-B80F-4446-8113-D6E9DB66CBDB}" srcOrd="1" destOrd="0" presId="urn:microsoft.com/office/officeart/2005/8/layout/hProcess9"/>
    <dgm:cxn modelId="{214134DD-9518-4AA9-BC27-86BFAA95B25F}" type="presParOf" srcId="{B97899FF-B80F-4446-8113-D6E9DB66CBDB}" destId="{C61FDF1B-1CA9-4443-BD08-2DC05B569850}" srcOrd="0" destOrd="0" presId="urn:microsoft.com/office/officeart/2005/8/layout/hProcess9"/>
    <dgm:cxn modelId="{0CC88E82-4E39-4C1E-BA55-612231A554D2}" type="presParOf" srcId="{B97899FF-B80F-4446-8113-D6E9DB66CBDB}" destId="{4E01DB88-5360-4E02-B46F-3C00E5AD858E}" srcOrd="1" destOrd="0" presId="urn:microsoft.com/office/officeart/2005/8/layout/hProcess9"/>
    <dgm:cxn modelId="{5257E072-E3E4-4A22-9ED6-E2C2970F32A2}" type="presParOf" srcId="{B97899FF-B80F-4446-8113-D6E9DB66CBDB}" destId="{7F703CA9-7CC8-4142-A6C3-7A1C8BBEA7F2}" srcOrd="2" destOrd="0" presId="urn:microsoft.com/office/officeart/2005/8/layout/hProcess9"/>
    <dgm:cxn modelId="{26EC8D3D-9117-4AD0-B353-176F0C209078}" type="presParOf" srcId="{B97899FF-B80F-4446-8113-D6E9DB66CBDB}" destId="{D3AB321D-452E-4450-8E1B-139B6C4F3398}" srcOrd="3" destOrd="0" presId="urn:microsoft.com/office/officeart/2005/8/layout/hProcess9"/>
    <dgm:cxn modelId="{5E8F2E47-E745-4800-8A13-F3A405386D7F}" type="presParOf" srcId="{B97899FF-B80F-4446-8113-D6E9DB66CBDB}" destId="{E3EA147F-549C-47DF-A074-5FA3DA8F8E26}" srcOrd="4" destOrd="0" presId="urn:microsoft.com/office/officeart/2005/8/layout/hProcess9"/>
    <dgm:cxn modelId="{D39EA838-1B8E-47D8-A2E3-97FA02FBF0C0}" type="presParOf" srcId="{B97899FF-B80F-4446-8113-D6E9DB66CBDB}" destId="{ACDD3787-0276-4265-8482-79FA476E7BAB}" srcOrd="5" destOrd="0" presId="urn:microsoft.com/office/officeart/2005/8/layout/hProcess9"/>
    <dgm:cxn modelId="{D809773B-2ED9-4C91-947C-ABAF8C37ACF1}" type="presParOf" srcId="{B97899FF-B80F-4446-8113-D6E9DB66CBDB}" destId="{AAFAD246-378A-4612-B1EF-84AC9DF68A49}"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0E178C3-1EE9-475D-B097-611BD883965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cs-CZ"/>
        </a:p>
      </dgm:t>
    </dgm:pt>
    <dgm:pt modelId="{7CB5D721-B986-48C3-9FE7-5434D9C89790}">
      <dgm:prSet phldrT="[Text]"/>
      <dgm:spPr>
        <a:solidFill>
          <a:schemeClr val="accent1">
            <a:lumMod val="60000"/>
            <a:lumOff val="40000"/>
          </a:schemeClr>
        </a:solidFill>
      </dgm:spPr>
      <dgm:t>
        <a:bodyPr/>
        <a:lstStyle/>
        <a:p>
          <a:r>
            <a:rPr lang="cs-CZ" dirty="0"/>
            <a:t>Formální hodnocení a přijatelnost</a:t>
          </a:r>
        </a:p>
      </dgm:t>
    </dgm:pt>
    <dgm:pt modelId="{57E13E29-A8A4-42E5-B293-6D2701CF3590}" type="parTrans" cxnId="{217D3523-40D7-411F-ACB7-F14870E894B8}">
      <dgm:prSet/>
      <dgm:spPr/>
      <dgm:t>
        <a:bodyPr/>
        <a:lstStyle/>
        <a:p>
          <a:endParaRPr lang="cs-CZ"/>
        </a:p>
      </dgm:t>
    </dgm:pt>
    <dgm:pt modelId="{8A833B76-F8B1-4622-8E6A-A9E656069179}" type="sibTrans" cxnId="{217D3523-40D7-411F-ACB7-F14870E894B8}">
      <dgm:prSet/>
      <dgm:spPr/>
      <dgm:t>
        <a:bodyPr/>
        <a:lstStyle/>
        <a:p>
          <a:endParaRPr lang="cs-CZ"/>
        </a:p>
      </dgm:t>
    </dgm:pt>
    <dgm:pt modelId="{21CC2568-1222-45E3-9217-D262F69176EA}">
      <dgm:prSet phldrT="[Text]"/>
      <dgm:spPr>
        <a:solidFill>
          <a:schemeClr val="accent1">
            <a:lumMod val="60000"/>
            <a:lumOff val="40000"/>
          </a:schemeClr>
        </a:solidFill>
      </dgm:spPr>
      <dgm:t>
        <a:bodyPr/>
        <a:lstStyle/>
        <a:p>
          <a:r>
            <a:rPr lang="cs-CZ" dirty="0"/>
            <a:t>Věcné hodnocení</a:t>
          </a:r>
        </a:p>
      </dgm:t>
    </dgm:pt>
    <dgm:pt modelId="{2153851F-6EFD-4C86-B945-67C26CDE6722}" type="parTrans" cxnId="{F9A63052-64EA-4774-A6A9-63323BDDCA38}">
      <dgm:prSet/>
      <dgm:spPr/>
      <dgm:t>
        <a:bodyPr/>
        <a:lstStyle/>
        <a:p>
          <a:endParaRPr lang="cs-CZ"/>
        </a:p>
      </dgm:t>
    </dgm:pt>
    <dgm:pt modelId="{8228F91C-C1A1-487F-AD52-A903F805DD3C}" type="sibTrans" cxnId="{F9A63052-64EA-4774-A6A9-63323BDDCA38}">
      <dgm:prSet/>
      <dgm:spPr/>
      <dgm:t>
        <a:bodyPr/>
        <a:lstStyle/>
        <a:p>
          <a:endParaRPr lang="cs-CZ"/>
        </a:p>
      </dgm:t>
    </dgm:pt>
    <dgm:pt modelId="{A119DC2B-76FE-4036-90D5-961577A557AE}">
      <dgm:prSet phldrT="[Text]"/>
      <dgm:spPr>
        <a:solidFill>
          <a:schemeClr val="accent1">
            <a:lumMod val="50000"/>
          </a:schemeClr>
        </a:solidFill>
      </dgm:spPr>
      <dgm:t>
        <a:bodyPr/>
        <a:lstStyle/>
        <a:p>
          <a:r>
            <a:rPr lang="cs-CZ" dirty="0"/>
            <a:t>Schválení projektů</a:t>
          </a:r>
        </a:p>
      </dgm:t>
    </dgm:pt>
    <dgm:pt modelId="{08CAE796-E596-4761-A42E-AA2787C71863}" type="parTrans" cxnId="{2AB8BD23-BAAB-483F-965E-20AA12051A03}">
      <dgm:prSet/>
      <dgm:spPr/>
      <dgm:t>
        <a:bodyPr/>
        <a:lstStyle/>
        <a:p>
          <a:endParaRPr lang="cs-CZ"/>
        </a:p>
      </dgm:t>
    </dgm:pt>
    <dgm:pt modelId="{704B6EA9-6ECA-4E6C-B3BC-857920F568E3}" type="sibTrans" cxnId="{2AB8BD23-BAAB-483F-965E-20AA12051A03}">
      <dgm:prSet/>
      <dgm:spPr/>
      <dgm:t>
        <a:bodyPr/>
        <a:lstStyle/>
        <a:p>
          <a:endParaRPr lang="cs-CZ"/>
        </a:p>
      </dgm:t>
    </dgm:pt>
    <dgm:pt modelId="{02625BCB-568F-45E5-9806-2E88D3E9599A}">
      <dgm:prSet phldrT="[Text]"/>
      <dgm:spPr>
        <a:solidFill>
          <a:schemeClr val="accent1">
            <a:lumMod val="60000"/>
            <a:lumOff val="40000"/>
          </a:schemeClr>
        </a:solidFill>
      </dgm:spPr>
      <dgm:t>
        <a:bodyPr/>
        <a:lstStyle/>
        <a:p>
          <a:r>
            <a:rPr lang="cs-CZ" dirty="0"/>
            <a:t>Kontrola CRR</a:t>
          </a:r>
        </a:p>
      </dgm:t>
    </dgm:pt>
    <dgm:pt modelId="{D3405D5C-4C2F-4418-9281-8F2E02AD52D8}" type="parTrans" cxnId="{11E6CD90-3DC6-4FB0-8A99-11BC0B6D0EF0}">
      <dgm:prSet/>
      <dgm:spPr/>
      <dgm:t>
        <a:bodyPr/>
        <a:lstStyle/>
        <a:p>
          <a:endParaRPr lang="cs-CZ"/>
        </a:p>
      </dgm:t>
    </dgm:pt>
    <dgm:pt modelId="{071986DD-D0E6-45A0-BE88-F7A3D0532803}" type="sibTrans" cxnId="{11E6CD90-3DC6-4FB0-8A99-11BC0B6D0EF0}">
      <dgm:prSet/>
      <dgm:spPr/>
      <dgm:t>
        <a:bodyPr/>
        <a:lstStyle/>
        <a:p>
          <a:endParaRPr lang="cs-CZ"/>
        </a:p>
      </dgm:t>
    </dgm:pt>
    <dgm:pt modelId="{01B4CDAC-A99C-4301-AF47-C15D5745160A}" type="pres">
      <dgm:prSet presAssocID="{50E178C3-1EE9-475D-B097-611BD8839651}" presName="CompostProcess" presStyleCnt="0">
        <dgm:presLayoutVars>
          <dgm:dir/>
          <dgm:resizeHandles val="exact"/>
        </dgm:presLayoutVars>
      </dgm:prSet>
      <dgm:spPr/>
    </dgm:pt>
    <dgm:pt modelId="{EFF722B0-4D43-41E9-B05D-FED86BCAA1AB}" type="pres">
      <dgm:prSet presAssocID="{50E178C3-1EE9-475D-B097-611BD8839651}" presName="arrow" presStyleLbl="bgShp" presStyleIdx="0" presStyleCnt="1"/>
      <dgm:spPr/>
    </dgm:pt>
    <dgm:pt modelId="{B97899FF-B80F-4446-8113-D6E9DB66CBDB}" type="pres">
      <dgm:prSet presAssocID="{50E178C3-1EE9-475D-B097-611BD8839651}" presName="linearProcess" presStyleCnt="0"/>
      <dgm:spPr/>
    </dgm:pt>
    <dgm:pt modelId="{C61FDF1B-1CA9-4443-BD08-2DC05B569850}" type="pres">
      <dgm:prSet presAssocID="{7CB5D721-B986-48C3-9FE7-5434D9C89790}" presName="textNode" presStyleLbl="node1" presStyleIdx="0" presStyleCnt="4">
        <dgm:presLayoutVars>
          <dgm:bulletEnabled val="1"/>
        </dgm:presLayoutVars>
      </dgm:prSet>
      <dgm:spPr/>
    </dgm:pt>
    <dgm:pt modelId="{4E01DB88-5360-4E02-B46F-3C00E5AD858E}" type="pres">
      <dgm:prSet presAssocID="{8A833B76-F8B1-4622-8E6A-A9E656069179}" presName="sibTrans" presStyleCnt="0"/>
      <dgm:spPr/>
    </dgm:pt>
    <dgm:pt modelId="{7F703CA9-7CC8-4142-A6C3-7A1C8BBEA7F2}" type="pres">
      <dgm:prSet presAssocID="{21CC2568-1222-45E3-9217-D262F69176EA}" presName="textNode" presStyleLbl="node1" presStyleIdx="1" presStyleCnt="4">
        <dgm:presLayoutVars>
          <dgm:bulletEnabled val="1"/>
        </dgm:presLayoutVars>
      </dgm:prSet>
      <dgm:spPr/>
    </dgm:pt>
    <dgm:pt modelId="{D3AB321D-452E-4450-8E1B-139B6C4F3398}" type="pres">
      <dgm:prSet presAssocID="{8228F91C-C1A1-487F-AD52-A903F805DD3C}" presName="sibTrans" presStyleCnt="0"/>
      <dgm:spPr/>
    </dgm:pt>
    <dgm:pt modelId="{E3EA147F-549C-47DF-A074-5FA3DA8F8E26}" type="pres">
      <dgm:prSet presAssocID="{A119DC2B-76FE-4036-90D5-961577A557AE}" presName="textNode" presStyleLbl="node1" presStyleIdx="2" presStyleCnt="4">
        <dgm:presLayoutVars>
          <dgm:bulletEnabled val="1"/>
        </dgm:presLayoutVars>
      </dgm:prSet>
      <dgm:spPr/>
    </dgm:pt>
    <dgm:pt modelId="{ACDD3787-0276-4265-8482-79FA476E7BAB}" type="pres">
      <dgm:prSet presAssocID="{704B6EA9-6ECA-4E6C-B3BC-857920F568E3}" presName="sibTrans" presStyleCnt="0"/>
      <dgm:spPr/>
    </dgm:pt>
    <dgm:pt modelId="{AAFAD246-378A-4612-B1EF-84AC9DF68A49}" type="pres">
      <dgm:prSet presAssocID="{02625BCB-568F-45E5-9806-2E88D3E9599A}" presName="textNode" presStyleLbl="node1" presStyleIdx="3" presStyleCnt="4">
        <dgm:presLayoutVars>
          <dgm:bulletEnabled val="1"/>
        </dgm:presLayoutVars>
      </dgm:prSet>
      <dgm:spPr/>
    </dgm:pt>
  </dgm:ptLst>
  <dgm:cxnLst>
    <dgm:cxn modelId="{C920AC06-64AD-430F-B551-B56A40CECFD0}" type="presOf" srcId="{21CC2568-1222-45E3-9217-D262F69176EA}" destId="{7F703CA9-7CC8-4142-A6C3-7A1C8BBEA7F2}" srcOrd="0" destOrd="0" presId="urn:microsoft.com/office/officeart/2005/8/layout/hProcess9"/>
    <dgm:cxn modelId="{5135D615-DBE2-4EC3-A910-B011DA3E2635}" type="presOf" srcId="{A119DC2B-76FE-4036-90D5-961577A557AE}" destId="{E3EA147F-549C-47DF-A074-5FA3DA8F8E26}" srcOrd="0" destOrd="0" presId="urn:microsoft.com/office/officeart/2005/8/layout/hProcess9"/>
    <dgm:cxn modelId="{217D3523-40D7-411F-ACB7-F14870E894B8}" srcId="{50E178C3-1EE9-475D-B097-611BD8839651}" destId="{7CB5D721-B986-48C3-9FE7-5434D9C89790}" srcOrd="0" destOrd="0" parTransId="{57E13E29-A8A4-42E5-B293-6D2701CF3590}" sibTransId="{8A833B76-F8B1-4622-8E6A-A9E656069179}"/>
    <dgm:cxn modelId="{2AB8BD23-BAAB-483F-965E-20AA12051A03}" srcId="{50E178C3-1EE9-475D-B097-611BD8839651}" destId="{A119DC2B-76FE-4036-90D5-961577A557AE}" srcOrd="2" destOrd="0" parTransId="{08CAE796-E596-4761-A42E-AA2787C71863}" sibTransId="{704B6EA9-6ECA-4E6C-B3BC-857920F568E3}"/>
    <dgm:cxn modelId="{CB84512A-C9D7-4588-8E52-450B37E08292}" type="presOf" srcId="{02625BCB-568F-45E5-9806-2E88D3E9599A}" destId="{AAFAD246-378A-4612-B1EF-84AC9DF68A49}" srcOrd="0" destOrd="0" presId="urn:microsoft.com/office/officeart/2005/8/layout/hProcess9"/>
    <dgm:cxn modelId="{F9A63052-64EA-4774-A6A9-63323BDDCA38}" srcId="{50E178C3-1EE9-475D-B097-611BD8839651}" destId="{21CC2568-1222-45E3-9217-D262F69176EA}" srcOrd="1" destOrd="0" parTransId="{2153851F-6EFD-4C86-B945-67C26CDE6722}" sibTransId="{8228F91C-C1A1-487F-AD52-A903F805DD3C}"/>
    <dgm:cxn modelId="{E5D76955-837A-470A-BEB2-392D70B1493C}" type="presOf" srcId="{7CB5D721-B986-48C3-9FE7-5434D9C89790}" destId="{C61FDF1B-1CA9-4443-BD08-2DC05B569850}" srcOrd="0" destOrd="0" presId="urn:microsoft.com/office/officeart/2005/8/layout/hProcess9"/>
    <dgm:cxn modelId="{11E6CD90-3DC6-4FB0-8A99-11BC0B6D0EF0}" srcId="{50E178C3-1EE9-475D-B097-611BD8839651}" destId="{02625BCB-568F-45E5-9806-2E88D3E9599A}" srcOrd="3" destOrd="0" parTransId="{D3405D5C-4C2F-4418-9281-8F2E02AD52D8}" sibTransId="{071986DD-D0E6-45A0-BE88-F7A3D0532803}"/>
    <dgm:cxn modelId="{F88125E9-2BEF-4BA4-B0A9-AEF1BDF4F130}" type="presOf" srcId="{50E178C3-1EE9-475D-B097-611BD8839651}" destId="{01B4CDAC-A99C-4301-AF47-C15D5745160A}" srcOrd="0" destOrd="0" presId="urn:microsoft.com/office/officeart/2005/8/layout/hProcess9"/>
    <dgm:cxn modelId="{29EFEA64-BCEB-4109-BBC6-92F48777139A}" type="presParOf" srcId="{01B4CDAC-A99C-4301-AF47-C15D5745160A}" destId="{EFF722B0-4D43-41E9-B05D-FED86BCAA1AB}" srcOrd="0" destOrd="0" presId="urn:microsoft.com/office/officeart/2005/8/layout/hProcess9"/>
    <dgm:cxn modelId="{7A739483-0F18-416E-BFC0-A4B26939EB06}" type="presParOf" srcId="{01B4CDAC-A99C-4301-AF47-C15D5745160A}" destId="{B97899FF-B80F-4446-8113-D6E9DB66CBDB}" srcOrd="1" destOrd="0" presId="urn:microsoft.com/office/officeart/2005/8/layout/hProcess9"/>
    <dgm:cxn modelId="{214134DD-9518-4AA9-BC27-86BFAA95B25F}" type="presParOf" srcId="{B97899FF-B80F-4446-8113-D6E9DB66CBDB}" destId="{C61FDF1B-1CA9-4443-BD08-2DC05B569850}" srcOrd="0" destOrd="0" presId="urn:microsoft.com/office/officeart/2005/8/layout/hProcess9"/>
    <dgm:cxn modelId="{0CC88E82-4E39-4C1E-BA55-612231A554D2}" type="presParOf" srcId="{B97899FF-B80F-4446-8113-D6E9DB66CBDB}" destId="{4E01DB88-5360-4E02-B46F-3C00E5AD858E}" srcOrd="1" destOrd="0" presId="urn:microsoft.com/office/officeart/2005/8/layout/hProcess9"/>
    <dgm:cxn modelId="{5257E072-E3E4-4A22-9ED6-E2C2970F32A2}" type="presParOf" srcId="{B97899FF-B80F-4446-8113-D6E9DB66CBDB}" destId="{7F703CA9-7CC8-4142-A6C3-7A1C8BBEA7F2}" srcOrd="2" destOrd="0" presId="urn:microsoft.com/office/officeart/2005/8/layout/hProcess9"/>
    <dgm:cxn modelId="{26EC8D3D-9117-4AD0-B353-176F0C209078}" type="presParOf" srcId="{B97899FF-B80F-4446-8113-D6E9DB66CBDB}" destId="{D3AB321D-452E-4450-8E1B-139B6C4F3398}" srcOrd="3" destOrd="0" presId="urn:microsoft.com/office/officeart/2005/8/layout/hProcess9"/>
    <dgm:cxn modelId="{5E8F2E47-E745-4800-8A13-F3A405386D7F}" type="presParOf" srcId="{B97899FF-B80F-4446-8113-D6E9DB66CBDB}" destId="{E3EA147F-549C-47DF-A074-5FA3DA8F8E26}" srcOrd="4" destOrd="0" presId="urn:microsoft.com/office/officeart/2005/8/layout/hProcess9"/>
    <dgm:cxn modelId="{D39EA838-1B8E-47D8-A2E3-97FA02FBF0C0}" type="presParOf" srcId="{B97899FF-B80F-4446-8113-D6E9DB66CBDB}" destId="{ACDD3787-0276-4265-8482-79FA476E7BAB}" srcOrd="5" destOrd="0" presId="urn:microsoft.com/office/officeart/2005/8/layout/hProcess9"/>
    <dgm:cxn modelId="{D809773B-2ED9-4C91-947C-ABAF8C37ACF1}" type="presParOf" srcId="{B97899FF-B80F-4446-8113-D6E9DB66CBDB}" destId="{AAFAD246-378A-4612-B1EF-84AC9DF68A49}"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0E178C3-1EE9-475D-B097-611BD883965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cs-CZ"/>
        </a:p>
      </dgm:t>
    </dgm:pt>
    <dgm:pt modelId="{7CB5D721-B986-48C3-9FE7-5434D9C89790}">
      <dgm:prSet phldrT="[Text]"/>
      <dgm:spPr>
        <a:solidFill>
          <a:schemeClr val="accent1">
            <a:lumMod val="60000"/>
            <a:lumOff val="40000"/>
          </a:schemeClr>
        </a:solidFill>
      </dgm:spPr>
      <dgm:t>
        <a:bodyPr/>
        <a:lstStyle/>
        <a:p>
          <a:r>
            <a:rPr lang="cs-CZ" dirty="0"/>
            <a:t>Formální hodnocení a přijatelnost</a:t>
          </a:r>
        </a:p>
      </dgm:t>
    </dgm:pt>
    <dgm:pt modelId="{57E13E29-A8A4-42E5-B293-6D2701CF3590}" type="parTrans" cxnId="{217D3523-40D7-411F-ACB7-F14870E894B8}">
      <dgm:prSet/>
      <dgm:spPr/>
      <dgm:t>
        <a:bodyPr/>
        <a:lstStyle/>
        <a:p>
          <a:endParaRPr lang="cs-CZ"/>
        </a:p>
      </dgm:t>
    </dgm:pt>
    <dgm:pt modelId="{8A833B76-F8B1-4622-8E6A-A9E656069179}" type="sibTrans" cxnId="{217D3523-40D7-411F-ACB7-F14870E894B8}">
      <dgm:prSet/>
      <dgm:spPr/>
      <dgm:t>
        <a:bodyPr/>
        <a:lstStyle/>
        <a:p>
          <a:endParaRPr lang="cs-CZ"/>
        </a:p>
      </dgm:t>
    </dgm:pt>
    <dgm:pt modelId="{21CC2568-1222-45E3-9217-D262F69176EA}">
      <dgm:prSet phldrT="[Text]"/>
      <dgm:spPr>
        <a:solidFill>
          <a:schemeClr val="accent1">
            <a:lumMod val="60000"/>
            <a:lumOff val="40000"/>
          </a:schemeClr>
        </a:solidFill>
      </dgm:spPr>
      <dgm:t>
        <a:bodyPr/>
        <a:lstStyle/>
        <a:p>
          <a:r>
            <a:rPr lang="cs-CZ" dirty="0"/>
            <a:t>Věcné hodnocení</a:t>
          </a:r>
        </a:p>
      </dgm:t>
    </dgm:pt>
    <dgm:pt modelId="{2153851F-6EFD-4C86-B945-67C26CDE6722}" type="parTrans" cxnId="{F9A63052-64EA-4774-A6A9-63323BDDCA38}">
      <dgm:prSet/>
      <dgm:spPr/>
      <dgm:t>
        <a:bodyPr/>
        <a:lstStyle/>
        <a:p>
          <a:endParaRPr lang="cs-CZ"/>
        </a:p>
      </dgm:t>
    </dgm:pt>
    <dgm:pt modelId="{8228F91C-C1A1-487F-AD52-A903F805DD3C}" type="sibTrans" cxnId="{F9A63052-64EA-4774-A6A9-63323BDDCA38}">
      <dgm:prSet/>
      <dgm:spPr/>
      <dgm:t>
        <a:bodyPr/>
        <a:lstStyle/>
        <a:p>
          <a:endParaRPr lang="cs-CZ"/>
        </a:p>
      </dgm:t>
    </dgm:pt>
    <dgm:pt modelId="{A119DC2B-76FE-4036-90D5-961577A557AE}">
      <dgm:prSet phldrT="[Text]"/>
      <dgm:spPr>
        <a:solidFill>
          <a:schemeClr val="accent1">
            <a:lumMod val="60000"/>
            <a:lumOff val="40000"/>
          </a:schemeClr>
        </a:solidFill>
      </dgm:spPr>
      <dgm:t>
        <a:bodyPr/>
        <a:lstStyle/>
        <a:p>
          <a:r>
            <a:rPr lang="cs-CZ" dirty="0"/>
            <a:t>Schválení projektů</a:t>
          </a:r>
        </a:p>
      </dgm:t>
    </dgm:pt>
    <dgm:pt modelId="{08CAE796-E596-4761-A42E-AA2787C71863}" type="parTrans" cxnId="{2AB8BD23-BAAB-483F-965E-20AA12051A03}">
      <dgm:prSet/>
      <dgm:spPr/>
      <dgm:t>
        <a:bodyPr/>
        <a:lstStyle/>
        <a:p>
          <a:endParaRPr lang="cs-CZ"/>
        </a:p>
      </dgm:t>
    </dgm:pt>
    <dgm:pt modelId="{704B6EA9-6ECA-4E6C-B3BC-857920F568E3}" type="sibTrans" cxnId="{2AB8BD23-BAAB-483F-965E-20AA12051A03}">
      <dgm:prSet/>
      <dgm:spPr/>
      <dgm:t>
        <a:bodyPr/>
        <a:lstStyle/>
        <a:p>
          <a:endParaRPr lang="cs-CZ"/>
        </a:p>
      </dgm:t>
    </dgm:pt>
    <dgm:pt modelId="{02625BCB-568F-45E5-9806-2E88D3E9599A}">
      <dgm:prSet phldrT="[Text]"/>
      <dgm:spPr>
        <a:solidFill>
          <a:schemeClr val="accent1">
            <a:lumMod val="50000"/>
          </a:schemeClr>
        </a:solidFill>
      </dgm:spPr>
      <dgm:t>
        <a:bodyPr/>
        <a:lstStyle/>
        <a:p>
          <a:r>
            <a:rPr lang="cs-CZ" dirty="0"/>
            <a:t>Kontrola CRR</a:t>
          </a:r>
        </a:p>
      </dgm:t>
    </dgm:pt>
    <dgm:pt modelId="{D3405D5C-4C2F-4418-9281-8F2E02AD52D8}" type="parTrans" cxnId="{11E6CD90-3DC6-4FB0-8A99-11BC0B6D0EF0}">
      <dgm:prSet/>
      <dgm:spPr/>
      <dgm:t>
        <a:bodyPr/>
        <a:lstStyle/>
        <a:p>
          <a:endParaRPr lang="cs-CZ"/>
        </a:p>
      </dgm:t>
    </dgm:pt>
    <dgm:pt modelId="{071986DD-D0E6-45A0-BE88-F7A3D0532803}" type="sibTrans" cxnId="{11E6CD90-3DC6-4FB0-8A99-11BC0B6D0EF0}">
      <dgm:prSet/>
      <dgm:spPr/>
      <dgm:t>
        <a:bodyPr/>
        <a:lstStyle/>
        <a:p>
          <a:endParaRPr lang="cs-CZ"/>
        </a:p>
      </dgm:t>
    </dgm:pt>
    <dgm:pt modelId="{01B4CDAC-A99C-4301-AF47-C15D5745160A}" type="pres">
      <dgm:prSet presAssocID="{50E178C3-1EE9-475D-B097-611BD8839651}" presName="CompostProcess" presStyleCnt="0">
        <dgm:presLayoutVars>
          <dgm:dir/>
          <dgm:resizeHandles val="exact"/>
        </dgm:presLayoutVars>
      </dgm:prSet>
      <dgm:spPr/>
    </dgm:pt>
    <dgm:pt modelId="{EFF722B0-4D43-41E9-B05D-FED86BCAA1AB}" type="pres">
      <dgm:prSet presAssocID="{50E178C3-1EE9-475D-B097-611BD8839651}" presName="arrow" presStyleLbl="bgShp" presStyleIdx="0" presStyleCnt="1"/>
      <dgm:spPr/>
    </dgm:pt>
    <dgm:pt modelId="{B97899FF-B80F-4446-8113-D6E9DB66CBDB}" type="pres">
      <dgm:prSet presAssocID="{50E178C3-1EE9-475D-B097-611BD8839651}" presName="linearProcess" presStyleCnt="0"/>
      <dgm:spPr/>
    </dgm:pt>
    <dgm:pt modelId="{C61FDF1B-1CA9-4443-BD08-2DC05B569850}" type="pres">
      <dgm:prSet presAssocID="{7CB5D721-B986-48C3-9FE7-5434D9C89790}" presName="textNode" presStyleLbl="node1" presStyleIdx="0" presStyleCnt="4">
        <dgm:presLayoutVars>
          <dgm:bulletEnabled val="1"/>
        </dgm:presLayoutVars>
      </dgm:prSet>
      <dgm:spPr/>
    </dgm:pt>
    <dgm:pt modelId="{4E01DB88-5360-4E02-B46F-3C00E5AD858E}" type="pres">
      <dgm:prSet presAssocID="{8A833B76-F8B1-4622-8E6A-A9E656069179}" presName="sibTrans" presStyleCnt="0"/>
      <dgm:spPr/>
    </dgm:pt>
    <dgm:pt modelId="{7F703CA9-7CC8-4142-A6C3-7A1C8BBEA7F2}" type="pres">
      <dgm:prSet presAssocID="{21CC2568-1222-45E3-9217-D262F69176EA}" presName="textNode" presStyleLbl="node1" presStyleIdx="1" presStyleCnt="4">
        <dgm:presLayoutVars>
          <dgm:bulletEnabled val="1"/>
        </dgm:presLayoutVars>
      </dgm:prSet>
      <dgm:spPr/>
    </dgm:pt>
    <dgm:pt modelId="{D3AB321D-452E-4450-8E1B-139B6C4F3398}" type="pres">
      <dgm:prSet presAssocID="{8228F91C-C1A1-487F-AD52-A903F805DD3C}" presName="sibTrans" presStyleCnt="0"/>
      <dgm:spPr/>
    </dgm:pt>
    <dgm:pt modelId="{E3EA147F-549C-47DF-A074-5FA3DA8F8E26}" type="pres">
      <dgm:prSet presAssocID="{A119DC2B-76FE-4036-90D5-961577A557AE}" presName="textNode" presStyleLbl="node1" presStyleIdx="2" presStyleCnt="4">
        <dgm:presLayoutVars>
          <dgm:bulletEnabled val="1"/>
        </dgm:presLayoutVars>
      </dgm:prSet>
      <dgm:spPr/>
    </dgm:pt>
    <dgm:pt modelId="{ACDD3787-0276-4265-8482-79FA476E7BAB}" type="pres">
      <dgm:prSet presAssocID="{704B6EA9-6ECA-4E6C-B3BC-857920F568E3}" presName="sibTrans" presStyleCnt="0"/>
      <dgm:spPr/>
    </dgm:pt>
    <dgm:pt modelId="{AAFAD246-378A-4612-B1EF-84AC9DF68A49}" type="pres">
      <dgm:prSet presAssocID="{02625BCB-568F-45E5-9806-2E88D3E9599A}" presName="textNode" presStyleLbl="node1" presStyleIdx="3" presStyleCnt="4">
        <dgm:presLayoutVars>
          <dgm:bulletEnabled val="1"/>
        </dgm:presLayoutVars>
      </dgm:prSet>
      <dgm:spPr/>
    </dgm:pt>
  </dgm:ptLst>
  <dgm:cxnLst>
    <dgm:cxn modelId="{C920AC06-64AD-430F-B551-B56A40CECFD0}" type="presOf" srcId="{21CC2568-1222-45E3-9217-D262F69176EA}" destId="{7F703CA9-7CC8-4142-A6C3-7A1C8BBEA7F2}" srcOrd="0" destOrd="0" presId="urn:microsoft.com/office/officeart/2005/8/layout/hProcess9"/>
    <dgm:cxn modelId="{5135D615-DBE2-4EC3-A910-B011DA3E2635}" type="presOf" srcId="{A119DC2B-76FE-4036-90D5-961577A557AE}" destId="{E3EA147F-549C-47DF-A074-5FA3DA8F8E26}" srcOrd="0" destOrd="0" presId="urn:microsoft.com/office/officeart/2005/8/layout/hProcess9"/>
    <dgm:cxn modelId="{217D3523-40D7-411F-ACB7-F14870E894B8}" srcId="{50E178C3-1EE9-475D-B097-611BD8839651}" destId="{7CB5D721-B986-48C3-9FE7-5434D9C89790}" srcOrd="0" destOrd="0" parTransId="{57E13E29-A8A4-42E5-B293-6D2701CF3590}" sibTransId="{8A833B76-F8B1-4622-8E6A-A9E656069179}"/>
    <dgm:cxn modelId="{2AB8BD23-BAAB-483F-965E-20AA12051A03}" srcId="{50E178C3-1EE9-475D-B097-611BD8839651}" destId="{A119DC2B-76FE-4036-90D5-961577A557AE}" srcOrd="2" destOrd="0" parTransId="{08CAE796-E596-4761-A42E-AA2787C71863}" sibTransId="{704B6EA9-6ECA-4E6C-B3BC-857920F568E3}"/>
    <dgm:cxn modelId="{CB84512A-C9D7-4588-8E52-450B37E08292}" type="presOf" srcId="{02625BCB-568F-45E5-9806-2E88D3E9599A}" destId="{AAFAD246-378A-4612-B1EF-84AC9DF68A49}" srcOrd="0" destOrd="0" presId="urn:microsoft.com/office/officeart/2005/8/layout/hProcess9"/>
    <dgm:cxn modelId="{F9A63052-64EA-4774-A6A9-63323BDDCA38}" srcId="{50E178C3-1EE9-475D-B097-611BD8839651}" destId="{21CC2568-1222-45E3-9217-D262F69176EA}" srcOrd="1" destOrd="0" parTransId="{2153851F-6EFD-4C86-B945-67C26CDE6722}" sibTransId="{8228F91C-C1A1-487F-AD52-A903F805DD3C}"/>
    <dgm:cxn modelId="{E5D76955-837A-470A-BEB2-392D70B1493C}" type="presOf" srcId="{7CB5D721-B986-48C3-9FE7-5434D9C89790}" destId="{C61FDF1B-1CA9-4443-BD08-2DC05B569850}" srcOrd="0" destOrd="0" presId="urn:microsoft.com/office/officeart/2005/8/layout/hProcess9"/>
    <dgm:cxn modelId="{11E6CD90-3DC6-4FB0-8A99-11BC0B6D0EF0}" srcId="{50E178C3-1EE9-475D-B097-611BD8839651}" destId="{02625BCB-568F-45E5-9806-2E88D3E9599A}" srcOrd="3" destOrd="0" parTransId="{D3405D5C-4C2F-4418-9281-8F2E02AD52D8}" sibTransId="{071986DD-D0E6-45A0-BE88-F7A3D0532803}"/>
    <dgm:cxn modelId="{F88125E9-2BEF-4BA4-B0A9-AEF1BDF4F130}" type="presOf" srcId="{50E178C3-1EE9-475D-B097-611BD8839651}" destId="{01B4CDAC-A99C-4301-AF47-C15D5745160A}" srcOrd="0" destOrd="0" presId="urn:microsoft.com/office/officeart/2005/8/layout/hProcess9"/>
    <dgm:cxn modelId="{29EFEA64-BCEB-4109-BBC6-92F48777139A}" type="presParOf" srcId="{01B4CDAC-A99C-4301-AF47-C15D5745160A}" destId="{EFF722B0-4D43-41E9-B05D-FED86BCAA1AB}" srcOrd="0" destOrd="0" presId="urn:microsoft.com/office/officeart/2005/8/layout/hProcess9"/>
    <dgm:cxn modelId="{7A739483-0F18-416E-BFC0-A4B26939EB06}" type="presParOf" srcId="{01B4CDAC-A99C-4301-AF47-C15D5745160A}" destId="{B97899FF-B80F-4446-8113-D6E9DB66CBDB}" srcOrd="1" destOrd="0" presId="urn:microsoft.com/office/officeart/2005/8/layout/hProcess9"/>
    <dgm:cxn modelId="{214134DD-9518-4AA9-BC27-86BFAA95B25F}" type="presParOf" srcId="{B97899FF-B80F-4446-8113-D6E9DB66CBDB}" destId="{C61FDF1B-1CA9-4443-BD08-2DC05B569850}" srcOrd="0" destOrd="0" presId="urn:microsoft.com/office/officeart/2005/8/layout/hProcess9"/>
    <dgm:cxn modelId="{0CC88E82-4E39-4C1E-BA55-612231A554D2}" type="presParOf" srcId="{B97899FF-B80F-4446-8113-D6E9DB66CBDB}" destId="{4E01DB88-5360-4E02-B46F-3C00E5AD858E}" srcOrd="1" destOrd="0" presId="urn:microsoft.com/office/officeart/2005/8/layout/hProcess9"/>
    <dgm:cxn modelId="{5257E072-E3E4-4A22-9ED6-E2C2970F32A2}" type="presParOf" srcId="{B97899FF-B80F-4446-8113-D6E9DB66CBDB}" destId="{7F703CA9-7CC8-4142-A6C3-7A1C8BBEA7F2}" srcOrd="2" destOrd="0" presId="urn:microsoft.com/office/officeart/2005/8/layout/hProcess9"/>
    <dgm:cxn modelId="{26EC8D3D-9117-4AD0-B353-176F0C209078}" type="presParOf" srcId="{B97899FF-B80F-4446-8113-D6E9DB66CBDB}" destId="{D3AB321D-452E-4450-8E1B-139B6C4F3398}" srcOrd="3" destOrd="0" presId="urn:microsoft.com/office/officeart/2005/8/layout/hProcess9"/>
    <dgm:cxn modelId="{5E8F2E47-E745-4800-8A13-F3A405386D7F}" type="presParOf" srcId="{B97899FF-B80F-4446-8113-D6E9DB66CBDB}" destId="{E3EA147F-549C-47DF-A074-5FA3DA8F8E26}" srcOrd="4" destOrd="0" presId="urn:microsoft.com/office/officeart/2005/8/layout/hProcess9"/>
    <dgm:cxn modelId="{D39EA838-1B8E-47D8-A2E3-97FA02FBF0C0}" type="presParOf" srcId="{B97899FF-B80F-4446-8113-D6E9DB66CBDB}" destId="{ACDD3787-0276-4265-8482-79FA476E7BAB}" srcOrd="5" destOrd="0" presId="urn:microsoft.com/office/officeart/2005/8/layout/hProcess9"/>
    <dgm:cxn modelId="{D809773B-2ED9-4C91-947C-ABAF8C37ACF1}" type="presParOf" srcId="{B97899FF-B80F-4446-8113-D6E9DB66CBDB}" destId="{AAFAD246-378A-4612-B1EF-84AC9DF68A49}"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722B0-4D43-41E9-B05D-FED86BCAA1AB}">
      <dsp:nvSpPr>
        <dsp:cNvPr id="0" name=""/>
        <dsp:cNvSpPr/>
      </dsp:nvSpPr>
      <dsp:spPr>
        <a:xfrm>
          <a:off x="777239" y="0"/>
          <a:ext cx="8808720" cy="342423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1FDF1B-1CA9-4443-BD08-2DC05B569850}">
      <dsp:nvSpPr>
        <dsp:cNvPr id="0" name=""/>
        <dsp:cNvSpPr/>
      </dsp:nvSpPr>
      <dsp:spPr>
        <a:xfrm>
          <a:off x="518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Formální hodnocení a přijatelnost</a:t>
          </a:r>
        </a:p>
      </dsp:txBody>
      <dsp:txXfrm>
        <a:off x="72049" y="1094134"/>
        <a:ext cx="2360931" cy="1235968"/>
      </dsp:txXfrm>
    </dsp:sp>
    <dsp:sp modelId="{7F703CA9-7CC8-4142-A6C3-7A1C8BBEA7F2}">
      <dsp:nvSpPr>
        <dsp:cNvPr id="0" name=""/>
        <dsp:cNvSpPr/>
      </dsp:nvSpPr>
      <dsp:spPr>
        <a:xfrm>
          <a:off x="262457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Věcné hodnocení</a:t>
          </a:r>
        </a:p>
      </dsp:txBody>
      <dsp:txXfrm>
        <a:off x="2691439" y="1094134"/>
        <a:ext cx="2360931" cy="1235968"/>
      </dsp:txXfrm>
    </dsp:sp>
    <dsp:sp modelId="{E3EA147F-549C-47DF-A074-5FA3DA8F8E26}">
      <dsp:nvSpPr>
        <dsp:cNvPr id="0" name=""/>
        <dsp:cNvSpPr/>
      </dsp:nvSpPr>
      <dsp:spPr>
        <a:xfrm>
          <a:off x="524396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Schválení projektů</a:t>
          </a:r>
        </a:p>
      </dsp:txBody>
      <dsp:txXfrm>
        <a:off x="5310829" y="1094134"/>
        <a:ext cx="2360931" cy="1235968"/>
      </dsp:txXfrm>
    </dsp:sp>
    <dsp:sp modelId="{AAFAD246-378A-4612-B1EF-84AC9DF68A49}">
      <dsp:nvSpPr>
        <dsp:cNvPr id="0" name=""/>
        <dsp:cNvSpPr/>
      </dsp:nvSpPr>
      <dsp:spPr>
        <a:xfrm>
          <a:off x="786335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Kontrola CRR</a:t>
          </a:r>
        </a:p>
      </dsp:txBody>
      <dsp:txXfrm>
        <a:off x="7930219" y="1094134"/>
        <a:ext cx="2360931" cy="12359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722B0-4D43-41E9-B05D-FED86BCAA1AB}">
      <dsp:nvSpPr>
        <dsp:cNvPr id="0" name=""/>
        <dsp:cNvSpPr/>
      </dsp:nvSpPr>
      <dsp:spPr>
        <a:xfrm>
          <a:off x="777239" y="0"/>
          <a:ext cx="8808720" cy="342423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1FDF1B-1CA9-4443-BD08-2DC05B569850}">
      <dsp:nvSpPr>
        <dsp:cNvPr id="0" name=""/>
        <dsp:cNvSpPr/>
      </dsp:nvSpPr>
      <dsp:spPr>
        <a:xfrm>
          <a:off x="5186" y="1027271"/>
          <a:ext cx="2494657" cy="1369694"/>
        </a:xfrm>
        <a:prstGeom prst="roundRect">
          <a:avLst/>
        </a:prstGeom>
        <a:solidFill>
          <a:schemeClr val="accent1">
            <a:lumMod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Formální hodnocení a přijatelnost</a:t>
          </a:r>
        </a:p>
      </dsp:txBody>
      <dsp:txXfrm>
        <a:off x="72049" y="1094134"/>
        <a:ext cx="2360931" cy="1235968"/>
      </dsp:txXfrm>
    </dsp:sp>
    <dsp:sp modelId="{7F703CA9-7CC8-4142-A6C3-7A1C8BBEA7F2}">
      <dsp:nvSpPr>
        <dsp:cNvPr id="0" name=""/>
        <dsp:cNvSpPr/>
      </dsp:nvSpPr>
      <dsp:spPr>
        <a:xfrm>
          <a:off x="262457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Věcné hodnocení</a:t>
          </a:r>
        </a:p>
      </dsp:txBody>
      <dsp:txXfrm>
        <a:off x="2691439" y="1094134"/>
        <a:ext cx="2360931" cy="1235968"/>
      </dsp:txXfrm>
    </dsp:sp>
    <dsp:sp modelId="{E3EA147F-549C-47DF-A074-5FA3DA8F8E26}">
      <dsp:nvSpPr>
        <dsp:cNvPr id="0" name=""/>
        <dsp:cNvSpPr/>
      </dsp:nvSpPr>
      <dsp:spPr>
        <a:xfrm>
          <a:off x="524396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Schválení projektů</a:t>
          </a:r>
        </a:p>
      </dsp:txBody>
      <dsp:txXfrm>
        <a:off x="5310829" y="1094134"/>
        <a:ext cx="2360931" cy="1235968"/>
      </dsp:txXfrm>
    </dsp:sp>
    <dsp:sp modelId="{AAFAD246-378A-4612-B1EF-84AC9DF68A49}">
      <dsp:nvSpPr>
        <dsp:cNvPr id="0" name=""/>
        <dsp:cNvSpPr/>
      </dsp:nvSpPr>
      <dsp:spPr>
        <a:xfrm>
          <a:off x="786335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Kontrola CRR</a:t>
          </a:r>
        </a:p>
      </dsp:txBody>
      <dsp:txXfrm>
        <a:off x="7930219" y="1094134"/>
        <a:ext cx="2360931" cy="12359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722B0-4D43-41E9-B05D-FED86BCAA1AB}">
      <dsp:nvSpPr>
        <dsp:cNvPr id="0" name=""/>
        <dsp:cNvSpPr/>
      </dsp:nvSpPr>
      <dsp:spPr>
        <a:xfrm>
          <a:off x="777239" y="0"/>
          <a:ext cx="8808720" cy="342423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1FDF1B-1CA9-4443-BD08-2DC05B569850}">
      <dsp:nvSpPr>
        <dsp:cNvPr id="0" name=""/>
        <dsp:cNvSpPr/>
      </dsp:nvSpPr>
      <dsp:spPr>
        <a:xfrm>
          <a:off x="5186" y="1027271"/>
          <a:ext cx="2494657" cy="1369694"/>
        </a:xfrm>
        <a:prstGeom prst="roundRect">
          <a:avLst/>
        </a:prstGeom>
        <a:solidFill>
          <a:schemeClr val="accent1">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Formální hodnocení a přijatelnost</a:t>
          </a:r>
        </a:p>
      </dsp:txBody>
      <dsp:txXfrm>
        <a:off x="72049" y="1094134"/>
        <a:ext cx="2360931" cy="1235968"/>
      </dsp:txXfrm>
    </dsp:sp>
    <dsp:sp modelId="{7F703CA9-7CC8-4142-A6C3-7A1C8BBEA7F2}">
      <dsp:nvSpPr>
        <dsp:cNvPr id="0" name=""/>
        <dsp:cNvSpPr/>
      </dsp:nvSpPr>
      <dsp:spPr>
        <a:xfrm>
          <a:off x="2624576" y="1027271"/>
          <a:ext cx="2494657" cy="1369694"/>
        </a:xfrm>
        <a:prstGeom prst="roundRect">
          <a:avLst/>
        </a:prstGeom>
        <a:solidFill>
          <a:schemeClr val="accent1">
            <a:lumMod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Věcné hodnocení</a:t>
          </a:r>
        </a:p>
      </dsp:txBody>
      <dsp:txXfrm>
        <a:off x="2691439" y="1094134"/>
        <a:ext cx="2360931" cy="1235968"/>
      </dsp:txXfrm>
    </dsp:sp>
    <dsp:sp modelId="{E3EA147F-549C-47DF-A074-5FA3DA8F8E26}">
      <dsp:nvSpPr>
        <dsp:cNvPr id="0" name=""/>
        <dsp:cNvSpPr/>
      </dsp:nvSpPr>
      <dsp:spPr>
        <a:xfrm>
          <a:off x="5243966" y="1027271"/>
          <a:ext cx="2494657" cy="1369694"/>
        </a:xfrm>
        <a:prstGeom prst="roundRect">
          <a:avLst/>
        </a:prstGeom>
        <a:solidFill>
          <a:schemeClr val="accent1">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Schválení projektů</a:t>
          </a:r>
        </a:p>
      </dsp:txBody>
      <dsp:txXfrm>
        <a:off x="5310829" y="1094134"/>
        <a:ext cx="2360931" cy="1235968"/>
      </dsp:txXfrm>
    </dsp:sp>
    <dsp:sp modelId="{AAFAD246-378A-4612-B1EF-84AC9DF68A49}">
      <dsp:nvSpPr>
        <dsp:cNvPr id="0" name=""/>
        <dsp:cNvSpPr/>
      </dsp:nvSpPr>
      <dsp:spPr>
        <a:xfrm>
          <a:off x="7863356" y="1027271"/>
          <a:ext cx="2494657" cy="1369694"/>
        </a:xfrm>
        <a:prstGeom prst="roundRect">
          <a:avLst/>
        </a:prstGeom>
        <a:solidFill>
          <a:schemeClr val="accent1">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Kontrola CRR</a:t>
          </a:r>
        </a:p>
      </dsp:txBody>
      <dsp:txXfrm>
        <a:off x="7930219" y="1094134"/>
        <a:ext cx="2360931" cy="12359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722B0-4D43-41E9-B05D-FED86BCAA1AB}">
      <dsp:nvSpPr>
        <dsp:cNvPr id="0" name=""/>
        <dsp:cNvSpPr/>
      </dsp:nvSpPr>
      <dsp:spPr>
        <a:xfrm>
          <a:off x="777239" y="0"/>
          <a:ext cx="8808720" cy="342423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1FDF1B-1CA9-4443-BD08-2DC05B569850}">
      <dsp:nvSpPr>
        <dsp:cNvPr id="0" name=""/>
        <dsp:cNvSpPr/>
      </dsp:nvSpPr>
      <dsp:spPr>
        <a:xfrm>
          <a:off x="5186" y="1027271"/>
          <a:ext cx="2494657" cy="1369694"/>
        </a:xfrm>
        <a:prstGeom prst="roundRect">
          <a:avLst/>
        </a:prstGeom>
        <a:solidFill>
          <a:schemeClr val="accent1">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Formální hodnocení a přijatelnost</a:t>
          </a:r>
        </a:p>
      </dsp:txBody>
      <dsp:txXfrm>
        <a:off x="72049" y="1094134"/>
        <a:ext cx="2360931" cy="1235968"/>
      </dsp:txXfrm>
    </dsp:sp>
    <dsp:sp modelId="{7F703CA9-7CC8-4142-A6C3-7A1C8BBEA7F2}">
      <dsp:nvSpPr>
        <dsp:cNvPr id="0" name=""/>
        <dsp:cNvSpPr/>
      </dsp:nvSpPr>
      <dsp:spPr>
        <a:xfrm>
          <a:off x="2624576" y="1027271"/>
          <a:ext cx="2494657" cy="1369694"/>
        </a:xfrm>
        <a:prstGeom prst="roundRect">
          <a:avLst/>
        </a:prstGeom>
        <a:solidFill>
          <a:schemeClr val="accent1">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Věcné hodnocení</a:t>
          </a:r>
        </a:p>
      </dsp:txBody>
      <dsp:txXfrm>
        <a:off x="2691439" y="1094134"/>
        <a:ext cx="2360931" cy="1235968"/>
      </dsp:txXfrm>
    </dsp:sp>
    <dsp:sp modelId="{E3EA147F-549C-47DF-A074-5FA3DA8F8E26}">
      <dsp:nvSpPr>
        <dsp:cNvPr id="0" name=""/>
        <dsp:cNvSpPr/>
      </dsp:nvSpPr>
      <dsp:spPr>
        <a:xfrm>
          <a:off x="5243966" y="1027271"/>
          <a:ext cx="2494657" cy="1369694"/>
        </a:xfrm>
        <a:prstGeom prst="roundRect">
          <a:avLst/>
        </a:prstGeom>
        <a:solidFill>
          <a:schemeClr val="accent1">
            <a:lumMod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Schválení projektů</a:t>
          </a:r>
        </a:p>
      </dsp:txBody>
      <dsp:txXfrm>
        <a:off x="5310829" y="1094134"/>
        <a:ext cx="2360931" cy="1235968"/>
      </dsp:txXfrm>
    </dsp:sp>
    <dsp:sp modelId="{AAFAD246-378A-4612-B1EF-84AC9DF68A49}">
      <dsp:nvSpPr>
        <dsp:cNvPr id="0" name=""/>
        <dsp:cNvSpPr/>
      </dsp:nvSpPr>
      <dsp:spPr>
        <a:xfrm>
          <a:off x="7863356" y="1027271"/>
          <a:ext cx="2494657" cy="1369694"/>
        </a:xfrm>
        <a:prstGeom prst="roundRect">
          <a:avLst/>
        </a:prstGeom>
        <a:solidFill>
          <a:schemeClr val="accent1">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Kontrola CRR</a:t>
          </a:r>
        </a:p>
      </dsp:txBody>
      <dsp:txXfrm>
        <a:off x="7930219" y="1094134"/>
        <a:ext cx="2360931" cy="12359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722B0-4D43-41E9-B05D-FED86BCAA1AB}">
      <dsp:nvSpPr>
        <dsp:cNvPr id="0" name=""/>
        <dsp:cNvSpPr/>
      </dsp:nvSpPr>
      <dsp:spPr>
        <a:xfrm>
          <a:off x="777239" y="0"/>
          <a:ext cx="8808720" cy="342423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1FDF1B-1CA9-4443-BD08-2DC05B569850}">
      <dsp:nvSpPr>
        <dsp:cNvPr id="0" name=""/>
        <dsp:cNvSpPr/>
      </dsp:nvSpPr>
      <dsp:spPr>
        <a:xfrm>
          <a:off x="5186" y="1027271"/>
          <a:ext cx="2494657" cy="1369694"/>
        </a:xfrm>
        <a:prstGeom prst="roundRect">
          <a:avLst/>
        </a:prstGeom>
        <a:solidFill>
          <a:schemeClr val="accent1">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Formální hodnocení a přijatelnost</a:t>
          </a:r>
        </a:p>
      </dsp:txBody>
      <dsp:txXfrm>
        <a:off x="72049" y="1094134"/>
        <a:ext cx="2360931" cy="1235968"/>
      </dsp:txXfrm>
    </dsp:sp>
    <dsp:sp modelId="{7F703CA9-7CC8-4142-A6C3-7A1C8BBEA7F2}">
      <dsp:nvSpPr>
        <dsp:cNvPr id="0" name=""/>
        <dsp:cNvSpPr/>
      </dsp:nvSpPr>
      <dsp:spPr>
        <a:xfrm>
          <a:off x="2624576" y="1027271"/>
          <a:ext cx="2494657" cy="1369694"/>
        </a:xfrm>
        <a:prstGeom prst="roundRect">
          <a:avLst/>
        </a:prstGeom>
        <a:solidFill>
          <a:schemeClr val="accent1">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Věcné hodnocení</a:t>
          </a:r>
        </a:p>
      </dsp:txBody>
      <dsp:txXfrm>
        <a:off x="2691439" y="1094134"/>
        <a:ext cx="2360931" cy="1235968"/>
      </dsp:txXfrm>
    </dsp:sp>
    <dsp:sp modelId="{E3EA147F-549C-47DF-A074-5FA3DA8F8E26}">
      <dsp:nvSpPr>
        <dsp:cNvPr id="0" name=""/>
        <dsp:cNvSpPr/>
      </dsp:nvSpPr>
      <dsp:spPr>
        <a:xfrm>
          <a:off x="5243966" y="1027271"/>
          <a:ext cx="2494657" cy="1369694"/>
        </a:xfrm>
        <a:prstGeom prst="roundRect">
          <a:avLst/>
        </a:prstGeom>
        <a:solidFill>
          <a:schemeClr val="accent1">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Schválení projektů</a:t>
          </a:r>
        </a:p>
      </dsp:txBody>
      <dsp:txXfrm>
        <a:off x="5310829" y="1094134"/>
        <a:ext cx="2360931" cy="1235968"/>
      </dsp:txXfrm>
    </dsp:sp>
    <dsp:sp modelId="{AAFAD246-378A-4612-B1EF-84AC9DF68A49}">
      <dsp:nvSpPr>
        <dsp:cNvPr id="0" name=""/>
        <dsp:cNvSpPr/>
      </dsp:nvSpPr>
      <dsp:spPr>
        <a:xfrm>
          <a:off x="7863356" y="1027271"/>
          <a:ext cx="2494657" cy="1369694"/>
        </a:xfrm>
        <a:prstGeom prst="roundRect">
          <a:avLst/>
        </a:prstGeom>
        <a:solidFill>
          <a:schemeClr val="accent1">
            <a:lumMod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cs-CZ" sz="2600" kern="1200" dirty="0"/>
            <a:t>Kontrola CRR</a:t>
          </a:r>
        </a:p>
      </dsp:txBody>
      <dsp:txXfrm>
        <a:off x="7930219" y="1094134"/>
        <a:ext cx="2360931" cy="123596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16799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41073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24058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762093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82170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26781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05613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843690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065016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62631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t>9/8/2021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85191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2840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42643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64132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9/8/2021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83871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Upravte styly předlohy textu.</a:t>
            </a:r>
          </a:p>
        </p:txBody>
      </p:sp>
      <p:sp>
        <p:nvSpPr>
          <p:cNvPr id="5" name="Date Placeholder 4"/>
          <p:cNvSpPr>
            <a:spLocks noGrp="1"/>
          </p:cNvSpPr>
          <p:nvPr>
            <p:ph type="dt" sz="half" idx="10"/>
          </p:nvPr>
        </p:nvSpPr>
        <p:spPr/>
        <p:txBody>
          <a:bodyPr/>
          <a:lstStyle/>
          <a:p>
            <a:fld id="{48A87A34-81AB-432B-8DAE-1953F412C126}" type="datetimeFigureOut">
              <a:rPr lang="en-US" smtClean="0"/>
              <a:pPr/>
              <a:t>9/8/2021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0326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9/8/2021</a:t>
            </a:fld>
            <a:endParaRPr lang="en-US" dirty="0"/>
          </a:p>
        </p:txBody>
      </p:sp>
    </p:spTree>
    <p:extLst>
      <p:ext uri="{BB962C8B-B14F-4D97-AF65-F5344CB8AC3E}">
        <p14:creationId xmlns:p14="http://schemas.microsoft.com/office/powerpoint/2010/main" val="653882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9/8/2021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2493272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eg"/><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jpeg"/><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jpeg"/><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jpeg"/><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3" Type="http://schemas.openxmlformats.org/officeDocument/2006/relationships/hyperlink" Target="http://www.mashustopecsko.cz/13.-vyzva-mas-hustopecsko-irop-dopravni-infrastruktura-iv" TargetMode="External"/><Relationship Id="rId2" Type="http://schemas.openxmlformats.org/officeDocument/2006/relationships/hyperlink" Target="http://www.irop.mmr.cz/cs/Vyzvy/Seznam/Vyzva-c-53-Udrzitelna-doprava-integrovane-projekty" TargetMode="Externa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3" Type="http://schemas.openxmlformats.org/officeDocument/2006/relationships/hyperlink" Target="mailto:info.mashustopecsko@gmail.com" TargetMode="External"/><Relationship Id="rId2" Type="http://schemas.openxmlformats.org/officeDocument/2006/relationships/hyperlink" Target="mailto:janisova@masbystricka.cz_" TargetMode="External"/><Relationship Id="rId1" Type="http://schemas.openxmlformats.org/officeDocument/2006/relationships/slideLayout" Target="../slideLayouts/slideLayout17.xml"/><Relationship Id="rId5" Type="http://schemas.openxmlformats.org/officeDocument/2006/relationships/image" Target="../media/image1.jpeg"/><Relationship Id="rId4" Type="http://schemas.openxmlformats.org/officeDocument/2006/relationships/hyperlink" Target="mailto:andryskova@masbystricka.cz"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07067" y="2404534"/>
            <a:ext cx="7856390" cy="1554818"/>
          </a:xfrm>
        </p:spPr>
        <p:txBody>
          <a:bodyPr>
            <a:normAutofit fontScale="90000"/>
          </a:bodyPr>
          <a:lstStyle/>
          <a:p>
            <a:pPr algn="ctr"/>
            <a:r>
              <a:rPr lang="cs-CZ" sz="4400" dirty="0"/>
              <a:t>Seminář k 13. výzvě </a:t>
            </a:r>
            <a:br>
              <a:rPr lang="cs-CZ" sz="4400" dirty="0"/>
            </a:br>
            <a:r>
              <a:rPr lang="cs-CZ" sz="4400" dirty="0"/>
              <a:t>k předkládání žádostí </a:t>
            </a:r>
            <a:br>
              <a:rPr lang="cs-CZ" sz="4400" dirty="0"/>
            </a:br>
            <a:r>
              <a:rPr lang="cs-CZ" sz="4400" dirty="0"/>
              <a:t>o podporu IROP</a:t>
            </a:r>
          </a:p>
        </p:txBody>
      </p:sp>
      <p:sp>
        <p:nvSpPr>
          <p:cNvPr id="3" name="Podnadpis 2"/>
          <p:cNvSpPr>
            <a:spLocks noGrp="1"/>
          </p:cNvSpPr>
          <p:nvPr>
            <p:ph type="subTitle" idx="1"/>
          </p:nvPr>
        </p:nvSpPr>
        <p:spPr/>
        <p:txBody>
          <a:bodyPr>
            <a:normAutofit fontScale="47500" lnSpcReduction="20000"/>
          </a:bodyPr>
          <a:lstStyle/>
          <a:p>
            <a:endParaRPr lang="cs-CZ" sz="2800" dirty="0"/>
          </a:p>
          <a:p>
            <a:pPr algn="ctr"/>
            <a:r>
              <a:rPr lang="cs-CZ" sz="5200" dirty="0"/>
              <a:t>„MAS </a:t>
            </a:r>
            <a:r>
              <a:rPr lang="cs-CZ" sz="5200" dirty="0" err="1"/>
              <a:t>Hustopečsko</a:t>
            </a:r>
            <a:r>
              <a:rPr lang="cs-CZ" sz="5200" dirty="0"/>
              <a:t> – IROP – Dopravní infrastruktura IV“</a:t>
            </a:r>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21898" y="587051"/>
            <a:ext cx="6371706" cy="1078577"/>
          </a:xfrm>
          <a:prstGeom prst="rect">
            <a:avLst/>
          </a:prstGeom>
          <a:noFill/>
          <a:ln>
            <a:noFill/>
          </a:ln>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8301" y="5381419"/>
            <a:ext cx="3038899" cy="1476581"/>
          </a:xfrm>
          <a:prstGeom prst="rect">
            <a:avLst/>
          </a:prstGeom>
        </p:spPr>
      </p:pic>
    </p:spTree>
    <p:extLst>
      <p:ext uri="{BB962C8B-B14F-4D97-AF65-F5344CB8AC3E}">
        <p14:creationId xmlns:p14="http://schemas.microsoft.com/office/powerpoint/2010/main" val="1895540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7"/>
            <a:ext cx="10364451" cy="1086715"/>
          </a:xfrm>
        </p:spPr>
        <p:txBody>
          <a:bodyPr>
            <a:normAutofit/>
          </a:bodyPr>
          <a:lstStyle/>
          <a:p>
            <a:r>
              <a:rPr lang="cs-CZ" sz="2800" dirty="0">
                <a:solidFill>
                  <a:schemeClr val="accent1">
                    <a:lumMod val="75000"/>
                  </a:schemeClr>
                </a:solidFill>
              </a:rPr>
              <a:t>Povinné přílohy žádosti</a:t>
            </a:r>
          </a:p>
        </p:txBody>
      </p:sp>
      <p:sp>
        <p:nvSpPr>
          <p:cNvPr id="3" name="Zástupný symbol pro obsah 2"/>
          <p:cNvSpPr>
            <a:spLocks noGrp="1"/>
          </p:cNvSpPr>
          <p:nvPr>
            <p:ph sz="quarter" idx="13"/>
          </p:nvPr>
        </p:nvSpPr>
        <p:spPr>
          <a:xfrm>
            <a:off x="913774" y="1837038"/>
            <a:ext cx="10363826" cy="3954161"/>
          </a:xfrm>
        </p:spPr>
        <p:txBody>
          <a:bodyPr>
            <a:normAutofit fontScale="92500" lnSpcReduction="20000"/>
          </a:bodyPr>
          <a:lstStyle/>
          <a:p>
            <a:pPr marL="457200" indent="-457200">
              <a:buAutoNum type="arabicPeriod"/>
            </a:pPr>
            <a:r>
              <a:rPr lang="cs-CZ" sz="2200" cap="none" dirty="0">
                <a:latin typeface="Arial" panose="020B0604020202020204" pitchFamily="34" charset="0"/>
                <a:cs typeface="Arial" panose="020B0604020202020204" pitchFamily="34" charset="0"/>
              </a:rPr>
              <a:t>Plná moc – v případě, že nepodepisuje statutární orgán žadatele</a:t>
            </a:r>
          </a:p>
          <a:p>
            <a:pPr marL="457200" indent="-457200">
              <a:lnSpc>
                <a:spcPct val="150000"/>
              </a:lnSpc>
              <a:buAutoNum type="arabicPeriod"/>
            </a:pPr>
            <a:r>
              <a:rPr lang="cs-CZ" sz="2200" cap="none" dirty="0">
                <a:latin typeface="Arial" panose="020B0604020202020204" pitchFamily="34" charset="0"/>
                <a:cs typeface="Arial" panose="020B0604020202020204" pitchFamily="34" charset="0"/>
              </a:rPr>
              <a:t>Dokumentace k zadávacím a výběrovým řízením – záložka „Veřejné zakázky“ v MS 2014+</a:t>
            </a:r>
          </a:p>
          <a:p>
            <a:pPr marL="457200" indent="-457200">
              <a:lnSpc>
                <a:spcPct val="150000"/>
              </a:lnSpc>
              <a:buAutoNum type="arabicPeriod"/>
            </a:pPr>
            <a:r>
              <a:rPr lang="cs-CZ" sz="2200" cap="none" dirty="0">
                <a:latin typeface="Arial" panose="020B0604020202020204" pitchFamily="34" charset="0"/>
                <a:cs typeface="Arial" panose="020B0604020202020204" pitchFamily="34" charset="0"/>
              </a:rPr>
              <a:t>Studie proveditelnosti – osnova je přílohou specifických pravidel výzvy č. </a:t>
            </a:r>
            <a:r>
              <a:rPr lang="cs-CZ" sz="2200" dirty="0">
                <a:latin typeface="Arial" panose="020B0604020202020204" pitchFamily="34" charset="0"/>
                <a:cs typeface="Arial" panose="020B0604020202020204" pitchFamily="34" charset="0"/>
              </a:rPr>
              <a:t>53 - </a:t>
            </a:r>
            <a:r>
              <a:rPr lang="cs-CZ" sz="2200" cap="none" dirty="0">
                <a:latin typeface="Arial" panose="020B0604020202020204" pitchFamily="34" charset="0"/>
                <a:cs typeface="Arial" panose="020B0604020202020204" pitchFamily="34" charset="0"/>
              </a:rPr>
              <a:t>P4E </a:t>
            </a:r>
          </a:p>
          <a:p>
            <a:pPr marL="457200" indent="-457200">
              <a:lnSpc>
                <a:spcPct val="150000"/>
              </a:lnSpc>
              <a:buAutoNum type="arabicPeriod"/>
            </a:pPr>
            <a:r>
              <a:rPr lang="cs-CZ" sz="2200" cap="none" dirty="0">
                <a:latin typeface="Arial" panose="020B0604020202020204" pitchFamily="34" charset="0"/>
                <a:cs typeface="Arial" panose="020B0604020202020204" pitchFamily="34" charset="0"/>
              </a:rPr>
              <a:t>Karta souladu projektu s principy udržitelné mobility – příloha č. 5 specifických pravidel</a:t>
            </a:r>
          </a:p>
          <a:p>
            <a:pPr marL="457200" indent="-457200">
              <a:lnSpc>
                <a:spcPct val="150000"/>
              </a:lnSpc>
              <a:buAutoNum type="arabicPeriod"/>
            </a:pPr>
            <a:r>
              <a:rPr lang="cs-CZ" sz="2200" cap="none" dirty="0">
                <a:solidFill>
                  <a:schemeClr val="tx1"/>
                </a:solidFill>
                <a:latin typeface="Arial" panose="020B0604020202020204" pitchFamily="34" charset="0"/>
                <a:cs typeface="Arial" panose="020B0604020202020204" pitchFamily="34" charset="0"/>
              </a:rPr>
              <a:t>Čestné prohlášení o skutečném majiteli – příloha č. 30 obecných pravidel</a:t>
            </a:r>
          </a:p>
          <a:p>
            <a:pPr marL="457200" indent="-457200">
              <a:lnSpc>
                <a:spcPct val="150000"/>
              </a:lnSpc>
              <a:buAutoNum type="arabicPeriod"/>
            </a:pPr>
            <a:r>
              <a:rPr lang="cs-CZ" sz="2200" cap="none" dirty="0">
                <a:latin typeface="Arial" panose="020B0604020202020204" pitchFamily="34" charset="0"/>
                <a:cs typeface="Arial" panose="020B0604020202020204" pitchFamily="34" charset="0"/>
              </a:rPr>
              <a:t>Územní rozhodnutí nebo územní souhlas nebo veřejnoprávní smlouva nahrazující územní řízení – nabytí právní moci nejpozději ke dni podání žádosti o dotaci</a:t>
            </a:r>
            <a:endParaRPr lang="cs-CZ" sz="2200" b="1" cap="none" dirty="0">
              <a:latin typeface="Arial" panose="020B0604020202020204" pitchFamily="34" charset="0"/>
              <a:cs typeface="Arial" panose="020B0604020202020204" pitchFamily="34" charset="0"/>
            </a:endParaRPr>
          </a:p>
          <a:p>
            <a:pPr marL="0" indent="0">
              <a:buNone/>
            </a:pPr>
            <a:endParaRPr lang="cs-CZ" dirty="0"/>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10289" y="5648892"/>
            <a:ext cx="6371706" cy="1078577"/>
          </a:xfrm>
          <a:prstGeom prst="rect">
            <a:avLst/>
          </a:prstGeom>
          <a:noFill/>
          <a:ln>
            <a:noFill/>
          </a:ln>
        </p:spPr>
      </p:pic>
    </p:spTree>
    <p:extLst>
      <p:ext uri="{BB962C8B-B14F-4D97-AF65-F5344CB8AC3E}">
        <p14:creationId xmlns:p14="http://schemas.microsoft.com/office/powerpoint/2010/main" val="1892169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7"/>
            <a:ext cx="10364451" cy="1012575"/>
          </a:xfrm>
        </p:spPr>
        <p:txBody>
          <a:bodyPr>
            <a:normAutofit/>
          </a:bodyPr>
          <a:lstStyle/>
          <a:p>
            <a:r>
              <a:rPr lang="cs-CZ" sz="2800" dirty="0">
                <a:solidFill>
                  <a:schemeClr val="accent1">
                    <a:lumMod val="75000"/>
                  </a:schemeClr>
                </a:solidFill>
              </a:rPr>
              <a:t>Povinné přílohy žádosti</a:t>
            </a:r>
            <a:endParaRPr lang="cs-CZ" sz="2800" dirty="0"/>
          </a:p>
        </p:txBody>
      </p:sp>
      <p:sp>
        <p:nvSpPr>
          <p:cNvPr id="3" name="Zástupný symbol pro obsah 2"/>
          <p:cNvSpPr>
            <a:spLocks noGrp="1"/>
          </p:cNvSpPr>
          <p:nvPr>
            <p:ph sz="quarter" idx="13"/>
          </p:nvPr>
        </p:nvSpPr>
        <p:spPr>
          <a:xfrm>
            <a:off x="913774" y="1140032"/>
            <a:ext cx="10363826" cy="4651168"/>
          </a:xfrm>
        </p:spPr>
        <p:txBody>
          <a:bodyPr>
            <a:normAutofit/>
          </a:bodyPr>
          <a:lstStyle/>
          <a:p>
            <a:pPr marL="457200" indent="-457200">
              <a:lnSpc>
                <a:spcPct val="130000"/>
              </a:lnSpc>
              <a:buFont typeface="+mj-lt"/>
              <a:buAutoNum type="arabicPeriod" startAt="7"/>
            </a:pPr>
            <a:r>
              <a:rPr lang="cs-CZ" sz="2000" dirty="0">
                <a:solidFill>
                  <a:schemeClr val="tx1"/>
                </a:solidFill>
                <a:latin typeface="Arial" panose="020B0604020202020204" pitchFamily="34" charset="0"/>
                <a:cs typeface="Arial" panose="020B0604020202020204" pitchFamily="34" charset="0"/>
              </a:rPr>
              <a:t>Žádost o stavební povolení nebo ohlášení, případně stavební povolení s nabytím právní moci nebo souhlas s provedením ohlášeného stavebního záměru nebo účinná veřejnoprávní smlouva </a:t>
            </a:r>
          </a:p>
          <a:p>
            <a:pPr marL="457200" indent="-457200">
              <a:lnSpc>
                <a:spcPct val="130000"/>
              </a:lnSpc>
              <a:buFont typeface="+mj-lt"/>
              <a:buAutoNum type="arabicPeriod" startAt="7"/>
            </a:pPr>
            <a:r>
              <a:rPr lang="cs-CZ" sz="2000" dirty="0">
                <a:solidFill>
                  <a:schemeClr val="tx1"/>
                </a:solidFill>
                <a:latin typeface="Arial" panose="020B0604020202020204" pitchFamily="34" charset="0"/>
                <a:cs typeface="Arial" panose="020B0604020202020204" pitchFamily="34" charset="0"/>
              </a:rPr>
              <a:t>Projektová dokumentace pro vydání stavebního povolení nebo pro ohlášení stavby</a:t>
            </a:r>
          </a:p>
          <a:p>
            <a:pPr marL="457200" indent="-457200">
              <a:lnSpc>
                <a:spcPct val="130000"/>
              </a:lnSpc>
              <a:buFont typeface="+mj-lt"/>
              <a:buAutoNum type="arabicPeriod" startAt="7"/>
            </a:pPr>
            <a:r>
              <a:rPr lang="cs-CZ" sz="2000" dirty="0">
                <a:solidFill>
                  <a:schemeClr val="tx1"/>
                </a:solidFill>
                <a:latin typeface="Arial" panose="020B0604020202020204" pitchFamily="34" charset="0"/>
                <a:cs typeface="Arial" panose="020B0604020202020204" pitchFamily="34" charset="0"/>
              </a:rPr>
              <a:t>Položkový rozpočet stavby – dělení způsobilé x nezpůsobilé výdaje, hlavní x vedlejší aktivity</a:t>
            </a:r>
          </a:p>
          <a:p>
            <a:pPr marL="457200" indent="-457200">
              <a:lnSpc>
                <a:spcPct val="130000"/>
              </a:lnSpc>
              <a:buFont typeface="+mj-lt"/>
              <a:buAutoNum type="arabicPeriod" startAt="7"/>
            </a:pPr>
            <a:r>
              <a:rPr lang="cs-CZ" sz="2000" dirty="0">
                <a:solidFill>
                  <a:schemeClr val="tx1"/>
                </a:solidFill>
                <a:latin typeface="Arial" panose="020B0604020202020204" pitchFamily="34" charset="0"/>
                <a:cs typeface="Arial" panose="020B0604020202020204" pitchFamily="34" charset="0"/>
              </a:rPr>
              <a:t>Výpočet čistých jiných peněžních příjmů – v případě, že je projekt bude generovat</a:t>
            </a:r>
          </a:p>
          <a:p>
            <a:pPr marL="457200" indent="-457200">
              <a:lnSpc>
                <a:spcPct val="130000"/>
              </a:lnSpc>
              <a:buFont typeface="+mj-lt"/>
              <a:buAutoNum type="arabicPeriod" startAt="7"/>
            </a:pPr>
            <a:r>
              <a:rPr lang="cs-CZ" sz="2000" dirty="0">
                <a:solidFill>
                  <a:schemeClr val="tx1"/>
                </a:solidFill>
                <a:latin typeface="Arial" panose="020B0604020202020204" pitchFamily="34" charset="0"/>
                <a:cs typeface="Arial" panose="020B0604020202020204" pitchFamily="34" charset="0"/>
              </a:rPr>
              <a:t>S</a:t>
            </a:r>
            <a:r>
              <a:rPr lang="pt-BR" sz="2000" dirty="0">
                <a:solidFill>
                  <a:schemeClr val="tx1"/>
                </a:solidFill>
                <a:latin typeface="Arial" panose="020B0604020202020204" pitchFamily="34" charset="0"/>
                <a:cs typeface="Arial" panose="020B0604020202020204" pitchFamily="34" charset="0"/>
              </a:rPr>
              <a:t>mlouva o spolupráci</a:t>
            </a:r>
            <a:r>
              <a:rPr lang="cs-CZ" sz="2000" dirty="0">
                <a:solidFill>
                  <a:schemeClr val="tx1"/>
                </a:solidFill>
                <a:latin typeface="Arial" panose="020B0604020202020204" pitchFamily="34" charset="0"/>
                <a:cs typeface="Arial" panose="020B0604020202020204" pitchFamily="34" charset="0"/>
              </a:rPr>
              <a:t> – v případě realizace projektu na území více obcí, kdy jedna z těchto obcí je žadatelem</a:t>
            </a:r>
            <a:endParaRPr lang="cs-CZ" dirty="0"/>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54643" y="5442831"/>
            <a:ext cx="6371706" cy="1078577"/>
          </a:xfrm>
          <a:prstGeom prst="rect">
            <a:avLst/>
          </a:prstGeom>
          <a:noFill/>
          <a:ln>
            <a:noFill/>
          </a:ln>
        </p:spPr>
      </p:pic>
    </p:spTree>
    <p:extLst>
      <p:ext uri="{BB962C8B-B14F-4D97-AF65-F5344CB8AC3E}">
        <p14:creationId xmlns:p14="http://schemas.microsoft.com/office/powerpoint/2010/main" val="3832601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Položkový rozpočet</a:t>
            </a:r>
          </a:p>
        </p:txBody>
      </p:sp>
      <p:pic>
        <p:nvPicPr>
          <p:cNvPr id="4" name="Zástupný symbol pro obsah 3" descr="Výřez obrazovky"/>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677334" y="1507981"/>
            <a:ext cx="8452048" cy="4233452"/>
          </a:xfrm>
        </p:spPr>
      </p:pic>
    </p:spTree>
    <p:extLst>
      <p:ext uri="{BB962C8B-B14F-4D97-AF65-F5344CB8AC3E}">
        <p14:creationId xmlns:p14="http://schemas.microsoft.com/office/powerpoint/2010/main" val="4064402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a:solidFill>
                  <a:schemeClr val="accent1">
                    <a:lumMod val="75000"/>
                  </a:schemeClr>
                </a:solidFill>
              </a:rPr>
              <a:t>Způsobilé výdaje hlavní aktivity (min. 85% </a:t>
            </a:r>
            <a:r>
              <a:rPr lang="cs-CZ" sz="2800" dirty="0" err="1">
                <a:solidFill>
                  <a:schemeClr val="accent1">
                    <a:lumMod val="75000"/>
                  </a:schemeClr>
                </a:solidFill>
              </a:rPr>
              <a:t>czv</a:t>
            </a:r>
            <a:r>
              <a:rPr lang="cs-CZ" sz="2800" dirty="0">
                <a:solidFill>
                  <a:schemeClr val="accent1">
                    <a:lumMod val="75000"/>
                  </a:schemeClr>
                </a:solidFill>
              </a:rPr>
              <a:t>)</a:t>
            </a:r>
            <a:br>
              <a:rPr lang="cs-CZ" sz="2800" dirty="0">
                <a:solidFill>
                  <a:schemeClr val="accent1">
                    <a:lumMod val="75000"/>
                  </a:schemeClr>
                </a:solidFill>
              </a:rPr>
            </a:br>
            <a:r>
              <a:rPr lang="cs-CZ" sz="2800" dirty="0">
                <a:solidFill>
                  <a:schemeClr val="accent1">
                    <a:lumMod val="75000"/>
                  </a:schemeClr>
                </a:solidFill>
              </a:rPr>
              <a:t>Bezpečnost dopravy</a:t>
            </a:r>
          </a:p>
        </p:txBody>
      </p:sp>
      <p:sp>
        <p:nvSpPr>
          <p:cNvPr id="3" name="Zástupný symbol pro obsah 2"/>
          <p:cNvSpPr>
            <a:spLocks noGrp="1"/>
          </p:cNvSpPr>
          <p:nvPr>
            <p:ph sz="quarter" idx="13"/>
          </p:nvPr>
        </p:nvSpPr>
        <p:spPr>
          <a:xfrm>
            <a:off x="913774" y="1615044"/>
            <a:ext cx="10552802" cy="4176155"/>
          </a:xfrm>
        </p:spPr>
        <p:txBody>
          <a:bodyPr>
            <a:normAutofit/>
          </a:bodyPr>
          <a:lstStyle/>
          <a:p>
            <a:r>
              <a:rPr lang="cs-CZ" b="1" u="sng" cap="none" dirty="0">
                <a:latin typeface="Arial" panose="020B0604020202020204" pitchFamily="34" charset="0"/>
                <a:cs typeface="Arial" panose="020B0604020202020204" pitchFamily="34" charset="0"/>
              </a:rPr>
              <a:t>stavby:</a:t>
            </a:r>
          </a:p>
          <a:p>
            <a:r>
              <a:rPr lang="cs-CZ" dirty="0"/>
              <a:t>výdaje na realizaci chodníků a pásů pro chodce jako součástí silnice nebo místní komunikace, samostatných chodníků a stezek pro pěší, společných pásů pro cyklisty a chodce v přidruženém prostoru silnic a místních komunikací, stezek pro cyklisty a chodce, včetně všech konstrukčních vrstev a opatření pro osoby s omezenou schopností pohybu a orientace;</a:t>
            </a:r>
          </a:p>
          <a:p>
            <a:r>
              <a:rPr lang="cs-CZ" dirty="0"/>
              <a:t>výdaje na realizaci prvků zvyšujících bezpečnost pěší dopravy: </a:t>
            </a:r>
          </a:p>
          <a:p>
            <a:r>
              <a:rPr lang="cs-CZ" dirty="0"/>
              <a:t>další související výdaje:  příprava staveniště, </a:t>
            </a:r>
          </a:p>
          <a:p>
            <a:pPr lvl="1"/>
            <a:r>
              <a:rPr lang="cs-CZ" dirty="0"/>
              <a:t>demolice objektů podmiňujících výstavbu, </a:t>
            </a:r>
          </a:p>
          <a:p>
            <a:pPr lvl="1"/>
            <a:r>
              <a:rPr lang="cs-CZ" dirty="0"/>
              <a:t>manipulace s kulturními vrstvami zeminy, </a:t>
            </a:r>
          </a:p>
          <a:p>
            <a:pPr lvl="1"/>
            <a:r>
              <a:rPr lang="cs-CZ" dirty="0"/>
              <a:t>rekultivace ploch původně zastavěných pozemků,</a:t>
            </a:r>
          </a:p>
          <a:p>
            <a:endParaRPr lang="cs-CZ" dirty="0"/>
          </a:p>
          <a:p>
            <a:endParaRPr lang="cs-CZ" dirty="0"/>
          </a:p>
          <a:p>
            <a:pPr marL="0" indent="0">
              <a:buNone/>
            </a:pPr>
            <a:endParaRPr lang="cs-CZ" sz="1700" cap="none" dirty="0">
              <a:latin typeface="Arial" panose="020B0604020202020204" pitchFamily="34" charset="0"/>
              <a:cs typeface="Arial" panose="020B0604020202020204" pitchFamily="34" charset="0"/>
            </a:endParaRPr>
          </a:p>
          <a:p>
            <a:endParaRPr lang="cs-CZ" dirty="0"/>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3774" y="5532429"/>
            <a:ext cx="6371706" cy="1078577"/>
          </a:xfrm>
          <a:prstGeom prst="rect">
            <a:avLst/>
          </a:prstGeom>
          <a:noFill/>
          <a:ln>
            <a:noFill/>
          </a:ln>
        </p:spPr>
      </p:pic>
    </p:spTree>
    <p:extLst>
      <p:ext uri="{BB962C8B-B14F-4D97-AF65-F5344CB8AC3E}">
        <p14:creationId xmlns:p14="http://schemas.microsoft.com/office/powerpoint/2010/main" val="780446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a:solidFill>
                  <a:schemeClr val="accent1">
                    <a:lumMod val="75000"/>
                  </a:schemeClr>
                </a:solidFill>
              </a:rPr>
              <a:t>Způsobilé výdaje hlavní aktivity (min. 85% </a:t>
            </a:r>
            <a:r>
              <a:rPr lang="cs-CZ" sz="2800" dirty="0" err="1">
                <a:solidFill>
                  <a:schemeClr val="accent1">
                    <a:lumMod val="75000"/>
                  </a:schemeClr>
                </a:solidFill>
              </a:rPr>
              <a:t>czv</a:t>
            </a:r>
            <a:r>
              <a:rPr lang="cs-CZ" sz="2800" dirty="0">
                <a:solidFill>
                  <a:schemeClr val="accent1">
                    <a:lumMod val="75000"/>
                  </a:schemeClr>
                </a:solidFill>
              </a:rPr>
              <a:t>)</a:t>
            </a:r>
            <a:br>
              <a:rPr lang="cs-CZ" sz="2800" dirty="0">
                <a:solidFill>
                  <a:schemeClr val="accent1">
                    <a:lumMod val="75000"/>
                  </a:schemeClr>
                </a:solidFill>
              </a:rPr>
            </a:br>
            <a:r>
              <a:rPr lang="cs-CZ" sz="2800" dirty="0" err="1">
                <a:solidFill>
                  <a:schemeClr val="accent1">
                    <a:lumMod val="75000"/>
                  </a:schemeClr>
                </a:solidFill>
              </a:rPr>
              <a:t>Cyklodoprava</a:t>
            </a:r>
            <a:endParaRPr lang="cs-CZ" sz="2800" dirty="0">
              <a:solidFill>
                <a:schemeClr val="accent1">
                  <a:lumMod val="75000"/>
                </a:schemeClr>
              </a:solidFill>
            </a:endParaRPr>
          </a:p>
        </p:txBody>
      </p:sp>
      <p:sp>
        <p:nvSpPr>
          <p:cNvPr id="3" name="Zástupný symbol pro obsah 2"/>
          <p:cNvSpPr>
            <a:spLocks noGrp="1"/>
          </p:cNvSpPr>
          <p:nvPr>
            <p:ph sz="quarter" idx="13"/>
          </p:nvPr>
        </p:nvSpPr>
        <p:spPr>
          <a:xfrm>
            <a:off x="913774" y="1615044"/>
            <a:ext cx="10552802" cy="4176155"/>
          </a:xfrm>
        </p:spPr>
        <p:txBody>
          <a:bodyPr>
            <a:normAutofit/>
          </a:bodyPr>
          <a:lstStyle/>
          <a:p>
            <a:r>
              <a:rPr lang="cs-CZ" b="1" u="sng" cap="none" dirty="0">
                <a:latin typeface="Arial" panose="020B0604020202020204" pitchFamily="34" charset="0"/>
                <a:cs typeface="Arial" panose="020B0604020202020204" pitchFamily="34" charset="0"/>
              </a:rPr>
              <a:t>stavby:</a:t>
            </a:r>
          </a:p>
          <a:p>
            <a:r>
              <a:rPr lang="cs-CZ" dirty="0"/>
              <a:t>výdaje na realizaci samostatných stezek pro cyklisty, stezek pro cyklisty a chodce,</a:t>
            </a:r>
          </a:p>
          <a:p>
            <a:r>
              <a:rPr lang="cs-CZ" dirty="0"/>
              <a:t>jízdních pruhů pro cyklisty nebo společných pásů pro cyklisty a chodce v přidruženém prostoru silnic a místních komunikací včetně všech konstrukčních vrstev a opatření pro osoby s omezenou schopností pohybu a orientace,</a:t>
            </a:r>
          </a:p>
          <a:p>
            <a:r>
              <a:rPr lang="cs-CZ" dirty="0"/>
              <a:t>výdaje související s komunikací pro cyklisty (např. opěrné zdi, náspy, podchody, lávky… více Specifická pravidla strana 94)</a:t>
            </a:r>
          </a:p>
          <a:p>
            <a:r>
              <a:rPr lang="cs-CZ" dirty="0"/>
              <a:t>další související výdaje – např. příprava staveniště, demolice objektů podmiňujících stavbu, atd.</a:t>
            </a:r>
          </a:p>
          <a:p>
            <a:r>
              <a:rPr lang="cs-CZ" dirty="0"/>
              <a:t>výdaje na realizaci svislého a vodorovného dopravního značení vyhrazených jízdních pruhů pro cyklisty, piktogramových koridorů pro cyklisty, vyhrazených jízdních pruhů pro autobusy a jízdní kola v hlavním dopravním prostoru silnic a místních komunikací a na související úpravu svislého a vodorovného dopravního značení těchto pozemních komunikací;</a:t>
            </a:r>
          </a:p>
          <a:p>
            <a:endParaRPr lang="cs-CZ" dirty="0"/>
          </a:p>
          <a:p>
            <a:endParaRPr lang="cs-CZ" dirty="0"/>
          </a:p>
          <a:p>
            <a:endParaRPr lang="cs-CZ" dirty="0"/>
          </a:p>
          <a:p>
            <a:pPr marL="0" indent="0">
              <a:buNone/>
            </a:pPr>
            <a:endParaRPr lang="cs-CZ" sz="1700" cap="none" dirty="0">
              <a:latin typeface="Arial" panose="020B0604020202020204" pitchFamily="34" charset="0"/>
              <a:cs typeface="Arial" panose="020B0604020202020204" pitchFamily="34" charset="0"/>
            </a:endParaRPr>
          </a:p>
          <a:p>
            <a:endParaRPr lang="cs-CZ" dirty="0"/>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3774" y="5532429"/>
            <a:ext cx="6371706" cy="1078577"/>
          </a:xfrm>
          <a:prstGeom prst="rect">
            <a:avLst/>
          </a:prstGeom>
          <a:noFill/>
          <a:ln>
            <a:noFill/>
          </a:ln>
        </p:spPr>
      </p:pic>
    </p:spTree>
    <p:extLst>
      <p:ext uri="{BB962C8B-B14F-4D97-AF65-F5344CB8AC3E}">
        <p14:creationId xmlns:p14="http://schemas.microsoft.com/office/powerpoint/2010/main" val="3562865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7"/>
            <a:ext cx="10364451" cy="1202045"/>
          </a:xfrm>
        </p:spPr>
        <p:txBody>
          <a:bodyPr>
            <a:normAutofit/>
          </a:bodyPr>
          <a:lstStyle/>
          <a:p>
            <a:r>
              <a:rPr lang="cs-CZ" sz="2800" dirty="0">
                <a:solidFill>
                  <a:schemeClr val="accent1">
                    <a:lumMod val="75000"/>
                  </a:schemeClr>
                </a:solidFill>
              </a:rPr>
              <a:t>Způsobilé výdaje vedlejší aktivity (max. 15% </a:t>
            </a:r>
            <a:r>
              <a:rPr lang="cs-CZ" sz="2800" dirty="0" err="1">
                <a:solidFill>
                  <a:schemeClr val="accent1">
                    <a:lumMod val="75000"/>
                  </a:schemeClr>
                </a:solidFill>
              </a:rPr>
              <a:t>czv</a:t>
            </a:r>
            <a:r>
              <a:rPr lang="cs-CZ" sz="2800" dirty="0">
                <a:solidFill>
                  <a:schemeClr val="accent1">
                    <a:lumMod val="75000"/>
                  </a:schemeClr>
                </a:solidFill>
              </a:rPr>
              <a:t>)</a:t>
            </a:r>
            <a:br>
              <a:rPr lang="cs-CZ" sz="2800" dirty="0">
                <a:solidFill>
                  <a:schemeClr val="accent1">
                    <a:lumMod val="75000"/>
                  </a:schemeClr>
                </a:solidFill>
              </a:rPr>
            </a:br>
            <a:r>
              <a:rPr lang="cs-CZ" sz="2800" dirty="0">
                <a:solidFill>
                  <a:schemeClr val="accent1">
                    <a:lumMod val="75000"/>
                  </a:schemeClr>
                </a:solidFill>
              </a:rPr>
              <a:t>Bezpečnost dopravy</a:t>
            </a:r>
            <a:endParaRPr lang="cs-CZ" sz="2800" dirty="0"/>
          </a:p>
        </p:txBody>
      </p:sp>
      <p:sp>
        <p:nvSpPr>
          <p:cNvPr id="3" name="Zástupný symbol pro obsah 2"/>
          <p:cNvSpPr>
            <a:spLocks noGrp="1"/>
          </p:cNvSpPr>
          <p:nvPr>
            <p:ph sz="quarter" idx="13"/>
          </p:nvPr>
        </p:nvSpPr>
        <p:spPr>
          <a:xfrm>
            <a:off x="156393" y="1424526"/>
            <a:ext cx="10363826" cy="3978748"/>
          </a:xfrm>
        </p:spPr>
        <p:txBody>
          <a:bodyPr>
            <a:normAutofit fontScale="77500" lnSpcReduction="20000"/>
          </a:bodyPr>
          <a:lstStyle/>
          <a:p>
            <a:r>
              <a:rPr lang="cs-CZ" b="1" u="sng" cap="none" dirty="0">
                <a:latin typeface="Arial" panose="020B0604020202020204" pitchFamily="34" charset="0"/>
                <a:cs typeface="Arial" panose="020B0604020202020204" pitchFamily="34" charset="0"/>
              </a:rPr>
              <a:t>stavby:</a:t>
            </a:r>
          </a:p>
          <a:p>
            <a:r>
              <a:rPr lang="cs-CZ" dirty="0"/>
              <a:t>výdaje související s komunikací pro pěší: </a:t>
            </a:r>
          </a:p>
          <a:p>
            <a:pPr lvl="1"/>
            <a:r>
              <a:rPr lang="cs-CZ" dirty="0"/>
              <a:t> přístřešky a čekárny autobusových, trolejbusových a tramvajových zastávek, související volně dostupné pevné stojany a uzamykatelné boxy na jízdní kola, detekce jejich obsazenosti, lavičky, osvětlení a informační tabule, </a:t>
            </a:r>
          </a:p>
          <a:p>
            <a:pPr lvl="1"/>
            <a:r>
              <a:rPr lang="cs-CZ" dirty="0"/>
              <a:t>zálivy autobusových a trolejbusových zastávek; </a:t>
            </a:r>
          </a:p>
          <a:p>
            <a:pPr lvl="1"/>
            <a:r>
              <a:rPr lang="cs-CZ" dirty="0"/>
              <a:t>výdaje na odůvodněné stavbou vyvolané investice: </a:t>
            </a:r>
          </a:p>
          <a:p>
            <a:pPr lvl="1"/>
            <a:r>
              <a:rPr lang="cs-CZ" dirty="0"/>
              <a:t>stavbou vyvolané ostatní úpravy a přeložky stávajících pozemních komunikací a připojení sousedních nemovitostí, </a:t>
            </a:r>
          </a:p>
          <a:p>
            <a:pPr lvl="1"/>
            <a:r>
              <a:rPr lang="cs-CZ" dirty="0"/>
              <a:t>stavbou vyvolané ostatní úpravy a přeložky stávajících inženýrských sítí, vodotečí, drážních objektů a oplocení, </a:t>
            </a:r>
          </a:p>
          <a:p>
            <a:pPr lvl="1"/>
            <a:r>
              <a:rPr lang="cs-CZ" dirty="0"/>
              <a:t>provizorní komunikace a lávky pro pěší a cyklisty a přechodné dopravní značení; </a:t>
            </a:r>
          </a:p>
          <a:p>
            <a:pPr marL="342900" lvl="1" indent="-342900"/>
            <a:r>
              <a:rPr lang="cs-CZ" sz="1800" b="1" u="sng" dirty="0">
                <a:latin typeface="Arial" panose="020B0604020202020204" pitchFamily="34" charset="0"/>
                <a:cs typeface="Arial" panose="020B0604020202020204" pitchFamily="34" charset="0"/>
              </a:rPr>
              <a:t>Projektová dokumentace</a:t>
            </a:r>
          </a:p>
          <a:p>
            <a:pPr marL="342900" lvl="1" indent="-342900"/>
            <a:r>
              <a:rPr lang="cs-CZ" sz="1800" b="1" u="sng" dirty="0">
                <a:latin typeface="Arial" panose="020B0604020202020204" pitchFamily="34" charset="0"/>
                <a:cs typeface="Arial" panose="020B0604020202020204" pitchFamily="34" charset="0"/>
              </a:rPr>
              <a:t>Nákup nemovitostí</a:t>
            </a:r>
          </a:p>
          <a:p>
            <a:pPr marL="342900" lvl="1" indent="-342900"/>
            <a:r>
              <a:rPr lang="cs-CZ" sz="1800" b="1" u="sng" dirty="0">
                <a:latin typeface="Arial" panose="020B0604020202020204" pitchFamily="34" charset="0"/>
                <a:cs typeface="Arial" panose="020B0604020202020204" pitchFamily="34" charset="0"/>
              </a:rPr>
              <a:t>Zabezpečení výstavby</a:t>
            </a:r>
          </a:p>
          <a:p>
            <a:pPr marL="342900" lvl="1" indent="-342900"/>
            <a:r>
              <a:rPr lang="cs-CZ" sz="1800" b="1" u="sng" dirty="0">
                <a:latin typeface="Arial" panose="020B0604020202020204" pitchFamily="34" charset="0"/>
                <a:cs typeface="Arial" panose="020B0604020202020204" pitchFamily="34" charset="0"/>
              </a:rPr>
              <a:t>Pořízení služeb bezprostředně souvisejících s realizací projektu</a:t>
            </a:r>
          </a:p>
          <a:p>
            <a:pPr marL="342900" lvl="1" indent="-342900"/>
            <a:r>
              <a:rPr lang="cs-CZ" sz="1800" b="1" u="sng" dirty="0">
                <a:latin typeface="Arial" panose="020B0604020202020204" pitchFamily="34" charset="0"/>
                <a:cs typeface="Arial" panose="020B0604020202020204" pitchFamily="34" charset="0"/>
              </a:rPr>
              <a:t>Povinná publicita</a:t>
            </a:r>
          </a:p>
          <a:p>
            <a:pPr marL="342900" lvl="1" indent="-342900"/>
            <a:endParaRPr lang="cs-CZ" sz="1800" b="1" u="sng" dirty="0">
              <a:latin typeface="Arial" panose="020B0604020202020204" pitchFamily="34" charset="0"/>
              <a:cs typeface="Arial" panose="020B0604020202020204" pitchFamily="34" charset="0"/>
            </a:endParaRPr>
          </a:p>
          <a:p>
            <a:pPr lvl="1"/>
            <a:endParaRPr lang="cs-CZ" dirty="0"/>
          </a:p>
          <a:p>
            <a:pPr marL="0" indent="0">
              <a:buNone/>
            </a:pPr>
            <a:endParaRPr lang="cs-CZ" cap="none" dirty="0">
              <a:latin typeface="Arial" panose="020B0604020202020204" pitchFamily="34" charset="0"/>
              <a:cs typeface="Arial" panose="020B0604020202020204" pitchFamily="34" charset="0"/>
            </a:endParaRPr>
          </a:p>
          <a:p>
            <a:pPr marL="0" indent="0">
              <a:buNone/>
            </a:pPr>
            <a:endParaRPr lang="cs-CZ" b="1" cap="none" dirty="0">
              <a:latin typeface="Arial" panose="020B0604020202020204" pitchFamily="34" charset="0"/>
              <a:cs typeface="Arial" panose="020B0604020202020204" pitchFamily="34" charset="0"/>
            </a:endParaRPr>
          </a:p>
          <a:p>
            <a:pPr marL="0" indent="0">
              <a:buNone/>
            </a:pPr>
            <a:endParaRPr lang="cs-CZ" dirty="0"/>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4006" y="5871707"/>
            <a:ext cx="6371706" cy="1078577"/>
          </a:xfrm>
          <a:prstGeom prst="rect">
            <a:avLst/>
          </a:prstGeom>
          <a:noFill/>
          <a:ln>
            <a:noFill/>
          </a:ln>
        </p:spPr>
      </p:pic>
    </p:spTree>
    <p:extLst>
      <p:ext uri="{BB962C8B-B14F-4D97-AF65-F5344CB8AC3E}">
        <p14:creationId xmlns:p14="http://schemas.microsoft.com/office/powerpoint/2010/main" val="7977648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8"/>
            <a:ext cx="10364451" cy="1062002"/>
          </a:xfrm>
        </p:spPr>
        <p:txBody>
          <a:bodyPr>
            <a:normAutofit/>
          </a:bodyPr>
          <a:lstStyle/>
          <a:p>
            <a:r>
              <a:rPr lang="cs-CZ" sz="2800" dirty="0">
                <a:solidFill>
                  <a:schemeClr val="accent1">
                    <a:lumMod val="75000"/>
                  </a:schemeClr>
                </a:solidFill>
              </a:rPr>
              <a:t>Způsobilé výdaje vedlejší aktivity (max. 15% </a:t>
            </a:r>
            <a:r>
              <a:rPr lang="cs-CZ" sz="2800" dirty="0" err="1">
                <a:solidFill>
                  <a:schemeClr val="accent1">
                    <a:lumMod val="75000"/>
                  </a:schemeClr>
                </a:solidFill>
              </a:rPr>
              <a:t>czv</a:t>
            </a:r>
            <a:r>
              <a:rPr lang="cs-CZ" sz="2800" dirty="0">
                <a:solidFill>
                  <a:schemeClr val="accent1">
                    <a:lumMod val="75000"/>
                  </a:schemeClr>
                </a:solidFill>
              </a:rPr>
              <a:t>)</a:t>
            </a:r>
            <a:br>
              <a:rPr lang="cs-CZ" sz="2800" dirty="0">
                <a:solidFill>
                  <a:schemeClr val="accent1">
                    <a:lumMod val="75000"/>
                  </a:schemeClr>
                </a:solidFill>
              </a:rPr>
            </a:br>
            <a:r>
              <a:rPr lang="cs-CZ" sz="2800" dirty="0" err="1">
                <a:solidFill>
                  <a:schemeClr val="accent1">
                    <a:lumMod val="75000"/>
                  </a:schemeClr>
                </a:solidFill>
              </a:rPr>
              <a:t>Cyklodoprava</a:t>
            </a:r>
            <a:endParaRPr lang="cs-CZ" sz="2800" dirty="0"/>
          </a:p>
        </p:txBody>
      </p:sp>
      <p:sp>
        <p:nvSpPr>
          <p:cNvPr id="3" name="Zástupný symbol pro obsah 2"/>
          <p:cNvSpPr>
            <a:spLocks noGrp="1"/>
          </p:cNvSpPr>
          <p:nvPr>
            <p:ph sz="quarter" idx="13"/>
          </p:nvPr>
        </p:nvSpPr>
        <p:spPr>
          <a:xfrm>
            <a:off x="913774" y="1787612"/>
            <a:ext cx="10363826" cy="4003588"/>
          </a:xfrm>
        </p:spPr>
        <p:txBody>
          <a:bodyPr>
            <a:normAutofit lnSpcReduction="10000"/>
          </a:bodyPr>
          <a:lstStyle/>
          <a:p>
            <a:pPr marL="285750" indent="-285750">
              <a:lnSpc>
                <a:spcPct val="150000"/>
              </a:lnSpc>
            </a:pPr>
            <a:r>
              <a:rPr lang="cs-CZ" cap="none" dirty="0">
                <a:latin typeface="Arial" panose="020B0604020202020204" pitchFamily="34" charset="0"/>
                <a:cs typeface="Arial" panose="020B0604020202020204" pitchFamily="34" charset="0"/>
              </a:rPr>
              <a:t>Projektová dokumentace </a:t>
            </a:r>
          </a:p>
          <a:p>
            <a:pPr marL="285750" indent="-285750">
              <a:lnSpc>
                <a:spcPct val="150000"/>
              </a:lnSpc>
            </a:pPr>
            <a:r>
              <a:rPr lang="cs-CZ" cap="none" dirty="0">
                <a:latin typeface="Arial" panose="020B0604020202020204" pitchFamily="34" charset="0"/>
                <a:cs typeface="Arial" panose="020B0604020202020204" pitchFamily="34" charset="0"/>
              </a:rPr>
              <a:t>Nákup pozemků a staveb (nesmí přesáhnout 10% způsobilých výdajů projektu)</a:t>
            </a:r>
          </a:p>
          <a:p>
            <a:pPr marL="285750" indent="-285750">
              <a:lnSpc>
                <a:spcPct val="150000"/>
              </a:lnSpc>
            </a:pPr>
            <a:r>
              <a:rPr lang="cs-CZ" cap="none" dirty="0">
                <a:latin typeface="Arial" panose="020B0604020202020204" pitchFamily="34" charset="0"/>
                <a:cs typeface="Arial" panose="020B0604020202020204" pitchFamily="34" charset="0"/>
              </a:rPr>
              <a:t>Zabezpečení výstavby (TDI, AD, BOZP, geodetické práce, výdaje na </a:t>
            </a:r>
            <a:r>
              <a:rPr lang="cs-CZ" cap="none" dirty="0" err="1">
                <a:latin typeface="Arial" panose="020B0604020202020204" pitchFamily="34" charset="0"/>
                <a:cs typeface="Arial" panose="020B0604020202020204" pitchFamily="34" charset="0"/>
              </a:rPr>
              <a:t>inženýring</a:t>
            </a:r>
            <a:r>
              <a:rPr lang="cs-CZ" cap="none" dirty="0">
                <a:latin typeface="Arial" panose="020B0604020202020204" pitchFamily="34" charset="0"/>
                <a:cs typeface="Arial" panose="020B0604020202020204" pitchFamily="34" charset="0"/>
              </a:rPr>
              <a:t> projektu)</a:t>
            </a:r>
          </a:p>
          <a:p>
            <a:pPr marL="285750" indent="-285750">
              <a:lnSpc>
                <a:spcPct val="150000"/>
              </a:lnSpc>
            </a:pPr>
            <a:r>
              <a:rPr lang="cs-CZ" cap="none" dirty="0">
                <a:latin typeface="Arial" panose="020B0604020202020204" pitchFamily="34" charset="0"/>
                <a:cs typeface="Arial" panose="020B0604020202020204" pitchFamily="34" charset="0"/>
              </a:rPr>
              <a:t>Pořízení služeb bezprostředně souvisejících s realizací projektu (Zpracování studie proveditelnosti, zpracování </a:t>
            </a:r>
            <a:r>
              <a:rPr lang="cs-CZ" dirty="0">
                <a:latin typeface="Arial" panose="020B0604020202020204" pitchFamily="34" charset="0"/>
                <a:cs typeface="Arial" panose="020B0604020202020204" pitchFamily="34" charset="0"/>
              </a:rPr>
              <a:t>zadávacích podmínek k zakázkám a organizaci výběrových a zadávacích</a:t>
            </a:r>
            <a:r>
              <a:rPr lang="cs-CZ" cap="none" dirty="0">
                <a:latin typeface="Arial" panose="020B0604020202020204" pitchFamily="34" charset="0"/>
                <a:cs typeface="Arial" panose="020B0604020202020204" pitchFamily="34" charset="0"/>
              </a:rPr>
              <a:t>) </a:t>
            </a:r>
          </a:p>
          <a:p>
            <a:pPr marL="285750" indent="-285750">
              <a:lnSpc>
                <a:spcPct val="150000"/>
              </a:lnSpc>
            </a:pPr>
            <a:r>
              <a:rPr lang="cs-CZ" cap="none" dirty="0">
                <a:latin typeface="Arial" panose="020B0604020202020204" pitchFamily="34" charset="0"/>
                <a:cs typeface="Arial" panose="020B0604020202020204" pitchFamily="34" charset="0"/>
              </a:rPr>
              <a:t>Povinná publicita – dle kapitoly č. 13 obecných pravidel</a:t>
            </a:r>
          </a:p>
          <a:p>
            <a:pPr marL="285750" indent="-285750">
              <a:lnSpc>
                <a:spcPct val="150000"/>
              </a:lnSpc>
            </a:pPr>
            <a:r>
              <a:rPr lang="cs-CZ" cap="none" dirty="0">
                <a:latin typeface="Arial" panose="020B0604020202020204" pitchFamily="34" charset="0"/>
                <a:cs typeface="Arial" panose="020B0604020202020204" pitchFamily="34" charset="0"/>
              </a:rPr>
              <a:t>DPH</a:t>
            </a:r>
          </a:p>
          <a:p>
            <a:endParaRPr lang="cs-CZ" dirty="0"/>
          </a:p>
        </p:txBody>
      </p:sp>
    </p:spTree>
    <p:extLst>
      <p:ext uri="{BB962C8B-B14F-4D97-AF65-F5344CB8AC3E}">
        <p14:creationId xmlns:p14="http://schemas.microsoft.com/office/powerpoint/2010/main" val="1994901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9527370" cy="1320800"/>
          </a:xfrm>
        </p:spPr>
        <p:txBody>
          <a:bodyPr>
            <a:normAutofit/>
          </a:bodyPr>
          <a:lstStyle/>
          <a:p>
            <a:r>
              <a:rPr lang="cs-CZ" sz="2800" dirty="0">
                <a:solidFill>
                  <a:schemeClr val="accent1">
                    <a:lumMod val="75000"/>
                  </a:schemeClr>
                </a:solidFill>
              </a:rPr>
              <a:t>Nezpůsobilé výdaje – výběr</a:t>
            </a:r>
          </a:p>
        </p:txBody>
      </p:sp>
      <p:sp>
        <p:nvSpPr>
          <p:cNvPr id="3" name="Zástupný symbol pro obsah 2"/>
          <p:cNvSpPr>
            <a:spLocks noGrp="1"/>
          </p:cNvSpPr>
          <p:nvPr>
            <p:ph sz="quarter" idx="13"/>
          </p:nvPr>
        </p:nvSpPr>
        <p:spPr>
          <a:xfrm>
            <a:off x="955815" y="1270000"/>
            <a:ext cx="10363826" cy="3805880"/>
          </a:xfrm>
        </p:spPr>
        <p:txBody>
          <a:bodyPr>
            <a:normAutofit fontScale="92500" lnSpcReduction="10000"/>
          </a:bodyPr>
          <a:lstStyle/>
          <a:p>
            <a:r>
              <a:rPr lang="cs-CZ" dirty="0"/>
              <a:t>kompletní přehled nezpůsobilých výdajů –specifických pravidel výzvy č. 53</a:t>
            </a:r>
          </a:p>
          <a:p>
            <a:r>
              <a:rPr lang="cs-CZ" dirty="0"/>
              <a:t>výdaje na výstavbu, rekonstrukci nebo modernizaci komunikací určených výhradně pěší dopravě s výjimkou výdajů uvedených mezi způsobilými výdaji na hlavní a vedlejší aktivity projektu</a:t>
            </a:r>
            <a:r>
              <a:rPr lang="cs-CZ" cap="none" dirty="0">
                <a:latin typeface="Arial" panose="020B0604020202020204" pitchFamily="34" charset="0"/>
                <a:cs typeface="Arial" panose="020B0604020202020204" pitchFamily="34" charset="0"/>
              </a:rPr>
              <a:t>,</a:t>
            </a:r>
          </a:p>
          <a:p>
            <a:pPr>
              <a:lnSpc>
                <a:spcPct val="150000"/>
              </a:lnSpc>
            </a:pPr>
            <a:r>
              <a:rPr lang="cs-CZ" cap="none" dirty="0">
                <a:latin typeface="Arial" panose="020B0604020202020204" pitchFamily="34" charset="0"/>
                <a:cs typeface="Arial" panose="020B0604020202020204" pitchFamily="34" charset="0"/>
              </a:rPr>
              <a:t>výdaje na běžnou údržbu, souvislou údržbu a opravu pozemních komunikací včetně chodníků a cyklostezek</a:t>
            </a:r>
          </a:p>
          <a:p>
            <a:pPr>
              <a:lnSpc>
                <a:spcPct val="150000"/>
              </a:lnSpc>
            </a:pPr>
            <a:r>
              <a:rPr lang="cs-CZ" cap="none" dirty="0">
                <a:latin typeface="Arial" panose="020B0604020202020204" pitchFamily="34" charset="0"/>
                <a:cs typeface="Arial" panose="020B0604020202020204" pitchFamily="34" charset="0"/>
              </a:rPr>
              <a:t>výdaje na realizaci parkovišť pro automobily,</a:t>
            </a:r>
          </a:p>
          <a:p>
            <a:pPr>
              <a:lnSpc>
                <a:spcPct val="150000"/>
              </a:lnSpc>
            </a:pPr>
            <a:r>
              <a:rPr lang="cs-CZ" cap="none" dirty="0">
                <a:latin typeface="Arial" panose="020B0604020202020204" pitchFamily="34" charset="0"/>
                <a:cs typeface="Arial" panose="020B0604020202020204" pitchFamily="34" charset="0"/>
              </a:rPr>
              <a:t>výdaje na přípravu a zpracování žádosti o podporu, s výjimkou zpracování studie proveditelnosti, výdaje spojené s řízením a administrací projektu</a:t>
            </a:r>
          </a:p>
          <a:p>
            <a:pPr>
              <a:lnSpc>
                <a:spcPct val="150000"/>
              </a:lnSpc>
            </a:pPr>
            <a:r>
              <a:rPr lang="cs-CZ" cap="none" dirty="0">
                <a:latin typeface="Arial" panose="020B0604020202020204" pitchFamily="34" charset="0"/>
                <a:cs typeface="Arial" panose="020B0604020202020204" pitchFamily="34" charset="0"/>
              </a:rPr>
              <a:t>výdaje na zpracování průzkumů, studií a posouzení nesouvisejících s PD</a:t>
            </a:r>
          </a:p>
          <a:p>
            <a:endParaRPr lang="cs-CZ" dirty="0">
              <a:latin typeface="Arial" panose="020B0604020202020204" pitchFamily="34" charset="0"/>
              <a:cs typeface="Arial" panose="020B0604020202020204" pitchFamily="34" charset="0"/>
            </a:endParaRPr>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7705" y="5196991"/>
            <a:ext cx="6371706" cy="1078577"/>
          </a:xfrm>
          <a:prstGeom prst="rect">
            <a:avLst/>
          </a:prstGeom>
          <a:noFill/>
          <a:ln>
            <a:noFill/>
          </a:ln>
        </p:spPr>
      </p:pic>
    </p:spTree>
    <p:extLst>
      <p:ext uri="{BB962C8B-B14F-4D97-AF65-F5344CB8AC3E}">
        <p14:creationId xmlns:p14="http://schemas.microsoft.com/office/powerpoint/2010/main" val="801381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Průběh hodnocení</a:t>
            </a:r>
          </a:p>
        </p:txBody>
      </p:sp>
      <p:graphicFrame>
        <p:nvGraphicFramePr>
          <p:cNvPr id="6" name="Zástupný symbol pro obsah 5"/>
          <p:cNvGraphicFramePr>
            <a:graphicFrameLocks noGrp="1"/>
          </p:cNvGraphicFramePr>
          <p:nvPr>
            <p:ph sz="quarter" idx="13"/>
            <p:extLst>
              <p:ext uri="{D42A27DB-BD31-4B8C-83A1-F6EECF244321}">
                <p14:modId xmlns:p14="http://schemas.microsoft.com/office/powerpoint/2010/main" val="3447286579"/>
              </p:ext>
            </p:extLst>
          </p:nvPr>
        </p:nvGraphicFramePr>
        <p:xfrm>
          <a:off x="677334" y="1360199"/>
          <a:ext cx="10363200" cy="3424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18964" y="5149186"/>
            <a:ext cx="6371706" cy="1078577"/>
          </a:xfrm>
          <a:prstGeom prst="rect">
            <a:avLst/>
          </a:prstGeom>
          <a:noFill/>
          <a:ln>
            <a:noFill/>
          </a:ln>
        </p:spPr>
      </p:pic>
    </p:spTree>
    <p:extLst>
      <p:ext uri="{BB962C8B-B14F-4D97-AF65-F5344CB8AC3E}">
        <p14:creationId xmlns:p14="http://schemas.microsoft.com/office/powerpoint/2010/main" val="466809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Průběh hodnocení</a:t>
            </a:r>
          </a:p>
        </p:txBody>
      </p:sp>
      <p:graphicFrame>
        <p:nvGraphicFramePr>
          <p:cNvPr id="6" name="Zástupný symbol pro obsah 5"/>
          <p:cNvGraphicFramePr>
            <a:graphicFrameLocks noGrp="1"/>
          </p:cNvGraphicFramePr>
          <p:nvPr>
            <p:ph sz="quarter" idx="13"/>
            <p:extLst>
              <p:ext uri="{D42A27DB-BD31-4B8C-83A1-F6EECF244321}">
                <p14:modId xmlns:p14="http://schemas.microsoft.com/office/powerpoint/2010/main" val="1947501503"/>
              </p:ext>
            </p:extLst>
          </p:nvPr>
        </p:nvGraphicFramePr>
        <p:xfrm>
          <a:off x="581891" y="1591108"/>
          <a:ext cx="10363200" cy="3424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46673" y="5149186"/>
            <a:ext cx="6371706" cy="1078577"/>
          </a:xfrm>
          <a:prstGeom prst="rect">
            <a:avLst/>
          </a:prstGeom>
          <a:noFill/>
          <a:ln>
            <a:noFill/>
          </a:ln>
        </p:spPr>
      </p:pic>
    </p:spTree>
    <p:extLst>
      <p:ext uri="{BB962C8B-B14F-4D97-AF65-F5344CB8AC3E}">
        <p14:creationId xmlns:p14="http://schemas.microsoft.com/office/powerpoint/2010/main" val="2117076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923866" cy="1320800"/>
          </a:xfrm>
        </p:spPr>
        <p:txBody>
          <a:bodyPr>
            <a:normAutofit/>
          </a:bodyPr>
          <a:lstStyle/>
          <a:p>
            <a:r>
              <a:rPr lang="cs-CZ" sz="2800" dirty="0">
                <a:solidFill>
                  <a:schemeClr val="accent1">
                    <a:lumMod val="75000"/>
                  </a:schemeClr>
                </a:solidFill>
              </a:rPr>
              <a:t>MAS </a:t>
            </a:r>
            <a:r>
              <a:rPr lang="cs-CZ" sz="2800" dirty="0" err="1">
                <a:solidFill>
                  <a:schemeClr val="accent1">
                    <a:lumMod val="75000"/>
                  </a:schemeClr>
                </a:solidFill>
              </a:rPr>
              <a:t>Hustopečsko</a:t>
            </a:r>
            <a:r>
              <a:rPr lang="cs-CZ" sz="2800" dirty="0">
                <a:solidFill>
                  <a:schemeClr val="accent1">
                    <a:lumMod val="75000"/>
                  </a:schemeClr>
                </a:solidFill>
              </a:rPr>
              <a:t> – 8. Výzva – Dopravní infrastruktura</a:t>
            </a:r>
          </a:p>
        </p:txBody>
      </p:sp>
      <p:sp>
        <p:nvSpPr>
          <p:cNvPr id="3" name="Zástupný symbol pro obsah 2"/>
          <p:cNvSpPr>
            <a:spLocks noGrp="1"/>
          </p:cNvSpPr>
          <p:nvPr>
            <p:ph sz="quarter" idx="13"/>
          </p:nvPr>
        </p:nvSpPr>
        <p:spPr>
          <a:xfrm>
            <a:off x="913774" y="1397876"/>
            <a:ext cx="10363826" cy="4393323"/>
          </a:xfrm>
        </p:spPr>
        <p:txBody>
          <a:bodyPr>
            <a:normAutofit/>
          </a:bodyPr>
          <a:lstStyle/>
          <a:p>
            <a:r>
              <a:rPr lang="cs-CZ" sz="2000" cap="none" dirty="0">
                <a:latin typeface="Arial" panose="020B0604020202020204" pitchFamily="34" charset="0"/>
                <a:cs typeface="Arial" panose="020B0604020202020204" pitchFamily="34" charset="0"/>
              </a:rPr>
              <a:t>Vazba na výzvu č.53 </a:t>
            </a:r>
            <a:r>
              <a:rPr lang="cs-CZ" sz="2000" dirty="0">
                <a:latin typeface="Arial" panose="020B0604020202020204" pitchFamily="34" charset="0"/>
                <a:cs typeface="Arial" panose="020B0604020202020204" pitchFamily="34" charset="0"/>
              </a:rPr>
              <a:t>„</a:t>
            </a:r>
            <a:r>
              <a:rPr lang="cs-CZ" sz="2000" cap="none" dirty="0">
                <a:latin typeface="Arial" panose="020B0604020202020204" pitchFamily="34" charset="0"/>
                <a:cs typeface="Arial" panose="020B0604020202020204" pitchFamily="34" charset="0"/>
              </a:rPr>
              <a:t>Udržitelná doprava – integrované projekty CLLD“</a:t>
            </a:r>
          </a:p>
          <a:p>
            <a:r>
              <a:rPr lang="cs-CZ" sz="2000" cap="none" dirty="0">
                <a:latin typeface="Arial" panose="020B0604020202020204" pitchFamily="34" charset="0"/>
                <a:cs typeface="Arial" panose="020B0604020202020204" pitchFamily="34" charset="0"/>
              </a:rPr>
              <a:t>Opatření integrované strategie – 4.3.3 Výstavba cyklostezek pro dopravu obyvatel do zaměstnání, škol a za službami</a:t>
            </a:r>
          </a:p>
          <a:p>
            <a:endParaRPr lang="cs-CZ" sz="2000" cap="none" dirty="0">
              <a:latin typeface="Arial" panose="020B0604020202020204" pitchFamily="34" charset="0"/>
              <a:cs typeface="Arial" panose="020B0604020202020204" pitchFamily="34" charset="0"/>
            </a:endParaRPr>
          </a:p>
          <a:p>
            <a:r>
              <a:rPr lang="cs-CZ" sz="2000" cap="none" dirty="0">
                <a:latin typeface="Arial" panose="020B0604020202020204" pitchFamily="34" charset="0"/>
                <a:cs typeface="Arial" panose="020B0604020202020204" pitchFamily="34" charset="0"/>
              </a:rPr>
              <a:t>Příjem žádostí: </a:t>
            </a:r>
            <a:r>
              <a:rPr lang="cs-CZ" sz="2000" dirty="0">
                <a:latin typeface="Arial" panose="020B0604020202020204" pitchFamily="34" charset="0"/>
                <a:cs typeface="Arial" panose="020B0604020202020204" pitchFamily="34" charset="0"/>
              </a:rPr>
              <a:t>do </a:t>
            </a:r>
            <a:r>
              <a:rPr lang="cs-CZ" sz="2000" dirty="0"/>
              <a:t>1.7.2021 9:00 - 3.10.2021 23:59 </a:t>
            </a:r>
          </a:p>
          <a:p>
            <a:r>
              <a:rPr lang="cs-CZ" sz="2000" cap="none" dirty="0">
                <a:latin typeface="Arial" panose="020B0604020202020204" pitchFamily="34" charset="0"/>
                <a:cs typeface="Arial" panose="020B0604020202020204" pitchFamily="34" charset="0"/>
              </a:rPr>
              <a:t>Celková alokace </a:t>
            </a:r>
            <a:r>
              <a:rPr lang="cs-CZ" sz="2000" dirty="0">
                <a:latin typeface="Arial" panose="020B0604020202020204" pitchFamily="34" charset="0"/>
                <a:cs typeface="Arial" panose="020B0604020202020204" pitchFamily="34" charset="0"/>
              </a:rPr>
              <a:t>výzvy: </a:t>
            </a:r>
            <a:r>
              <a:rPr lang="cs-CZ" sz="2000" dirty="0"/>
              <a:t>2 206 726,86 </a:t>
            </a:r>
            <a:r>
              <a:rPr lang="cs-CZ" sz="2000" dirty="0">
                <a:latin typeface="Arial" panose="020B0604020202020204" pitchFamily="34" charset="0"/>
                <a:cs typeface="Arial" panose="020B0604020202020204" pitchFamily="34" charset="0"/>
              </a:rPr>
              <a:t>Kč (dotace = 95%) </a:t>
            </a:r>
            <a:endParaRPr lang="cs-CZ" sz="2000" cap="none" dirty="0">
              <a:latin typeface="Arial" panose="020B0604020202020204" pitchFamily="34" charset="0"/>
              <a:cs typeface="Arial" panose="020B0604020202020204" pitchFamily="34" charset="0"/>
            </a:endParaRPr>
          </a:p>
          <a:p>
            <a:r>
              <a:rPr lang="cs-CZ" sz="2000" cap="none" dirty="0">
                <a:latin typeface="Arial" panose="020B0604020202020204" pitchFamily="34" charset="0"/>
                <a:cs typeface="Arial" panose="020B0604020202020204" pitchFamily="34" charset="0"/>
              </a:rPr>
              <a:t>Min. celkové výdaje projektu:  není stanovena</a:t>
            </a:r>
          </a:p>
          <a:p>
            <a:r>
              <a:rPr lang="cs-CZ" sz="2000" cap="none" dirty="0">
                <a:latin typeface="Arial" panose="020B0604020202020204" pitchFamily="34" charset="0"/>
                <a:cs typeface="Arial" panose="020B0604020202020204" pitchFamily="34" charset="0"/>
              </a:rPr>
              <a:t>Max. celkové výdaje projektu: </a:t>
            </a:r>
            <a:r>
              <a:rPr lang="cs-CZ" sz="2000" dirty="0">
                <a:latin typeface="Arial" panose="020B0604020202020204" pitchFamily="34" charset="0"/>
                <a:cs typeface="Arial" panose="020B0604020202020204" pitchFamily="34" charset="0"/>
              </a:rPr>
              <a:t> </a:t>
            </a:r>
            <a:r>
              <a:rPr lang="cs-CZ" sz="2000" dirty="0"/>
              <a:t>2 206 726,86 Kč </a:t>
            </a:r>
          </a:p>
          <a:p>
            <a:r>
              <a:rPr lang="cs-CZ" sz="2000" cap="none" dirty="0">
                <a:latin typeface="Arial" panose="020B0604020202020204" pitchFamily="34" charset="0"/>
                <a:cs typeface="Arial" panose="020B0604020202020204" pitchFamily="34" charset="0"/>
              </a:rPr>
              <a:t>Oprávnění žadatelé – obce, dobrovolné svazky obcí, organizace zřizované nebo zakládané kraji, obcemi nebo dobrovolnými svazky obcí</a:t>
            </a:r>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8009" y="5702999"/>
            <a:ext cx="6371706" cy="1078577"/>
          </a:xfrm>
          <a:prstGeom prst="rect">
            <a:avLst/>
          </a:prstGeom>
          <a:noFill/>
          <a:ln>
            <a:noFill/>
          </a:ln>
        </p:spPr>
      </p:pic>
    </p:spTree>
    <p:extLst>
      <p:ext uri="{BB962C8B-B14F-4D97-AF65-F5344CB8AC3E}">
        <p14:creationId xmlns:p14="http://schemas.microsoft.com/office/powerpoint/2010/main" val="1349748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7"/>
            <a:ext cx="10364451" cy="1119667"/>
          </a:xfrm>
        </p:spPr>
        <p:txBody>
          <a:bodyPr>
            <a:normAutofit fontScale="90000"/>
          </a:bodyPr>
          <a:lstStyle/>
          <a:p>
            <a:pPr>
              <a:lnSpc>
                <a:spcPct val="150000"/>
              </a:lnSpc>
            </a:pPr>
            <a:r>
              <a:rPr lang="cs-CZ" sz="2400" dirty="0">
                <a:solidFill>
                  <a:schemeClr val="accent1">
                    <a:lumMod val="75000"/>
                  </a:schemeClr>
                </a:solidFill>
              </a:rPr>
              <a:t>Hodnocení a výběr projektů </a:t>
            </a:r>
            <a:br>
              <a:rPr lang="cs-CZ" sz="2400" dirty="0">
                <a:solidFill>
                  <a:schemeClr val="accent1">
                    <a:lumMod val="75000"/>
                  </a:schemeClr>
                </a:solidFill>
              </a:rPr>
            </a:br>
            <a:r>
              <a:rPr lang="cs-CZ" sz="2400" cap="none" dirty="0">
                <a:solidFill>
                  <a:schemeClr val="accent1">
                    <a:lumMod val="75000"/>
                  </a:schemeClr>
                </a:solidFill>
              </a:rPr>
              <a:t>formální hodnocení a přijatelnost </a:t>
            </a:r>
            <a:endParaRPr lang="cs-CZ" sz="2400" dirty="0">
              <a:solidFill>
                <a:schemeClr val="accent1">
                  <a:lumMod val="75000"/>
                </a:schemeClr>
              </a:solidFill>
            </a:endParaRPr>
          </a:p>
        </p:txBody>
      </p:sp>
      <p:sp>
        <p:nvSpPr>
          <p:cNvPr id="3" name="Zástupný symbol pro obsah 2"/>
          <p:cNvSpPr>
            <a:spLocks noGrp="1"/>
          </p:cNvSpPr>
          <p:nvPr>
            <p:ph sz="quarter" idx="13"/>
          </p:nvPr>
        </p:nvSpPr>
        <p:spPr/>
        <p:txBody>
          <a:bodyPr/>
          <a:lstStyle/>
          <a:p>
            <a:r>
              <a:rPr lang="cs-CZ" dirty="0"/>
              <a:t>Příloha č. 1 výzvy</a:t>
            </a:r>
          </a:p>
        </p:txBody>
      </p:sp>
    </p:spTree>
    <p:extLst>
      <p:ext uri="{BB962C8B-B14F-4D97-AF65-F5344CB8AC3E}">
        <p14:creationId xmlns:p14="http://schemas.microsoft.com/office/powerpoint/2010/main" val="1467644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Průběh hodnocení</a:t>
            </a:r>
          </a:p>
        </p:txBody>
      </p:sp>
      <p:graphicFrame>
        <p:nvGraphicFramePr>
          <p:cNvPr id="6" name="Zástupný symbol pro obsah 5"/>
          <p:cNvGraphicFramePr>
            <a:graphicFrameLocks noGrp="1"/>
          </p:cNvGraphicFramePr>
          <p:nvPr>
            <p:ph sz="quarter" idx="13"/>
            <p:extLst>
              <p:ext uri="{D42A27DB-BD31-4B8C-83A1-F6EECF244321}">
                <p14:modId xmlns:p14="http://schemas.microsoft.com/office/powerpoint/2010/main" val="2581801122"/>
              </p:ext>
            </p:extLst>
          </p:nvPr>
        </p:nvGraphicFramePr>
        <p:xfrm>
          <a:off x="677334" y="1452563"/>
          <a:ext cx="10363200" cy="3424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46673" y="5251911"/>
            <a:ext cx="6371706" cy="1078577"/>
          </a:xfrm>
          <a:prstGeom prst="rect">
            <a:avLst/>
          </a:prstGeom>
          <a:noFill/>
          <a:ln>
            <a:noFill/>
          </a:ln>
        </p:spPr>
      </p:pic>
    </p:spTree>
    <p:extLst>
      <p:ext uri="{BB962C8B-B14F-4D97-AF65-F5344CB8AC3E}">
        <p14:creationId xmlns:p14="http://schemas.microsoft.com/office/powerpoint/2010/main" val="26017731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8"/>
            <a:ext cx="10364451" cy="1152618"/>
          </a:xfrm>
        </p:spPr>
        <p:txBody>
          <a:bodyPr>
            <a:normAutofit/>
          </a:bodyPr>
          <a:lstStyle/>
          <a:p>
            <a:pPr>
              <a:lnSpc>
                <a:spcPct val="150000"/>
              </a:lnSpc>
            </a:pPr>
            <a:r>
              <a:rPr lang="cs-CZ" sz="2000" dirty="0">
                <a:solidFill>
                  <a:schemeClr val="accent1">
                    <a:lumMod val="75000"/>
                  </a:schemeClr>
                </a:solidFill>
              </a:rPr>
              <a:t>Hodnocení a výběr projektů </a:t>
            </a:r>
            <a:br>
              <a:rPr lang="cs-CZ" sz="2000" dirty="0">
                <a:solidFill>
                  <a:schemeClr val="accent1">
                    <a:lumMod val="75000"/>
                  </a:schemeClr>
                </a:solidFill>
              </a:rPr>
            </a:br>
            <a:r>
              <a:rPr lang="cs-CZ" sz="2000" dirty="0">
                <a:solidFill>
                  <a:schemeClr val="accent1">
                    <a:lumMod val="75000"/>
                  </a:schemeClr>
                </a:solidFill>
              </a:rPr>
              <a:t>V</a:t>
            </a:r>
            <a:r>
              <a:rPr lang="cs-CZ" sz="2000" cap="none" dirty="0">
                <a:solidFill>
                  <a:schemeClr val="accent1">
                    <a:lumMod val="75000"/>
                  </a:schemeClr>
                </a:solidFill>
              </a:rPr>
              <a:t>ěcné hodnocení – detaily v příloze č.2 Výzvy</a:t>
            </a:r>
            <a:endParaRPr lang="cs-CZ" sz="2200" dirty="0"/>
          </a:p>
        </p:txBody>
      </p:sp>
    </p:spTree>
    <p:extLst>
      <p:ext uri="{BB962C8B-B14F-4D97-AF65-F5344CB8AC3E}">
        <p14:creationId xmlns:p14="http://schemas.microsoft.com/office/powerpoint/2010/main" val="16638570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a:solidFill>
                  <a:schemeClr val="accent1">
                    <a:lumMod val="75000"/>
                  </a:schemeClr>
                </a:solidFill>
              </a:rPr>
              <a:t>Závěrečné informace</a:t>
            </a:r>
          </a:p>
        </p:txBody>
      </p:sp>
      <p:sp>
        <p:nvSpPr>
          <p:cNvPr id="3" name="Zástupný symbol pro obsah 2"/>
          <p:cNvSpPr>
            <a:spLocks noGrp="1"/>
          </p:cNvSpPr>
          <p:nvPr>
            <p:ph sz="quarter" idx="13"/>
          </p:nvPr>
        </p:nvSpPr>
        <p:spPr>
          <a:xfrm>
            <a:off x="872211" y="1527872"/>
            <a:ext cx="10363826" cy="3424107"/>
          </a:xfrm>
        </p:spPr>
        <p:txBody>
          <a:bodyPr/>
          <a:lstStyle/>
          <a:p>
            <a:r>
              <a:rPr lang="cs-CZ" cap="none" dirty="0">
                <a:latin typeface="Arial" panose="020B0604020202020204" pitchFamily="34" charset="0"/>
                <a:cs typeface="Arial" panose="020B0604020202020204" pitchFamily="34" charset="0"/>
              </a:rPr>
              <a:t>Minimální počet bodů ve věcném hodnocení – 35</a:t>
            </a:r>
          </a:p>
          <a:p>
            <a:r>
              <a:rPr lang="cs-CZ" cap="none" dirty="0">
                <a:latin typeface="Arial" panose="020B0604020202020204" pitchFamily="34" charset="0"/>
                <a:cs typeface="Arial" panose="020B0604020202020204" pitchFamily="34" charset="0"/>
              </a:rPr>
              <a:t>Maximální možný počet bodů ve věcném hodnocení </a:t>
            </a:r>
            <a:r>
              <a:rPr lang="cs-CZ" cap="none">
                <a:latin typeface="Arial" panose="020B0604020202020204" pitchFamily="34" charset="0"/>
                <a:cs typeface="Arial" panose="020B0604020202020204" pitchFamily="34" charset="0"/>
              </a:rPr>
              <a:t>– 70</a:t>
            </a:r>
            <a:endParaRPr lang="cs-CZ" cap="none" dirty="0">
              <a:latin typeface="Arial" panose="020B0604020202020204" pitchFamily="34" charset="0"/>
              <a:cs typeface="Arial" panose="020B0604020202020204" pitchFamily="34" charset="0"/>
            </a:endParaRPr>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2091" y="4549451"/>
            <a:ext cx="6371706" cy="1078577"/>
          </a:xfrm>
          <a:prstGeom prst="rect">
            <a:avLst/>
          </a:prstGeom>
          <a:noFill/>
          <a:ln>
            <a:noFill/>
          </a:ln>
        </p:spPr>
      </p:pic>
    </p:spTree>
    <p:extLst>
      <p:ext uri="{BB962C8B-B14F-4D97-AF65-F5344CB8AC3E}">
        <p14:creationId xmlns:p14="http://schemas.microsoft.com/office/powerpoint/2010/main" val="1465769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Průběh hodnocení</a:t>
            </a:r>
          </a:p>
        </p:txBody>
      </p:sp>
      <p:graphicFrame>
        <p:nvGraphicFramePr>
          <p:cNvPr id="6" name="Zástupný symbol pro obsah 5"/>
          <p:cNvGraphicFramePr>
            <a:graphicFrameLocks noGrp="1"/>
          </p:cNvGraphicFramePr>
          <p:nvPr>
            <p:ph sz="quarter" idx="13"/>
            <p:extLst>
              <p:ext uri="{D42A27DB-BD31-4B8C-83A1-F6EECF244321}">
                <p14:modId xmlns:p14="http://schemas.microsoft.com/office/powerpoint/2010/main" val="3980531957"/>
              </p:ext>
            </p:extLst>
          </p:nvPr>
        </p:nvGraphicFramePr>
        <p:xfrm>
          <a:off x="677334" y="1270000"/>
          <a:ext cx="10363200" cy="3424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11328" y="5251911"/>
            <a:ext cx="6371706" cy="1078577"/>
          </a:xfrm>
          <a:prstGeom prst="rect">
            <a:avLst/>
          </a:prstGeom>
          <a:noFill/>
          <a:ln>
            <a:noFill/>
          </a:ln>
        </p:spPr>
      </p:pic>
    </p:spTree>
    <p:extLst>
      <p:ext uri="{BB962C8B-B14F-4D97-AF65-F5344CB8AC3E}">
        <p14:creationId xmlns:p14="http://schemas.microsoft.com/office/powerpoint/2010/main" val="11807431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a:solidFill>
                  <a:schemeClr val="accent1">
                    <a:lumMod val="75000"/>
                  </a:schemeClr>
                </a:solidFill>
              </a:rPr>
              <a:t>Schvalování projektů</a:t>
            </a:r>
          </a:p>
        </p:txBody>
      </p:sp>
      <p:sp>
        <p:nvSpPr>
          <p:cNvPr id="3" name="Zástupný symbol pro obsah 2"/>
          <p:cNvSpPr>
            <a:spLocks noGrp="1"/>
          </p:cNvSpPr>
          <p:nvPr>
            <p:ph sz="quarter" idx="13"/>
          </p:nvPr>
        </p:nvSpPr>
        <p:spPr>
          <a:xfrm>
            <a:off x="872211" y="1527872"/>
            <a:ext cx="10363826" cy="3424107"/>
          </a:xfrm>
        </p:spPr>
        <p:txBody>
          <a:bodyPr/>
          <a:lstStyle/>
          <a:p>
            <a:r>
              <a:rPr lang="cs-CZ" cap="none" dirty="0">
                <a:latin typeface="Arial" panose="020B0604020202020204" pitchFamily="34" charset="0"/>
                <a:cs typeface="Arial" panose="020B0604020202020204" pitchFamily="34" charset="0"/>
              </a:rPr>
              <a:t>Programový výbor se sejde nejpozději do 10 pracovních dnů od ukončení věcného hodnocení</a:t>
            </a:r>
          </a:p>
          <a:p>
            <a:r>
              <a:rPr lang="cs-CZ" dirty="0">
                <a:latin typeface="Arial" panose="020B0604020202020204" pitchFamily="34" charset="0"/>
                <a:cs typeface="Arial" panose="020B0604020202020204" pitchFamily="34" charset="0"/>
              </a:rPr>
              <a:t>Při výběru projektů platí bodové ohodnocení a pořadí z věcného hodnocení, PV nemůže měnit</a:t>
            </a:r>
          </a:p>
          <a:p>
            <a:r>
              <a:rPr lang="cs-CZ" dirty="0">
                <a:latin typeface="Arial" panose="020B0604020202020204" pitchFamily="34" charset="0"/>
                <a:cs typeface="Arial" panose="020B0604020202020204" pitchFamily="34" charset="0"/>
              </a:rPr>
              <a:t>V případě náhradních projektů může PV o navýšení alokace ve výzvě</a:t>
            </a:r>
          </a:p>
          <a:p>
            <a:pPr marL="0" indent="0">
              <a:buNone/>
            </a:pPr>
            <a:endParaRPr lang="cs-CZ" cap="none" dirty="0">
              <a:latin typeface="Arial" panose="020B0604020202020204" pitchFamily="34" charset="0"/>
              <a:cs typeface="Arial" panose="020B0604020202020204" pitchFamily="34" charset="0"/>
            </a:endParaRPr>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2091" y="4549451"/>
            <a:ext cx="6371706" cy="1078577"/>
          </a:xfrm>
          <a:prstGeom prst="rect">
            <a:avLst/>
          </a:prstGeom>
          <a:noFill/>
          <a:ln>
            <a:noFill/>
          </a:ln>
        </p:spPr>
      </p:pic>
    </p:spTree>
    <p:extLst>
      <p:ext uri="{BB962C8B-B14F-4D97-AF65-F5344CB8AC3E}">
        <p14:creationId xmlns:p14="http://schemas.microsoft.com/office/powerpoint/2010/main" val="1992496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Průběh hodnocení</a:t>
            </a:r>
          </a:p>
        </p:txBody>
      </p:sp>
      <p:graphicFrame>
        <p:nvGraphicFramePr>
          <p:cNvPr id="6" name="Zástupný symbol pro obsah 5"/>
          <p:cNvGraphicFramePr>
            <a:graphicFrameLocks noGrp="1"/>
          </p:cNvGraphicFramePr>
          <p:nvPr>
            <p:ph sz="quarter" idx="13"/>
            <p:extLst>
              <p:ext uri="{D42A27DB-BD31-4B8C-83A1-F6EECF244321}">
                <p14:modId xmlns:p14="http://schemas.microsoft.com/office/powerpoint/2010/main" val="4152707416"/>
              </p:ext>
            </p:extLst>
          </p:nvPr>
        </p:nvGraphicFramePr>
        <p:xfrm>
          <a:off x="554182" y="1270000"/>
          <a:ext cx="10363200" cy="3424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18963" y="5251911"/>
            <a:ext cx="6371706" cy="1078577"/>
          </a:xfrm>
          <a:prstGeom prst="rect">
            <a:avLst/>
          </a:prstGeom>
          <a:noFill/>
          <a:ln>
            <a:noFill/>
          </a:ln>
        </p:spPr>
      </p:pic>
    </p:spTree>
    <p:extLst>
      <p:ext uri="{BB962C8B-B14F-4D97-AF65-F5344CB8AC3E}">
        <p14:creationId xmlns:p14="http://schemas.microsoft.com/office/powerpoint/2010/main" val="24195519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Důležité odkazy</a:t>
            </a:r>
          </a:p>
        </p:txBody>
      </p:sp>
      <p:sp>
        <p:nvSpPr>
          <p:cNvPr id="3" name="Zástupný symbol pro obsah 2"/>
          <p:cNvSpPr>
            <a:spLocks noGrp="1"/>
          </p:cNvSpPr>
          <p:nvPr>
            <p:ph sz="quarter" idx="13"/>
          </p:nvPr>
        </p:nvSpPr>
        <p:spPr>
          <a:xfrm>
            <a:off x="393192" y="1728216"/>
            <a:ext cx="10884408" cy="4062983"/>
          </a:xfrm>
        </p:spPr>
        <p:txBody>
          <a:bodyPr/>
          <a:lstStyle/>
          <a:p>
            <a:r>
              <a:rPr lang="cs-CZ" b="1" dirty="0">
                <a:solidFill>
                  <a:schemeClr val="tx1"/>
                </a:solidFill>
              </a:rPr>
              <a:t>Dokumenty k výzvě IROP č. 53</a:t>
            </a:r>
            <a:endParaRPr lang="cs-CZ" b="1" dirty="0">
              <a:solidFill>
                <a:schemeClr val="tx1"/>
              </a:solidFill>
              <a:hlinkClick r:id="rId2"/>
            </a:endParaRPr>
          </a:p>
          <a:p>
            <a:pPr marL="0" indent="0">
              <a:buNone/>
            </a:pPr>
            <a:r>
              <a:rPr lang="cs-CZ" dirty="0">
                <a:hlinkClick r:id="rId2"/>
              </a:rPr>
              <a:t>http://www.irop.mmr.cz/cs/Vyzvy/Seznam/Vyzva-c-53-Udrzitelna-doprava-integrovane-projekty</a:t>
            </a:r>
            <a:endParaRPr lang="cs-CZ" dirty="0"/>
          </a:p>
          <a:p>
            <a:pPr marL="0" indent="0">
              <a:buNone/>
            </a:pPr>
            <a:endParaRPr lang="cs-CZ" dirty="0"/>
          </a:p>
          <a:p>
            <a:r>
              <a:rPr lang="cs-CZ" b="1" dirty="0"/>
              <a:t>Dokumenty k výzvě IROP č. 13 MAS </a:t>
            </a:r>
            <a:r>
              <a:rPr lang="cs-CZ" b="1" dirty="0" err="1"/>
              <a:t>Hustopečsko</a:t>
            </a:r>
            <a:endParaRPr lang="cs-CZ" b="1" dirty="0"/>
          </a:p>
          <a:p>
            <a:r>
              <a:rPr lang="cs-CZ" dirty="0">
                <a:hlinkClick r:id="rId3"/>
              </a:rPr>
              <a:t>13. výzva MAS Hustopečsko-IROP-Dopravní infrastruktura IV | MAS </a:t>
            </a:r>
            <a:r>
              <a:rPr lang="cs-CZ" dirty="0" err="1">
                <a:hlinkClick r:id="rId3"/>
              </a:rPr>
              <a:t>Hustopečsko</a:t>
            </a:r>
            <a:r>
              <a:rPr lang="cs-CZ">
                <a:hlinkClick r:id="rId3"/>
              </a:rPr>
              <a:t> (mashustopecsko.cz)</a:t>
            </a:r>
            <a:endParaRPr lang="cs-CZ" b="1" dirty="0"/>
          </a:p>
        </p:txBody>
      </p:sp>
    </p:spTree>
    <p:extLst>
      <p:ext uri="{BB962C8B-B14F-4D97-AF65-F5344CB8AC3E}">
        <p14:creationId xmlns:p14="http://schemas.microsoft.com/office/powerpoint/2010/main" val="17788687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Děkujeme za pozornost</a:t>
            </a:r>
          </a:p>
        </p:txBody>
      </p:sp>
      <p:sp>
        <p:nvSpPr>
          <p:cNvPr id="3" name="Zástupný symbol pro obsah 2"/>
          <p:cNvSpPr>
            <a:spLocks noGrp="1"/>
          </p:cNvSpPr>
          <p:nvPr>
            <p:ph sz="quarter" idx="13"/>
          </p:nvPr>
        </p:nvSpPr>
        <p:spPr>
          <a:xfrm>
            <a:off x="913774" y="1587062"/>
            <a:ext cx="10363826" cy="4204137"/>
          </a:xfrm>
        </p:spPr>
        <p:txBody>
          <a:bodyPr>
            <a:normAutofit/>
          </a:bodyPr>
          <a:lstStyle/>
          <a:p>
            <a:r>
              <a:rPr lang="cs-CZ" dirty="0"/>
              <a:t>Kontakty:</a:t>
            </a:r>
          </a:p>
          <a:p>
            <a:endParaRPr lang="cs-CZ" dirty="0"/>
          </a:p>
          <a:p>
            <a:r>
              <a:rPr lang="cs-CZ" b="1" dirty="0"/>
              <a:t>Ing. Veronika Mikulicová</a:t>
            </a:r>
            <a:endParaRPr lang="pt-BR" b="1" dirty="0"/>
          </a:p>
          <a:p>
            <a:pPr marL="0" indent="0">
              <a:buNone/>
            </a:pPr>
            <a:r>
              <a:rPr lang="cs-CZ" dirty="0"/>
              <a:t>	projektový manažer MAS</a:t>
            </a:r>
          </a:p>
          <a:p>
            <a:pPr marL="0" indent="0">
              <a:buNone/>
            </a:pPr>
            <a:r>
              <a:rPr lang="cs-CZ" dirty="0"/>
              <a:t>	</a:t>
            </a:r>
            <a:r>
              <a:rPr lang="pt-BR" dirty="0"/>
              <a:t>e-mail: </a:t>
            </a:r>
            <a:r>
              <a:rPr lang="cs-CZ" dirty="0">
                <a:hlinkClick r:id="rId2"/>
              </a:rPr>
              <a:t>veronika.mikulicova</a:t>
            </a:r>
            <a:r>
              <a:rPr lang="cs-CZ" dirty="0">
                <a:hlinkClick r:id="rId3"/>
              </a:rPr>
              <a:t>@</a:t>
            </a:r>
            <a:r>
              <a:rPr lang="cs-CZ" dirty="0"/>
              <a:t>email.cz</a:t>
            </a:r>
            <a:br>
              <a:rPr lang="pt-BR" dirty="0">
                <a:hlinkClick r:id="rId2"/>
              </a:rPr>
            </a:br>
            <a:r>
              <a:rPr lang="cs-CZ" dirty="0"/>
              <a:t>	</a:t>
            </a:r>
            <a:r>
              <a:rPr lang="pt-BR" dirty="0"/>
              <a:t>tel.: 7</a:t>
            </a:r>
            <a:r>
              <a:rPr lang="cs-CZ" dirty="0"/>
              <a:t>74 364 013</a:t>
            </a:r>
          </a:p>
          <a:p>
            <a:endParaRPr lang="pt-BR" dirty="0"/>
          </a:p>
          <a:p>
            <a:r>
              <a:rPr lang="cs-CZ" b="1" dirty="0"/>
              <a:t>Ing. Michal Zich</a:t>
            </a:r>
          </a:p>
          <a:p>
            <a:pPr marL="0" indent="0">
              <a:buNone/>
            </a:pPr>
            <a:r>
              <a:rPr lang="cs-CZ" dirty="0"/>
              <a:t>	</a:t>
            </a:r>
            <a:r>
              <a:rPr lang="pt-BR" dirty="0"/>
              <a:t>vedoucí </a:t>
            </a:r>
            <a:r>
              <a:rPr lang="cs-CZ" dirty="0"/>
              <a:t>pracovník pro SCLLD</a:t>
            </a:r>
            <a:br>
              <a:rPr lang="cs-CZ" dirty="0"/>
            </a:br>
            <a:r>
              <a:rPr lang="cs-CZ" dirty="0"/>
              <a:t>	e-mail: </a:t>
            </a:r>
            <a:r>
              <a:rPr lang="cs-CZ" dirty="0" err="1">
                <a:hlinkClick r:id="rId3"/>
              </a:rPr>
              <a:t>info.mashustopecsko@gmail</a:t>
            </a:r>
            <a:r>
              <a:rPr lang="cs-CZ" dirty="0">
                <a:hlinkClick r:id="rId3"/>
              </a:rPr>
              <a:t>.</a:t>
            </a:r>
            <a:r>
              <a:rPr lang="pt-BR" dirty="0">
                <a:hlinkClick r:id="rId3"/>
              </a:rPr>
              <a:t>c</a:t>
            </a:r>
            <a:r>
              <a:rPr lang="cs-CZ" dirty="0" err="1">
                <a:hlinkClick r:id="rId3"/>
              </a:rPr>
              <a:t>om</a:t>
            </a:r>
            <a:br>
              <a:rPr lang="cs-CZ" dirty="0">
                <a:hlinkClick r:id="rId4"/>
              </a:rPr>
            </a:br>
            <a:r>
              <a:rPr lang="cs-CZ" dirty="0"/>
              <a:t>	tel.: 774 113 357</a:t>
            </a:r>
          </a:p>
          <a:p>
            <a:endParaRPr lang="cs-CZ" dirty="0"/>
          </a:p>
          <a:p>
            <a:endParaRPr lang="cs-CZ" dirty="0"/>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13774" y="5583924"/>
            <a:ext cx="6371706" cy="1078577"/>
          </a:xfrm>
          <a:prstGeom prst="rect">
            <a:avLst/>
          </a:prstGeom>
          <a:noFill/>
          <a:ln>
            <a:noFill/>
          </a:ln>
        </p:spPr>
      </p:pic>
    </p:spTree>
    <p:extLst>
      <p:ext uri="{BB962C8B-B14F-4D97-AF65-F5344CB8AC3E}">
        <p14:creationId xmlns:p14="http://schemas.microsoft.com/office/powerpoint/2010/main" val="614404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a:solidFill>
                  <a:schemeClr val="accent1">
                    <a:lumMod val="75000"/>
                  </a:schemeClr>
                </a:solidFill>
              </a:rPr>
              <a:t>Financování, realizace projektu</a:t>
            </a:r>
          </a:p>
        </p:txBody>
      </p:sp>
      <p:sp>
        <p:nvSpPr>
          <p:cNvPr id="3" name="Zástupný symbol pro obsah 2"/>
          <p:cNvSpPr>
            <a:spLocks noGrp="1"/>
          </p:cNvSpPr>
          <p:nvPr>
            <p:ph sz="quarter" idx="13"/>
          </p:nvPr>
        </p:nvSpPr>
        <p:spPr>
          <a:xfrm>
            <a:off x="913774" y="1608084"/>
            <a:ext cx="10363826" cy="4183116"/>
          </a:xfrm>
        </p:spPr>
        <p:txBody>
          <a:bodyPr>
            <a:normAutofit/>
          </a:bodyPr>
          <a:lstStyle/>
          <a:p>
            <a:pPr marL="0" indent="0">
              <a:buNone/>
            </a:pPr>
            <a:r>
              <a:rPr lang="cs-CZ" b="1" dirty="0">
                <a:latin typeface="Arial" panose="020B0604020202020204" pitchFamily="34" charset="0"/>
                <a:cs typeface="Arial" panose="020B0604020202020204" pitchFamily="34" charset="0"/>
              </a:rPr>
              <a:t>Financování</a:t>
            </a:r>
            <a:r>
              <a:rPr lang="cs-CZ" dirty="0">
                <a:latin typeface="Arial" panose="020B0604020202020204" pitchFamily="34" charset="0"/>
                <a:cs typeface="Arial" panose="020B0604020202020204" pitchFamily="34" charset="0"/>
              </a:rPr>
              <a:t>: </a:t>
            </a:r>
            <a:r>
              <a:rPr lang="cs-CZ" cap="none" dirty="0">
                <a:latin typeface="Arial" panose="020B0604020202020204" pitchFamily="34" charset="0"/>
                <a:cs typeface="Arial" panose="020B0604020202020204" pitchFamily="34" charset="0"/>
              </a:rPr>
              <a:t>dotace 95%</a:t>
            </a:r>
          </a:p>
          <a:p>
            <a:pPr marL="0" indent="0">
              <a:buNone/>
            </a:pPr>
            <a:endParaRPr lang="cs-CZ" dirty="0">
              <a:latin typeface="Arial" panose="020B0604020202020204" pitchFamily="34" charset="0"/>
              <a:cs typeface="Arial" panose="020B0604020202020204" pitchFamily="34" charset="0"/>
            </a:endParaRPr>
          </a:p>
          <a:p>
            <a:pPr marL="0" indent="0">
              <a:buNone/>
            </a:pPr>
            <a:r>
              <a:rPr lang="cs-CZ" b="1" dirty="0">
                <a:latin typeface="Arial" panose="020B0604020202020204" pitchFamily="34" charset="0"/>
                <a:cs typeface="Arial" panose="020B0604020202020204" pitchFamily="34" charset="0"/>
              </a:rPr>
              <a:t>Datum zahájení realizace projektu</a:t>
            </a:r>
            <a:r>
              <a:rPr lang="cs-CZ" dirty="0">
                <a:latin typeface="Arial" panose="020B0604020202020204" pitchFamily="34" charset="0"/>
                <a:cs typeface="Arial" panose="020B0604020202020204" pitchFamily="34" charset="0"/>
              </a:rPr>
              <a:t>:</a:t>
            </a:r>
          </a:p>
          <a:p>
            <a:pPr marL="0" indent="0">
              <a:buNone/>
            </a:pPr>
            <a:r>
              <a:rPr lang="cs-CZ" cap="none" dirty="0">
                <a:latin typeface="Arial" panose="020B0604020202020204" pitchFamily="34" charset="0"/>
                <a:cs typeface="Arial" panose="020B0604020202020204" pitchFamily="34" charset="0"/>
              </a:rPr>
              <a:t>nejdříve 1.1.2014</a:t>
            </a:r>
          </a:p>
          <a:p>
            <a:pPr marL="0" indent="0">
              <a:buNone/>
            </a:pPr>
            <a:endParaRPr lang="cs-CZ" dirty="0">
              <a:latin typeface="Arial" panose="020B0604020202020204" pitchFamily="34" charset="0"/>
              <a:cs typeface="Arial" panose="020B0604020202020204" pitchFamily="34" charset="0"/>
            </a:endParaRPr>
          </a:p>
          <a:p>
            <a:pPr marL="0" indent="0">
              <a:buNone/>
            </a:pPr>
            <a:r>
              <a:rPr lang="cs-CZ" b="1" dirty="0">
                <a:latin typeface="Arial" panose="020B0604020202020204" pitchFamily="34" charset="0"/>
                <a:cs typeface="Arial" panose="020B0604020202020204" pitchFamily="34" charset="0"/>
              </a:rPr>
              <a:t>Datum ukončení realizace projektu</a:t>
            </a:r>
            <a:r>
              <a:rPr lang="cs-CZ" dirty="0">
                <a:latin typeface="Arial" panose="020B0604020202020204" pitchFamily="34" charset="0"/>
                <a:cs typeface="Arial" panose="020B0604020202020204" pitchFamily="34" charset="0"/>
              </a:rPr>
              <a:t>:</a:t>
            </a:r>
          </a:p>
          <a:p>
            <a:pPr marL="0" indent="0">
              <a:buNone/>
            </a:pPr>
            <a:r>
              <a:rPr lang="cs-CZ" cap="none" dirty="0">
                <a:latin typeface="Arial" panose="020B0604020202020204" pitchFamily="34" charset="0"/>
                <a:cs typeface="Arial" panose="020B0604020202020204" pitchFamily="34" charset="0"/>
              </a:rPr>
              <a:t>datem ukončení realizace projektu se rozumí datum, do kterého budou prokazatelně uzavřeny všechny </a:t>
            </a:r>
            <a:r>
              <a:rPr lang="cs-CZ" dirty="0">
                <a:latin typeface="Arial" panose="020B0604020202020204" pitchFamily="34" charset="0"/>
                <a:cs typeface="Arial" panose="020B0604020202020204" pitchFamily="34" charset="0"/>
              </a:rPr>
              <a:t>aktivity a veškeré výdaje - 30.6.2023</a:t>
            </a:r>
          </a:p>
          <a:p>
            <a:pPr marL="0" indent="0">
              <a:buNone/>
            </a:pPr>
            <a:endParaRPr lang="cs-CZ" cap="none"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 Realizace projektu nesmí být ukončena před podáním žádosti o podporu v MS 2014+ !!!!</a:t>
            </a:r>
            <a:endParaRPr lang="cs-CZ" cap="none" dirty="0">
              <a:latin typeface="Arial" panose="020B0604020202020204" pitchFamily="34" charset="0"/>
              <a:cs typeface="Arial" panose="020B0604020202020204" pitchFamily="34" charset="0"/>
            </a:endParaRPr>
          </a:p>
          <a:p>
            <a:endParaRPr lang="cs-CZ" dirty="0"/>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7801" y="5688602"/>
            <a:ext cx="6371706" cy="1078577"/>
          </a:xfrm>
          <a:prstGeom prst="rect">
            <a:avLst/>
          </a:prstGeom>
          <a:noFill/>
          <a:ln>
            <a:noFill/>
          </a:ln>
        </p:spPr>
      </p:pic>
    </p:spTree>
    <p:extLst>
      <p:ext uri="{BB962C8B-B14F-4D97-AF65-F5344CB8AC3E}">
        <p14:creationId xmlns:p14="http://schemas.microsoft.com/office/powerpoint/2010/main" val="1985403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Aktivita Bezpečnost dopravy</a:t>
            </a:r>
          </a:p>
        </p:txBody>
      </p:sp>
      <p:sp>
        <p:nvSpPr>
          <p:cNvPr id="3" name="Zástupný symbol pro obsah 2"/>
          <p:cNvSpPr>
            <a:spLocks noGrp="1"/>
          </p:cNvSpPr>
          <p:nvPr>
            <p:ph sz="quarter" idx="13"/>
          </p:nvPr>
        </p:nvSpPr>
        <p:spPr>
          <a:xfrm>
            <a:off x="913774" y="1472540"/>
            <a:ext cx="10363826" cy="4318659"/>
          </a:xfrm>
        </p:spPr>
        <p:txBody>
          <a:bodyPr>
            <a:normAutofit/>
          </a:bodyPr>
          <a:lstStyle/>
          <a:p>
            <a:r>
              <a:rPr lang="cs-CZ" dirty="0"/>
              <a:t>Rekonstrukce,  modernizace  a  výstavba  chodníků  podél silnic I., II. a III. třídy a místních komunikací nebo chodníků a stezek odklánějících pěší dopravu od silnic I., II a III. třídy a   místních   komunikací,   přizpůsobených   osobám s omezenou  schopností  pohybu  a  orientace,  včetně přechodů pro chodce a míst pro přecházení</a:t>
            </a:r>
          </a:p>
          <a:p>
            <a:r>
              <a:rPr lang="cs-CZ" dirty="0"/>
              <a:t>Rekonstrukce,  modernizace  a  výstavba  bezbariérových komunikací  pro  pěší  k  zastávkám  veřejné  hromadné dopravy</a:t>
            </a:r>
          </a:p>
          <a:p>
            <a:r>
              <a:rPr lang="cs-CZ" dirty="0"/>
              <a:t>Rekonstrukce,  modernizace  a  výstavba  podchodů  nebo lávek  pro  chodce  přes  silnice  I.,  II.  a  III.  třídy,  místní komunikace,   železniční   a   tramvajovou   dráhu, přizpůsobených osobám s omezenou schopností pohybu a orientace a navazujících na bezbariérové komunikace pro pěší</a:t>
            </a:r>
          </a:p>
          <a:p>
            <a:r>
              <a:rPr lang="cs-CZ" dirty="0"/>
              <a:t>Realizace prvků zvyšujících bezpečnost železniční, silniční, cyklistické  a  pěší  dopravy(bezpečnostní  opatření realizovaná  na  silnici,  místní  komunikaci  nebo  dráze, veřejné osvětlení, prvky inteligentních dopravních systémů)</a:t>
            </a:r>
          </a:p>
        </p:txBody>
      </p:sp>
    </p:spTree>
    <p:extLst>
      <p:ext uri="{BB962C8B-B14F-4D97-AF65-F5344CB8AC3E}">
        <p14:creationId xmlns:p14="http://schemas.microsoft.com/office/powerpoint/2010/main" val="4107638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Aktivita </a:t>
            </a:r>
            <a:r>
              <a:rPr lang="cs-CZ" dirty="0" err="1"/>
              <a:t>Cyklodoprava</a:t>
            </a:r>
            <a:endParaRPr lang="cs-CZ" dirty="0"/>
          </a:p>
        </p:txBody>
      </p:sp>
      <p:sp>
        <p:nvSpPr>
          <p:cNvPr id="3" name="Zástupný symbol pro obsah 2"/>
          <p:cNvSpPr>
            <a:spLocks noGrp="1"/>
          </p:cNvSpPr>
          <p:nvPr>
            <p:ph sz="quarter" idx="13"/>
          </p:nvPr>
        </p:nvSpPr>
        <p:spPr>
          <a:xfrm>
            <a:off x="913774" y="1638796"/>
            <a:ext cx="10363826" cy="4152404"/>
          </a:xfrm>
        </p:spPr>
        <p:txBody>
          <a:bodyPr/>
          <a:lstStyle/>
          <a:p>
            <a:r>
              <a:rPr lang="cs-CZ" dirty="0"/>
              <a:t>Výstavba  samostatných stezek  pro  cyklisty  nebo  stezek  pro  cyklisty  a  chodce  se společným  nebo  odděleným  provozem  s  dopravním značením C8a,b, C9a,b nebo C10a,b, sloužících k dopravě do zaměstnání, škol a za službami</a:t>
            </a:r>
          </a:p>
          <a:p>
            <a:r>
              <a:rPr lang="cs-CZ" dirty="0"/>
              <a:t>Výstavba jízdních pruhů pro cyklisty  nebo  společných  pásů  pro  cyklisty  a  chodce </a:t>
            </a:r>
            <a:r>
              <a:rPr lang="cs-CZ" dirty="0" err="1"/>
              <a:t>vpřidruženém</a:t>
            </a:r>
            <a:r>
              <a:rPr lang="cs-CZ" dirty="0"/>
              <a:t>  prostoru  silnic  a  místních  komunikací </a:t>
            </a:r>
            <a:r>
              <a:rPr lang="cs-CZ" dirty="0" err="1"/>
              <a:t>sdopravním</a:t>
            </a:r>
            <a:r>
              <a:rPr lang="cs-CZ" dirty="0"/>
              <a:t>  značením  C8a,b,  C9a,b  nebo  C10a,b, sloužících </a:t>
            </a:r>
            <a:r>
              <a:rPr lang="cs-CZ" dirty="0" err="1"/>
              <a:t>kdopravě</a:t>
            </a:r>
            <a:r>
              <a:rPr lang="cs-CZ" dirty="0"/>
              <a:t> do zaměstnání, škol a za službami</a:t>
            </a:r>
          </a:p>
          <a:p>
            <a:r>
              <a:rPr lang="cs-CZ" dirty="0"/>
              <a:t>Realizace liniových opatření pro cyklisty </a:t>
            </a:r>
            <a:r>
              <a:rPr lang="cs-CZ" dirty="0" err="1"/>
              <a:t>vhlavním</a:t>
            </a:r>
            <a:r>
              <a:rPr lang="cs-CZ" dirty="0"/>
              <a:t> dopravním prostoru silnic a místních komunikací v podobě vyhrazených jízdních pruhů pro cyklisty, piktogramových koridorů pro cyklisty nebo vyhrazených jízdních pruhů pro autobusy  a  jízdní  kola,  sloužících  </a:t>
            </a:r>
            <a:r>
              <a:rPr lang="cs-CZ" dirty="0" err="1"/>
              <a:t>kdopravě</a:t>
            </a:r>
            <a:r>
              <a:rPr lang="cs-CZ" dirty="0"/>
              <a:t>  do zaměstnání, škol a za službami</a:t>
            </a:r>
          </a:p>
        </p:txBody>
      </p:sp>
    </p:spTree>
    <p:extLst>
      <p:ext uri="{BB962C8B-B14F-4D97-AF65-F5344CB8AC3E}">
        <p14:creationId xmlns:p14="http://schemas.microsoft.com/office/powerpoint/2010/main" val="836379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a:solidFill>
                  <a:schemeClr val="accent1">
                    <a:lumMod val="75000"/>
                  </a:schemeClr>
                </a:solidFill>
              </a:rPr>
              <a:t>Aktivita Bezpečnost dopravy - Hlavní podporované aktivity – min. 85 % CZV</a:t>
            </a:r>
          </a:p>
        </p:txBody>
      </p:sp>
      <p:sp>
        <p:nvSpPr>
          <p:cNvPr id="3" name="Zástupný symbol pro obsah 2"/>
          <p:cNvSpPr>
            <a:spLocks noGrp="1"/>
          </p:cNvSpPr>
          <p:nvPr>
            <p:ph sz="quarter" idx="13"/>
          </p:nvPr>
        </p:nvSpPr>
        <p:spPr>
          <a:xfrm>
            <a:off x="293663" y="1959428"/>
            <a:ext cx="10363826" cy="3716157"/>
          </a:xfrm>
        </p:spPr>
        <p:txBody>
          <a:bodyPr>
            <a:normAutofit fontScale="85000" lnSpcReduction="10000"/>
          </a:bodyPr>
          <a:lstStyle/>
          <a:p>
            <a:r>
              <a:rPr lang="cs-CZ" dirty="0"/>
              <a:t>rekonstrukce, modernizace a výstavba chodníků podél silnic I., II. a III. třídy a místních komunikací nebo chodníků a stezek odklánějících pěší dopravu od silnic I., II. a III. třídy a místních komunikací, přizpůsobených osobám s omezenou schopností pohybu a orientace, včetně přechodů pro chodce a míst pro přecházení. (Pozn. Žadatel ve Studii proveditelnosti popíše soulad s hlavní podporovanou aktivitou, jejímž cílem je zvýšit bezpečnost dopravy, především pěší, v trase dopravně zatížené komunikace.)</a:t>
            </a:r>
          </a:p>
          <a:p>
            <a:r>
              <a:rPr lang="cs-CZ" dirty="0"/>
              <a:t>rekonstrukce, modernizace a výstavba bezbariérových komunikací pro pěší k zastávkám veřejné hromadné dopravy,  rekonstrukce, modernizace a výstavba podchodů nebo lávek pro chodce přes silnice I., II. a III. třídy, místní komunikace, železniční a tramvajovou dráhu, přizpůsobených osobám s omezenou schopností pohybu a orientace a navazujících na bezbariérové komunikace pro pěší,</a:t>
            </a:r>
          </a:p>
          <a:p>
            <a:r>
              <a:rPr lang="cs-CZ" dirty="0"/>
              <a:t> realizace prvků zvyšujících bezpečnost železniční, silniční, cyklistické a pěší dopravy (bezpečnostní opatření realizovaná na silnici, místní komunikaci nebo dráze, veřejné osvětlení, prvky inteligentních dopravních systémů), </a:t>
            </a:r>
          </a:p>
          <a:p>
            <a:r>
              <a:rPr lang="cs-CZ" dirty="0"/>
              <a:t>je možná realizace zmírňujících a kompenzačních opatření pro minimalizaci negativních vlivů na životní prostředí (např. výsadba doprovodné zeleně), vždy při současné rekonstrukci, modernizaci nebo výstavbě chodníků, bezbariérových komunikací, podchodů nebo lávek nebo prvků zvyšujících bezpečnost dopravy. Je možná kombinace uvedených aktivit. </a:t>
            </a:r>
          </a:p>
          <a:p>
            <a:endParaRPr lang="cs-CZ" sz="1400" dirty="0"/>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6781" y="5453341"/>
            <a:ext cx="6371706" cy="1078577"/>
          </a:xfrm>
          <a:prstGeom prst="rect">
            <a:avLst/>
          </a:prstGeom>
          <a:noFill/>
          <a:ln>
            <a:noFill/>
          </a:ln>
        </p:spPr>
      </p:pic>
    </p:spTree>
    <p:extLst>
      <p:ext uri="{BB962C8B-B14F-4D97-AF65-F5344CB8AC3E}">
        <p14:creationId xmlns:p14="http://schemas.microsoft.com/office/powerpoint/2010/main" val="2367417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596668" cy="1112322"/>
          </a:xfrm>
        </p:spPr>
        <p:txBody>
          <a:bodyPr>
            <a:normAutofit/>
          </a:bodyPr>
          <a:lstStyle/>
          <a:p>
            <a:r>
              <a:rPr lang="cs-CZ" sz="2800" dirty="0">
                <a:solidFill>
                  <a:schemeClr val="accent1">
                    <a:lumMod val="75000"/>
                  </a:schemeClr>
                </a:solidFill>
              </a:rPr>
              <a:t>Aktivita Bezpečnost dopravy Vedlejší podporované aktivity – max. 15 % CZV</a:t>
            </a:r>
          </a:p>
        </p:txBody>
      </p:sp>
      <p:sp>
        <p:nvSpPr>
          <p:cNvPr id="3" name="Zástupný symbol pro obsah 2"/>
          <p:cNvSpPr>
            <a:spLocks noGrp="1"/>
          </p:cNvSpPr>
          <p:nvPr>
            <p:ph sz="quarter" idx="13"/>
          </p:nvPr>
        </p:nvSpPr>
        <p:spPr>
          <a:xfrm>
            <a:off x="861222" y="1735717"/>
            <a:ext cx="10363826" cy="3424107"/>
          </a:xfrm>
        </p:spPr>
        <p:txBody>
          <a:bodyPr/>
          <a:lstStyle/>
          <a:p>
            <a:r>
              <a:rPr lang="cs-CZ" cap="none" dirty="0">
                <a:latin typeface="Arial" panose="020B0604020202020204" pitchFamily="34" charset="0"/>
                <a:cs typeface="Arial" panose="020B0604020202020204" pitchFamily="34" charset="0"/>
              </a:rPr>
              <a:t>realizace stavbou vyvolaných investic</a:t>
            </a:r>
          </a:p>
          <a:p>
            <a:r>
              <a:rPr lang="cs-CZ" cap="none" dirty="0">
                <a:latin typeface="Arial" panose="020B0604020202020204" pitchFamily="34" charset="0"/>
                <a:cs typeface="Arial" panose="020B0604020202020204" pitchFamily="34" charset="0"/>
              </a:rPr>
              <a:t>zpracování projektových dokumentací</a:t>
            </a:r>
          </a:p>
          <a:p>
            <a:r>
              <a:rPr lang="cs-CZ" cap="none" dirty="0">
                <a:latin typeface="Arial" panose="020B0604020202020204" pitchFamily="34" charset="0"/>
                <a:cs typeface="Arial" panose="020B0604020202020204" pitchFamily="34" charset="0"/>
              </a:rPr>
              <a:t>výkup nemovitostí podmiňujících výstavbu</a:t>
            </a:r>
          </a:p>
          <a:p>
            <a:r>
              <a:rPr lang="cs-CZ" cap="none" dirty="0">
                <a:latin typeface="Arial" panose="020B0604020202020204" pitchFamily="34" charset="0"/>
                <a:cs typeface="Arial" panose="020B0604020202020204" pitchFamily="34" charset="0"/>
              </a:rPr>
              <a:t>provádění inženýrské činnosti ve výstavbě</a:t>
            </a:r>
          </a:p>
          <a:p>
            <a:r>
              <a:rPr lang="cs-CZ" cap="none" dirty="0">
                <a:latin typeface="Arial" panose="020B0604020202020204" pitchFamily="34" charset="0"/>
                <a:cs typeface="Arial" panose="020B0604020202020204" pitchFamily="34" charset="0"/>
              </a:rPr>
              <a:t>vybrané služby bezprostředně související s realizací projektu</a:t>
            </a:r>
          </a:p>
          <a:p>
            <a:r>
              <a:rPr lang="cs-CZ" cap="none" dirty="0">
                <a:latin typeface="Arial" panose="020B0604020202020204" pitchFamily="34" charset="0"/>
                <a:cs typeface="Arial" panose="020B0604020202020204" pitchFamily="34" charset="0"/>
              </a:rPr>
              <a:t>povinná publicita</a:t>
            </a:r>
          </a:p>
        </p:txBody>
      </p:sp>
      <p:pic>
        <p:nvPicPr>
          <p:cNvPr id="4" name="Obrázek 3" descr="\\nt1\O\Loga 2014_2020\IROP\Logolinky\RGB\JPG\IROP_CZ_RO_B_C RGB_malý.jpg">
            <a:extLst>
              <a:ext uri="{FF2B5EF4-FFF2-40B4-BE49-F238E27FC236}">
                <a16:creationId xmlns:a16="http://schemas.microsoft.com/office/drawing/2014/main"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5967" y="5159824"/>
            <a:ext cx="6371706" cy="1078577"/>
          </a:xfrm>
          <a:prstGeom prst="rect">
            <a:avLst/>
          </a:prstGeom>
          <a:noFill/>
          <a:ln>
            <a:noFill/>
          </a:ln>
        </p:spPr>
      </p:pic>
    </p:spTree>
    <p:extLst>
      <p:ext uri="{BB962C8B-B14F-4D97-AF65-F5344CB8AC3E}">
        <p14:creationId xmlns:p14="http://schemas.microsoft.com/office/powerpoint/2010/main" val="3326060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accent1">
                    <a:lumMod val="75000"/>
                  </a:schemeClr>
                </a:solidFill>
              </a:rPr>
              <a:t>Aktivita </a:t>
            </a:r>
            <a:r>
              <a:rPr lang="cs-CZ" dirty="0" err="1">
                <a:solidFill>
                  <a:schemeClr val="accent1">
                    <a:lumMod val="75000"/>
                  </a:schemeClr>
                </a:solidFill>
              </a:rPr>
              <a:t>Cyklodoprava</a:t>
            </a:r>
            <a:r>
              <a:rPr lang="cs-CZ" dirty="0">
                <a:solidFill>
                  <a:schemeClr val="accent1">
                    <a:lumMod val="75000"/>
                  </a:schemeClr>
                </a:solidFill>
              </a:rPr>
              <a:t> - Hlavní podporované aktivity – min. 85 % CZV</a:t>
            </a:r>
            <a:endParaRPr lang="cs-CZ" dirty="0"/>
          </a:p>
        </p:txBody>
      </p:sp>
      <p:sp>
        <p:nvSpPr>
          <p:cNvPr id="3" name="Zástupný symbol pro obsah 2"/>
          <p:cNvSpPr>
            <a:spLocks noGrp="1"/>
          </p:cNvSpPr>
          <p:nvPr>
            <p:ph sz="quarter" idx="13"/>
          </p:nvPr>
        </p:nvSpPr>
        <p:spPr/>
        <p:txBody>
          <a:bodyPr>
            <a:normAutofit fontScale="85000" lnSpcReduction="20000"/>
          </a:bodyPr>
          <a:lstStyle/>
          <a:p>
            <a:r>
              <a:rPr lang="cs-CZ" dirty="0"/>
              <a:t>rekonstrukce, modernizace a výstavba samostatných stezek pro cyklisty nebo stezek pro cyklisty a chodce se společným nebo odděleným provozem s dopravním značením C8a,b, C9a,b nebo C10a,b, sloužících k dopravě do zaměstnání, škol a za službami, </a:t>
            </a:r>
          </a:p>
          <a:p>
            <a:r>
              <a:rPr lang="cs-CZ" dirty="0"/>
              <a:t>rekonstrukce, modernizace a výstavba jízdních pruhů pro cyklisty nebo společných pásů pro cyklisty a chodce v přidruženém prostoru silnic a místních komunikací s dopravním značením C8a,b, C9a,b nebo C10a,b, sloužících k dopravě do zaměstnání, škol a za službami, </a:t>
            </a:r>
          </a:p>
          <a:p>
            <a:r>
              <a:rPr lang="cs-CZ" dirty="0"/>
              <a:t>úprava a realizace liniových opatření pro cyklisty v hlavním dopravním prostoru silnic a místních komunikací v podobě vyhrazených jízdních pruhů pro cyklisty, piktogramových koridorů pro cyklisty nebo vyhrazených jízdních pruhů pro autobusy a jízdní kola, sloužících k dopravě do zaměstnání, škol a za službami, </a:t>
            </a:r>
          </a:p>
          <a:p>
            <a:r>
              <a:rPr lang="cs-CZ" dirty="0"/>
              <a:t>je možná realizace související doprovodné infrastruktury pro cyklisty (např. stojany na jízdní kola), zmírňujících a kompenzačních opatření pro minimalizaci negativních vlivů na životní prostředí (např. výsadba doprovodné zeleně) a souvisejících prvků zvyšujících bezpečnost cyklistické dopravy (např. veřejné osvětlení, prvky inteligentních dopravních systémů), vždy při současné rekonstrukci, modernizaci nebo výstavbě komunikace pro cyklisty nebo liniového opatření pro cyklisty, </a:t>
            </a:r>
          </a:p>
          <a:p>
            <a:r>
              <a:rPr lang="cs-CZ" dirty="0"/>
              <a:t>Je možná kombinace uvedených aktivit.</a:t>
            </a:r>
          </a:p>
        </p:txBody>
      </p:sp>
    </p:spTree>
    <p:extLst>
      <p:ext uri="{BB962C8B-B14F-4D97-AF65-F5344CB8AC3E}">
        <p14:creationId xmlns:p14="http://schemas.microsoft.com/office/powerpoint/2010/main" val="839321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accent1">
                    <a:lumMod val="75000"/>
                  </a:schemeClr>
                </a:solidFill>
              </a:rPr>
              <a:t>Aktivita </a:t>
            </a:r>
            <a:r>
              <a:rPr lang="cs-CZ" dirty="0" err="1">
                <a:solidFill>
                  <a:schemeClr val="accent1">
                    <a:lumMod val="75000"/>
                  </a:schemeClr>
                </a:solidFill>
              </a:rPr>
              <a:t>Cyklodoprava</a:t>
            </a:r>
            <a:r>
              <a:rPr lang="cs-CZ" dirty="0">
                <a:solidFill>
                  <a:schemeClr val="accent1">
                    <a:lumMod val="75000"/>
                  </a:schemeClr>
                </a:solidFill>
              </a:rPr>
              <a:t> Vedlejší podporované aktivity – max. 15 % CZV</a:t>
            </a:r>
            <a:endParaRPr lang="cs-CZ" dirty="0"/>
          </a:p>
        </p:txBody>
      </p:sp>
      <p:sp>
        <p:nvSpPr>
          <p:cNvPr id="3" name="Zástupný symbol pro obsah 2"/>
          <p:cNvSpPr>
            <a:spLocks noGrp="1"/>
          </p:cNvSpPr>
          <p:nvPr>
            <p:ph sz="quarter" idx="13"/>
          </p:nvPr>
        </p:nvSpPr>
        <p:spPr/>
        <p:txBody>
          <a:bodyPr/>
          <a:lstStyle/>
          <a:p>
            <a:r>
              <a:rPr lang="cs-CZ" dirty="0">
                <a:latin typeface="Arial" panose="020B0604020202020204" pitchFamily="34" charset="0"/>
                <a:cs typeface="Arial" panose="020B0604020202020204" pitchFamily="34" charset="0"/>
              </a:rPr>
              <a:t>realizace stavbou vyvolaných investic</a:t>
            </a:r>
          </a:p>
          <a:p>
            <a:r>
              <a:rPr lang="cs-CZ" dirty="0">
                <a:latin typeface="Arial" panose="020B0604020202020204" pitchFamily="34" charset="0"/>
                <a:cs typeface="Arial" panose="020B0604020202020204" pitchFamily="34" charset="0"/>
              </a:rPr>
              <a:t>zpracování projektových dokumentací</a:t>
            </a:r>
          </a:p>
          <a:p>
            <a:r>
              <a:rPr lang="cs-CZ" dirty="0">
                <a:latin typeface="Arial" panose="020B0604020202020204" pitchFamily="34" charset="0"/>
                <a:cs typeface="Arial" panose="020B0604020202020204" pitchFamily="34" charset="0"/>
              </a:rPr>
              <a:t>výkup nemovitostí podmiňujících výstavbu</a:t>
            </a:r>
          </a:p>
          <a:p>
            <a:r>
              <a:rPr lang="cs-CZ" dirty="0">
                <a:latin typeface="Arial" panose="020B0604020202020204" pitchFamily="34" charset="0"/>
                <a:cs typeface="Arial" panose="020B0604020202020204" pitchFamily="34" charset="0"/>
              </a:rPr>
              <a:t>provádění inženýrské činnosti ve výstavbě</a:t>
            </a:r>
          </a:p>
          <a:p>
            <a:r>
              <a:rPr lang="cs-CZ" dirty="0">
                <a:latin typeface="Arial" panose="020B0604020202020204" pitchFamily="34" charset="0"/>
                <a:cs typeface="Arial" panose="020B0604020202020204" pitchFamily="34" charset="0"/>
              </a:rPr>
              <a:t>vybrané služby bezprostředně související s realizací projektu</a:t>
            </a:r>
          </a:p>
          <a:p>
            <a:r>
              <a:rPr lang="cs-CZ" dirty="0">
                <a:latin typeface="Arial" panose="020B0604020202020204" pitchFamily="34" charset="0"/>
                <a:cs typeface="Arial" panose="020B0604020202020204" pitchFamily="34" charset="0"/>
              </a:rPr>
              <a:t>povinná publicita</a:t>
            </a:r>
          </a:p>
          <a:p>
            <a:endParaRPr lang="cs-CZ" dirty="0"/>
          </a:p>
        </p:txBody>
      </p:sp>
    </p:spTree>
    <p:extLst>
      <p:ext uri="{BB962C8B-B14F-4D97-AF65-F5344CB8AC3E}">
        <p14:creationId xmlns:p14="http://schemas.microsoft.com/office/powerpoint/2010/main" val="503905631"/>
      </p:ext>
    </p:extLst>
  </p:cSld>
  <p:clrMapOvr>
    <a:masterClrMapping/>
  </p:clrMapOvr>
</p:sld>
</file>

<file path=ppt/theme/theme1.xml><?xml version="1.0" encoding="utf-8"?>
<a:theme xmlns:a="http://schemas.openxmlformats.org/drawingml/2006/main" name="Fazeta">
  <a:themeElements>
    <a:clrScheme name="Faz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z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12048</TotalTime>
  <Words>2004</Words>
  <Application>Microsoft Office PowerPoint</Application>
  <PresentationFormat>Širokoúhlá obrazovka</PresentationFormat>
  <Paragraphs>171</Paragraphs>
  <Slides>28</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28</vt:i4>
      </vt:variant>
    </vt:vector>
  </HeadingPairs>
  <TitlesOfParts>
    <vt:vector size="32" baseType="lpstr">
      <vt:lpstr>Arial</vt:lpstr>
      <vt:lpstr>Trebuchet MS</vt:lpstr>
      <vt:lpstr>Wingdings 3</vt:lpstr>
      <vt:lpstr>Fazeta</vt:lpstr>
      <vt:lpstr>Seminář k 13. výzvě  k předkládání žádostí  o podporu IROP</vt:lpstr>
      <vt:lpstr>MAS Hustopečsko – 8. Výzva – Dopravní infrastruktura</vt:lpstr>
      <vt:lpstr>Financování, realizace projektu</vt:lpstr>
      <vt:lpstr>Aktivita Bezpečnost dopravy</vt:lpstr>
      <vt:lpstr>Aktivita Cyklodoprava</vt:lpstr>
      <vt:lpstr>Aktivita Bezpečnost dopravy - Hlavní podporované aktivity – min. 85 % CZV</vt:lpstr>
      <vt:lpstr>Aktivita Bezpečnost dopravy Vedlejší podporované aktivity – max. 15 % CZV</vt:lpstr>
      <vt:lpstr>Aktivita Cyklodoprava - Hlavní podporované aktivity – min. 85 % CZV</vt:lpstr>
      <vt:lpstr>Aktivita Cyklodoprava Vedlejší podporované aktivity – max. 15 % CZV</vt:lpstr>
      <vt:lpstr>Povinné přílohy žádosti</vt:lpstr>
      <vt:lpstr>Povinné přílohy žádosti</vt:lpstr>
      <vt:lpstr>Položkový rozpočet</vt:lpstr>
      <vt:lpstr>Způsobilé výdaje hlavní aktivity (min. 85% czv) Bezpečnost dopravy</vt:lpstr>
      <vt:lpstr>Způsobilé výdaje hlavní aktivity (min. 85% czv) Cyklodoprava</vt:lpstr>
      <vt:lpstr>Způsobilé výdaje vedlejší aktivity (max. 15% czv) Bezpečnost dopravy</vt:lpstr>
      <vt:lpstr>Způsobilé výdaje vedlejší aktivity (max. 15% czv) Cyklodoprava</vt:lpstr>
      <vt:lpstr>Nezpůsobilé výdaje – výběr</vt:lpstr>
      <vt:lpstr>Průběh hodnocení</vt:lpstr>
      <vt:lpstr>Průběh hodnocení</vt:lpstr>
      <vt:lpstr>Hodnocení a výběr projektů  formální hodnocení a přijatelnost </vt:lpstr>
      <vt:lpstr>Průběh hodnocení</vt:lpstr>
      <vt:lpstr>Hodnocení a výběr projektů  Věcné hodnocení – detaily v příloze č.2 Výzvy</vt:lpstr>
      <vt:lpstr>Závěrečné informace</vt:lpstr>
      <vt:lpstr>Průběh hodnocení</vt:lpstr>
      <vt:lpstr>Schvalování projektů</vt:lpstr>
      <vt:lpstr>Průběh hodnocení</vt:lpstr>
      <vt:lpstr>Důležité odkazy</vt:lpstr>
      <vt:lpstr>Děkujeme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Seminář k 1. výzvě  k předkládání žádostí  o podporu IROP</dc:title>
  <dc:creator>P. Janišová</dc:creator>
  <cp:lastModifiedBy>Veronika Mikulicová</cp:lastModifiedBy>
  <cp:revision>84</cp:revision>
  <dcterms:created xsi:type="dcterms:W3CDTF">2017-10-23T09:01:12Z</dcterms:created>
  <dcterms:modified xsi:type="dcterms:W3CDTF">2021-09-08T02:27:24Z</dcterms:modified>
</cp:coreProperties>
</file>