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72" r:id="rId3"/>
    <p:sldId id="311" r:id="rId4"/>
    <p:sldId id="274" r:id="rId5"/>
    <p:sldId id="392" r:id="rId6"/>
    <p:sldId id="397" r:id="rId7"/>
    <p:sldId id="393" r:id="rId8"/>
    <p:sldId id="394" r:id="rId9"/>
    <p:sldId id="395" r:id="rId10"/>
    <p:sldId id="396" r:id="rId11"/>
    <p:sldId id="398" r:id="rId12"/>
    <p:sldId id="295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69" autoAdjust="0"/>
    <p:restoredTop sz="95332" autoAdjust="0"/>
  </p:normalViewPr>
  <p:slideViewPr>
    <p:cSldViewPr snapToGrid="0" showGuides="1">
      <p:cViewPr varScale="1">
        <p:scale>
          <a:sx n="86" d="100"/>
          <a:sy n="86" d="100"/>
        </p:scale>
        <p:origin x="37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%2Fapa_anon%2Fcs%2Fdokumenty_ke_stazeni%2Fprv2014%2Fopatreni%2Fleader%2F1921%2F1608280817318.pdf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Místní akční skupina </a:t>
            </a:r>
            <a:r>
              <a:rPr lang="cs-CZ" altLang="cs-CZ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, z. s.</a:t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cs-CZ" dirty="0"/>
              <a:t>20.5.2021</a:t>
            </a:r>
          </a:p>
          <a:p>
            <a:pPr algn="ctr"/>
            <a:r>
              <a:rPr lang="cs-CZ" dirty="0"/>
              <a:t>Velké Pavlovice</a:t>
            </a:r>
          </a:p>
          <a:p>
            <a:pPr algn="ctr"/>
            <a:r>
              <a:rPr lang="cs-CZ" dirty="0"/>
              <a:t>online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dirty="0"/>
              <a:t>Administrativní postup cenových marketingů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nad 500.000 Kč bez DPH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V případě zjištěných odstranitelných nedostatků vyzve RO SZIF žadatele (informována je i příslušná MAS) k odstranění konkrétních nedostatků.</a:t>
            </a:r>
          </a:p>
          <a:p>
            <a:pPr algn="just"/>
            <a:r>
              <a:rPr lang="cs-CZ" dirty="0"/>
              <a:t>Žadatel po provedení doplnění zašle žádost a potřebné dokument na MAS, ta elektronicky tyto dokumenty podepíše a znovu se zasílá na RO SZIF.</a:t>
            </a:r>
          </a:p>
          <a:p>
            <a:pPr algn="just"/>
            <a:r>
              <a:rPr lang="cs-CZ" dirty="0"/>
              <a:t>Odstranění zjištěných nedostatků musí být provedeno dle Žádosti o doplnění neúplné dokumentace v termínu do 21 kalendářních dnů od doručení Žádosti o doplnění neúplné dokumentace na Portálu farmáře; doplnění na RO SZIF ze strany žadatele může být v uvedené lhůtě provedeno pouze jednou</a:t>
            </a:r>
          </a:p>
          <a:p>
            <a:pPr algn="just"/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225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nad 500.000 Kč bez DPH - </a:t>
            </a:r>
            <a:r>
              <a:rPr lang="cs-CZ" b="1" i="1" dirty="0">
                <a:latin typeface="+mn-lt"/>
              </a:rPr>
              <a:t>přílohy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KUPNÍ SMLOUVA - zadavatel (žadatel/příjemce dotace) je povinen v rámci realizace projektu uzavírat smlouvy s dodavateli zboží, práce a služeb v písemné podobě</a:t>
            </a:r>
          </a:p>
          <a:p>
            <a:pPr algn="just"/>
            <a:r>
              <a:rPr lang="cs-CZ" dirty="0"/>
              <a:t>Žadatel musí oslovit minimálně tři dodavatele a současně získat minimálně tři nabídky k hodnocení. Do uvedeného termínu je nutné ke kontrole zaslat – všechny získané nabídky, vyhodnocení cenového marketingu.</a:t>
            </a:r>
          </a:p>
          <a:p>
            <a:pPr algn="just"/>
            <a:r>
              <a:rPr lang="cs-CZ" dirty="0"/>
              <a:t>Podklady je nutné archivovat, včetně způsobu oslovení dodavatelů.</a:t>
            </a:r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02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DĚKUJEME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5219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/>
              <a:t>Hustopečsko</a:t>
            </a:r>
            <a:r>
              <a:rPr lang="cs-CZ" sz="2800" dirty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Tovární 22, Velké Pavlovice</a:t>
            </a:r>
            <a:endParaRPr lang="en-US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/>
              <a:t>Ing. Michal Zich, vedoucí pracovník pro SCLLD Tel.: 774 113 357</a:t>
            </a:r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 algn="ctr">
              <a:lnSpc>
                <a:spcPct val="90000"/>
              </a:lnSpc>
            </a:pP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</a:rPr>
              <a:t>PLÁNOVANÉ SEMINÁŘE:</a:t>
            </a:r>
          </a:p>
          <a:p>
            <a:pPr marL="457200" indent="-457200">
              <a:lnSpc>
                <a:spcPct val="90000"/>
              </a:lnSpc>
              <a:buFontTx/>
              <a:buChar char="-"/>
            </a:pPr>
            <a:r>
              <a:rPr lang="cs-CZ" sz="2800" dirty="0">
                <a:solidFill>
                  <a:srgbClr val="4E7437"/>
                </a:solidFill>
              </a:rPr>
              <a:t>ADMINISTRATIVNÍ PODTUP ŽADATELE PO PODÁNÍ ŽÁDOSTI O DOTACI</a:t>
            </a: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Základní pravidla</a:t>
            </a:r>
          </a:p>
          <a:p>
            <a:r>
              <a:rPr lang="cs-CZ" dirty="0"/>
              <a:t>Cenový marketing</a:t>
            </a:r>
          </a:p>
          <a:p>
            <a:r>
              <a:rPr lang="cs-CZ" dirty="0"/>
              <a:t>Velký cenový marketing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/>
              <a:t>Základní podmínky žádosti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hlinkClick r:id="rId2"/>
              </a:rPr>
              <a:t>Pravidla-obecné podmínky (szif.cz)</a:t>
            </a:r>
            <a:endParaRPr lang="cs-CZ" dirty="0"/>
          </a:p>
          <a:p>
            <a:pPr algn="just"/>
            <a:r>
              <a:rPr lang="cs-CZ" sz="2200" dirty="0"/>
              <a:t>Žadatelem zabezpečuje financování realizace nejprve z vlastních zdrojů.</a:t>
            </a:r>
          </a:p>
          <a:p>
            <a:pPr algn="just"/>
            <a:r>
              <a:rPr lang="cs-CZ" sz="2200" dirty="0"/>
              <a:t>Za plnění podmínek stanovených Pravidly zodpovídá výhradně žadatel.</a:t>
            </a:r>
          </a:p>
          <a:p>
            <a:pPr algn="just"/>
            <a:r>
              <a:rPr lang="cs-CZ" sz="2200" dirty="0"/>
              <a:t>Výdaje projektu nesmějí být financovány z jiných finančních nástrojů unie (Souběžné čerpání lze z PRV + PGRLF).</a:t>
            </a:r>
          </a:p>
          <a:p>
            <a:pPr algn="just"/>
            <a:r>
              <a:rPr lang="cs-CZ" sz="2200" dirty="0"/>
              <a:t>Vznik výdajů (vystavení objednávky nebo uzavření smlouvy) nejdříve </a:t>
            </a:r>
            <a:r>
              <a:rPr lang="cs-CZ" sz="2200" b="1" dirty="0"/>
              <a:t>ke dni podání žádosti o dotaci na MAS</a:t>
            </a:r>
            <a:r>
              <a:rPr lang="cs-CZ" sz="2200" dirty="0"/>
              <a:t>, uhrazeny nejpozději do data předložení žádosti o platbu.</a:t>
            </a:r>
          </a:p>
          <a:p>
            <a:pPr algn="just"/>
            <a:r>
              <a:rPr lang="pt-BR" sz="2200" dirty="0"/>
              <a:t>Místo realizace projektu: území MAS</a:t>
            </a:r>
            <a:r>
              <a:rPr lang="cs-CZ" sz="2200" dirty="0"/>
              <a:t> + soulad s SCLLD MAS </a:t>
            </a:r>
            <a:r>
              <a:rPr lang="cs-CZ" sz="2200" dirty="0" err="1"/>
              <a:t>Hustopečsko</a:t>
            </a:r>
            <a:r>
              <a:rPr lang="cs-CZ" sz="2200" dirty="0"/>
              <a:t>.</a:t>
            </a:r>
            <a:endParaRPr lang="pt-BR" sz="2200" dirty="0"/>
          </a:p>
          <a:p>
            <a:pPr algn="just"/>
            <a:r>
              <a:rPr lang="pl-PL" sz="2200" dirty="0"/>
              <a:t>Realizace projektu max. 24 měsíců od podpisu dohody.</a:t>
            </a:r>
          </a:p>
          <a:p>
            <a:pPr algn="just"/>
            <a:r>
              <a:rPr lang="cs-CZ" sz="2200" dirty="0"/>
              <a:t>Vázanost projektu na účel 5 let od převedení dotace na účet příjemce dotace .</a:t>
            </a:r>
          </a:p>
          <a:p>
            <a:pPr algn="just"/>
            <a:r>
              <a:rPr lang="cs-CZ" sz="2200" b="1" dirty="0"/>
              <a:t>Archivace dokumentů min. 10 let od proplacení dotace.</a:t>
            </a:r>
          </a:p>
          <a:p>
            <a:pPr algn="just"/>
            <a:r>
              <a:rPr lang="pl-PL" sz="2200" dirty="0"/>
              <a:t>Dodržení požadavků na publicitu projektu.</a:t>
            </a:r>
            <a:endParaRPr lang="cs-CZ" sz="22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F9119E9-7101-4132-A0D7-EDF342245281}"/>
              </a:ext>
            </a:extLst>
          </p:cNvPr>
          <p:cNvSpPr/>
          <p:nvPr/>
        </p:nvSpPr>
        <p:spPr>
          <a:xfrm rot="2558177"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err="1"/>
              <a:t>Proj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Rozdělení zakázek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b="1" dirty="0"/>
              <a:t>Zakázka od 20 000 Kč bez DPH do </a:t>
            </a:r>
            <a:r>
              <a:rPr lang="en-US" b="1" dirty="0"/>
              <a:t>5</a:t>
            </a:r>
            <a:r>
              <a:rPr lang="pl-PL" b="1" dirty="0"/>
              <a:t>00 000 Kč bez DPH – malý cenový </a:t>
            </a:r>
            <a:r>
              <a:rPr lang="cs-CZ" b="1" dirty="0"/>
              <a:t>marketing.</a:t>
            </a:r>
          </a:p>
          <a:p>
            <a:pPr algn="just"/>
            <a:r>
              <a:rPr lang="cs-CZ" b="1" dirty="0"/>
              <a:t>Zakázka rovna nebo vyšší 500 000 Kč bez DPH -  velký cenový marketing.</a:t>
            </a:r>
          </a:p>
          <a:p>
            <a:pPr algn="just"/>
            <a:r>
              <a:rPr lang="cs-CZ" b="1" dirty="0"/>
              <a:t>Zakázka rovna nebo vyšší 2 000 000 Kč bez DPH - ž</a:t>
            </a:r>
            <a:r>
              <a:rPr lang="cs-CZ" dirty="0"/>
              <a:t>adatel/příjemce dotace, který je zadavatelem podle § 4 odst. 1 až 3 ZZVZ, postupuje podle Zákona č. 134/2016 </a:t>
            </a:r>
            <a:r>
              <a:rPr lang="cs-CZ" dirty="0" err="1"/>
              <a:t>Sb</a:t>
            </a:r>
            <a:r>
              <a:rPr lang="cs-CZ" dirty="0"/>
              <a:t>, tj. zodpovídá za řádné provedení zadávacího řízení a jeho průběh náležitě dokladuje podle tohoto zákona.</a:t>
            </a:r>
            <a:endParaRPr lang="cs-CZ" b="1" dirty="0"/>
          </a:p>
          <a:p>
            <a:pPr algn="just"/>
            <a:endParaRPr lang="cs-CZ" b="1" dirty="0"/>
          </a:p>
          <a:p>
            <a:pPr algn="just"/>
            <a:r>
              <a:rPr lang="cs-CZ" dirty="0"/>
              <a:t>V případě, že při zaregistrování na RO SZIF je v Žádosti o dotaci uveden na straně B3 pro řešení zakázky pouze cenový marketing s předpokládanou hodnotou zakázky, která je nižší než 500 000 Kč bez DPH, nelze dokládat přílohy k cenovému marketingu/výběrovému/zadávacímu řízení </a:t>
            </a:r>
            <a:r>
              <a:rPr lang="cs-CZ" b="1" dirty="0"/>
              <a:t>a následná změna režimu zakázky není možná. Princip opatrnosti, </a:t>
            </a:r>
            <a:r>
              <a:rPr lang="cs-CZ" dirty="0"/>
              <a:t>raději zvolit vyšší zakázku, především v případě </a:t>
            </a:r>
            <a:r>
              <a:rPr lang="cs-CZ" dirty="0" err="1"/>
              <a:t>rozhranní</a:t>
            </a:r>
            <a:r>
              <a:rPr lang="cs-CZ" dirty="0"/>
              <a:t>.</a:t>
            </a:r>
            <a:endParaRPr lang="en-US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do 500.000 Kč bez DPH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Realizace cenového marketingu může být zahájena po podání žádosti na MAS. Je to v návaznosti na vznik výdaje. </a:t>
            </a:r>
          </a:p>
          <a:p>
            <a:pPr algn="just"/>
            <a:r>
              <a:rPr lang="cs-CZ" dirty="0"/>
              <a:t>Výdaje, ze kterých je stanovena dotace, vznikly nejdříve ke dni podání Žádosti o dotaci na MAS a byly skutečně uhrazeny nejpozději do data předložení Žádosti o platbu na MAS.</a:t>
            </a:r>
          </a:p>
          <a:p>
            <a:pPr algn="just"/>
            <a:r>
              <a:rPr lang="cs-CZ" dirty="0"/>
              <a:t>Doklady k cenovému marketingu se předkládají spolu s Žádostí o platbu.</a:t>
            </a:r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7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do 500.000 Kč bez DPH – </a:t>
            </a:r>
            <a:r>
              <a:rPr lang="cs-CZ" b="1" i="1" dirty="0">
                <a:latin typeface="+mn-lt"/>
              </a:rPr>
              <a:t>přílohy k Žádosti o platbu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OBJEDNÁVKA, KUPNÍ SMLOUVA - zadavatel (žadatel/příjemce dotace) je povinen v rámci realizace projektu uzavírat smlouvy s dodavateli zboží, práce a služeb v písemné podobě. V případě, že hodnota zakázky nedosáhne výše 500 000 Kč (bez DPH), může být smlouva nahrazena objednávkou vystavenou zadavatelem, akceptovatelná je i internetová objednávka. </a:t>
            </a:r>
          </a:p>
          <a:p>
            <a:pPr algn="just"/>
            <a:r>
              <a:rPr lang="cs-CZ" dirty="0"/>
              <a:t>Žadatel musí oslovit minimálně tři dodavatele a současně získat minimálně tři nabídky k hodnocení. Oslovení dodavatelů ani nabídky není nutné předkládat jako přílohu k </a:t>
            </a:r>
            <a:r>
              <a:rPr lang="cs-CZ" dirty="0" err="1"/>
              <a:t>ŽoP</a:t>
            </a:r>
            <a:r>
              <a:rPr lang="cs-CZ" dirty="0"/>
              <a:t>, nicméně je nutné archivovat. Dokládá se VÝSLEDEK PRŮZKUMU TRHU, kde žadatel uvede dle pořadí zakázky tři dodavatele a jejich nabídky, tato příloha musí být podepsaná a správně datovaná.</a:t>
            </a:r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4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nad 500.000 Kč bez DPH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Realizace cenového marketingu může být zahájena po podání žádosti na MAS. Je to v návaznosti na vznik výdaje. </a:t>
            </a:r>
          </a:p>
          <a:p>
            <a:pPr algn="just"/>
            <a:r>
              <a:rPr lang="cs-CZ" dirty="0"/>
              <a:t>Výdaje, ze kterých je stanovena dotace, vznikly nejdříve ke dni podání Žádosti o dotaci na MAS a byly skutečně uhrazeny nejpozději do data předložení Žádosti o platbu na MAS.</a:t>
            </a:r>
          </a:p>
          <a:p>
            <a:pPr algn="just"/>
            <a:r>
              <a:rPr lang="cs-CZ" dirty="0"/>
              <a:t>Žadatelé předloží kompletní dokumentaci k zrealizovanému cenovému marketingu/výběrovému/zadávacímu řízení včetně aktualizovaného formuláře Žádosti o dotaci nejdříve na MAS (mimo Portál farmáře) v termínu </a:t>
            </a:r>
            <a:r>
              <a:rPr lang="cs-CZ" b="1" dirty="0"/>
              <a:t>do 63. kalendářního dne na MAS</a:t>
            </a:r>
            <a:r>
              <a:rPr lang="cs-CZ" dirty="0"/>
              <a:t> od finálního data zaregistrování Žádosti o dotaci na RO SZIF 31.8.2021, a to elektronicky, případně vybrané přílohy v listinné podobě</a:t>
            </a:r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3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nad 500.000 Kč bez DPH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MAS zkontroluje Žádost o dotaci, včetně správnosti provedených změn; v případě zjištění nedostatků vrátí MAS Žádost o dotaci žadateli k doplnění/opravě; konečnou verzi Žádosti o dotaci MAS ověří elektronickým podpisem.</a:t>
            </a:r>
          </a:p>
          <a:p>
            <a:pPr algn="just"/>
            <a:r>
              <a:rPr lang="cs-CZ" dirty="0"/>
              <a:t>Žadatel předloží na RO SZIF v termínu do 70. kalendářního dne od 31.8.2021 ke kontrole elektronicky podepsanou Žádost o dotaci a kompletní dokumentaci k zrealizovanému výběrovému/zadávacímu řízení přes portál Farmáře.</a:t>
            </a:r>
          </a:p>
          <a:p>
            <a:pPr algn="just"/>
            <a:r>
              <a:rPr lang="cs-CZ" dirty="0"/>
              <a:t>Žadatel dokládá na RO SZIF přes Portál farmáře aktualizovaný formulář Žádosti o dotaci s upraveným rozpočtem projektu a doplněnými údaji dle výsledku tohoto řízení</a:t>
            </a:r>
          </a:p>
          <a:p>
            <a:pPr algn="just"/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6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6"/>
            <a:ext cx="11438894" cy="1096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Cenový marketing s hodnotou zakázky nad 500.000 Kč bez DPH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1483359"/>
            <a:ext cx="11438895" cy="441790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MAS zkontroluje Žádost o dotaci, včetně správnosti provedených změn; v případě zjištění nedostatků vrátí MAS Žádost o dotaci žadateli k doplnění/opravě; konečnou verzi Žádosti o dotaci MAS ověří elektronickým podpisem.</a:t>
            </a:r>
          </a:p>
          <a:p>
            <a:pPr algn="just"/>
            <a:r>
              <a:rPr lang="cs-CZ" dirty="0"/>
              <a:t>Žadatel předloží na RO SZIF v termínu do 70. kalendářního dne od 31.8.2021 ke kontrole elektronicky podepsanou Žádost o dotaci a kompletní dokumentaci k zrealizovanému výběrovému/zadávacímu řízení přes portál Farmáře.</a:t>
            </a:r>
          </a:p>
          <a:p>
            <a:pPr algn="just"/>
            <a:r>
              <a:rPr lang="cs-CZ" dirty="0"/>
              <a:t>Žadatel dokládá na RO SZIF přes Portál farmáře aktualizovaný formulář Žádosti o dotaci s upraveným rozpočtem projektu a doplněnými údaji dle výsledku tohoto řízení.</a:t>
            </a:r>
          </a:p>
          <a:p>
            <a:pPr algn="just"/>
            <a:r>
              <a:rPr lang="cs-CZ" dirty="0"/>
              <a:t>Kontrola ze strany RO SZIF se následně provádí spolu s kontrolou přijatelnosti a formálních náležitostí.</a:t>
            </a:r>
          </a:p>
          <a:p>
            <a:pPr algn="just"/>
            <a:r>
              <a:rPr lang="cs-CZ" dirty="0"/>
              <a:t>V případě, že Žádost o dotaci nebo přílohy/cenový marketing nebudou splňovat podmínky přijatelnosti a nedostatky budou vyhodnoceny jako neodstranitelné, bude  Žádosti o dotaci ukončena administrace; RO SZIF informuje žadatele a MAS o ukončení administrace včetně zdůvodnění.</a:t>
            </a:r>
          </a:p>
          <a:p>
            <a:pPr algn="just"/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216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12295</TotalTime>
  <Words>1200</Words>
  <Application>Microsoft Office PowerPoint</Application>
  <PresentationFormat>Širokoúhlá obrazovka</PresentationFormat>
  <Paragraphs>69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Motiv Office</vt:lpstr>
      <vt:lpstr>Místní akční skupina Hustopečsko, z. s.  </vt:lpstr>
      <vt:lpstr>Program semináře</vt:lpstr>
      <vt:lpstr>Základní podmínky žádosti</vt:lpstr>
      <vt:lpstr>Rozdělení zakázek</vt:lpstr>
      <vt:lpstr>Cenový marketing s hodnotou zakázky do 500.000 Kč bez DPH</vt:lpstr>
      <vt:lpstr>Cenový marketing s hodnotou zakázky do 500.000 Kč bez DPH – přílohy k Žádosti o platbu</vt:lpstr>
      <vt:lpstr>Cenový marketing s hodnotou zakázky nad 500.000 Kč bez DPH</vt:lpstr>
      <vt:lpstr>Cenový marketing s hodnotou zakázky nad 500.000 Kč bez DPH</vt:lpstr>
      <vt:lpstr>Cenový marketing s hodnotou zakázky nad 500.000 Kč bez DPH</vt:lpstr>
      <vt:lpstr>Cenový marketing s hodnotou zakázky nad 500.000 Kč bez DPH</vt:lpstr>
      <vt:lpstr>Cenový marketing s hodnotou zakázky nad 500.000 Kč bez DPH - přílohy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Veronika Mikulicová</cp:lastModifiedBy>
  <cp:revision>201</cp:revision>
  <dcterms:created xsi:type="dcterms:W3CDTF">2016-04-19T08:22:35Z</dcterms:created>
  <dcterms:modified xsi:type="dcterms:W3CDTF">2021-05-21T08:39:08Z</dcterms:modified>
</cp:coreProperties>
</file>