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3"/>
  </p:handoutMasterIdLst>
  <p:sldIdLst>
    <p:sldId id="256" r:id="rId2"/>
    <p:sldId id="272" r:id="rId3"/>
    <p:sldId id="323" r:id="rId4"/>
    <p:sldId id="324" r:id="rId5"/>
    <p:sldId id="257" r:id="rId6"/>
    <p:sldId id="259" r:id="rId7"/>
    <p:sldId id="311" r:id="rId8"/>
    <p:sldId id="273" r:id="rId9"/>
    <p:sldId id="274" r:id="rId10"/>
    <p:sldId id="260" r:id="rId11"/>
    <p:sldId id="265" r:id="rId12"/>
    <p:sldId id="263" r:id="rId13"/>
    <p:sldId id="264" r:id="rId14"/>
    <p:sldId id="275" r:id="rId15"/>
    <p:sldId id="276" r:id="rId16"/>
    <p:sldId id="277" r:id="rId17"/>
    <p:sldId id="296" r:id="rId18"/>
    <p:sldId id="303" r:id="rId19"/>
    <p:sldId id="266" r:id="rId20"/>
    <p:sldId id="267" r:id="rId21"/>
    <p:sldId id="278" r:id="rId22"/>
    <p:sldId id="279" r:id="rId23"/>
    <p:sldId id="280" r:id="rId24"/>
    <p:sldId id="297" r:id="rId25"/>
    <p:sldId id="302" r:id="rId26"/>
    <p:sldId id="312" r:id="rId27"/>
    <p:sldId id="313" r:id="rId28"/>
    <p:sldId id="314" r:id="rId29"/>
    <p:sldId id="315" r:id="rId30"/>
    <p:sldId id="316" r:id="rId31"/>
    <p:sldId id="317" r:id="rId32"/>
    <p:sldId id="281" r:id="rId33"/>
    <p:sldId id="284" r:id="rId34"/>
    <p:sldId id="282" r:id="rId35"/>
    <p:sldId id="285" r:id="rId36"/>
    <p:sldId id="283" r:id="rId37"/>
    <p:sldId id="298" r:id="rId38"/>
    <p:sldId id="301" r:id="rId39"/>
    <p:sldId id="318" r:id="rId40"/>
    <p:sldId id="319" r:id="rId41"/>
    <p:sldId id="320" r:id="rId42"/>
    <p:sldId id="321" r:id="rId43"/>
    <p:sldId id="322" r:id="rId44"/>
    <p:sldId id="286" r:id="rId45"/>
    <p:sldId id="287" r:id="rId46"/>
    <p:sldId id="288" r:id="rId47"/>
    <p:sldId id="289" r:id="rId48"/>
    <p:sldId id="290" r:id="rId49"/>
    <p:sldId id="292" r:id="rId50"/>
    <p:sldId id="293" r:id="rId51"/>
    <p:sldId id="295" r:id="rId5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449"/>
    <a:srgbClr val="D0F5FE"/>
    <a:srgbClr val="FFC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332" autoAdjust="0"/>
  </p:normalViewPr>
  <p:slideViewPr>
    <p:cSldViewPr snapToGrid="0" showGuides="1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34" d="100"/>
          <a:sy n="34" d="100"/>
        </p:scale>
        <p:origin x="22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3289A-F5B4-4C38-BFB4-1CEBDF81A917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1B41A-B846-4E28-8691-77791A800F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43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96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6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0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33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7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9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95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25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77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4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9B017-9868-4EE5-A500-309D94608840}" type="datetimeFigureOut">
              <a:rPr lang="cs-CZ" smtClean="0"/>
              <a:t>14.06.2018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31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ashustopecsko.cz/" TargetMode="Externa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701070" cy="145458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altLang="cs-CZ" b="1" dirty="0">
                <a:solidFill>
                  <a:schemeClr val="accent6"/>
                </a:solidFill>
                <a:latin typeface="Calibri" panose="020F0502020204030204" pitchFamily="34" charset="0"/>
              </a:rPr>
              <a:t>Místní akční </a:t>
            </a:r>
            <a:r>
              <a:rPr lang="cs-CZ" altLang="cs-CZ" b="1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skupina </a:t>
            </a:r>
            <a:r>
              <a:rPr lang="cs-CZ" altLang="cs-CZ" b="1" dirty="0" err="1" smtClean="0">
                <a:solidFill>
                  <a:schemeClr val="accent6"/>
                </a:solidFill>
                <a:latin typeface="Calibri" panose="020F0502020204030204" pitchFamily="34" charset="0"/>
              </a:rPr>
              <a:t>Hustopečsko</a:t>
            </a:r>
            <a:r>
              <a:rPr lang="cs-CZ" altLang="cs-CZ" b="1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, z. s.</a:t>
            </a:r>
            <a:r>
              <a:rPr lang="cs-CZ" altLang="cs-CZ" b="1" dirty="0">
                <a:latin typeface="Calibri" panose="020F0502020204030204" pitchFamily="34" charset="0"/>
              </a:rPr>
              <a:t/>
            </a:r>
            <a:br>
              <a:rPr lang="cs-CZ" altLang="cs-CZ" b="1" dirty="0">
                <a:latin typeface="Calibri" panose="020F0502020204030204" pitchFamily="34" charset="0"/>
              </a:rPr>
            </a:br>
            <a:r>
              <a:rPr lang="cs-CZ" altLang="cs-CZ" b="1" dirty="0">
                <a:latin typeface="Calibri" panose="020F0502020204030204" pitchFamily="34" charset="0"/>
              </a:rPr>
              <a:t> </a:t>
            </a:r>
            <a:endParaRPr lang="cs-CZ" dirty="0">
              <a:solidFill>
                <a:schemeClr val="accent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8159931" y="4118415"/>
            <a:ext cx="3534763" cy="1002226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14.6.2018 Vrbice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92183" y="2141346"/>
            <a:ext cx="11102511" cy="1350861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Seminář pro žadatele</a:t>
            </a:r>
          </a:p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cs-CZ" alt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Výzva PRV</a:t>
            </a:r>
            <a:endParaRPr lang="cs-CZ" sz="4000" b="1" dirty="0"/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7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81445"/>
            <a:ext cx="11438894" cy="72579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Povinné přílohy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612054" y="1088927"/>
            <a:ext cx="1098068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i="1" dirty="0"/>
              <a:t>Upraveno ve Společných podmínkách – čl. 6. Seznam předkládaných příloh a) Přílohy předkládané při podání Žádosti o dotaci na </a:t>
            </a:r>
            <a:r>
              <a:rPr lang="cs-CZ" i="1" dirty="0" smtClean="0"/>
              <a:t>MAS (str. 31)</a:t>
            </a:r>
            <a:endParaRPr lang="cs-CZ" i="1" dirty="0"/>
          </a:p>
          <a:p>
            <a:pPr algn="just"/>
            <a:endParaRPr lang="cs-CZ" i="1" dirty="0"/>
          </a:p>
          <a:p>
            <a:pPr algn="just"/>
            <a:r>
              <a:rPr lang="cs-CZ" sz="2000" dirty="0"/>
              <a:t>• Projekt podléhá řízení stavebního úřadu: pravomocné a platné povolení stavebního </a:t>
            </a:r>
            <a:r>
              <a:rPr lang="pl-PL" sz="2000" dirty="0"/>
              <a:t>úřadu k datu podání žádosti o dotaci na MAS.</a:t>
            </a:r>
          </a:p>
          <a:p>
            <a:pPr algn="just"/>
            <a:r>
              <a:rPr lang="cs-CZ" sz="2000" dirty="0"/>
              <a:t>• Projekt podléhá řízení stavebního úřadu: projektová dokumentace předkládaná k řízení stavebního úřadu.</a:t>
            </a:r>
          </a:p>
          <a:p>
            <a:pPr algn="just"/>
            <a:r>
              <a:rPr lang="cs-CZ" sz="2000" dirty="0"/>
              <a:t>• Půdorys stavby/dispozice technologie s vyznačením </a:t>
            </a:r>
            <a:r>
              <a:rPr lang="cs-CZ" sz="2000" dirty="0" smtClean="0"/>
              <a:t>rozměrů – pokud není přílohou PD.</a:t>
            </a:r>
            <a:endParaRPr lang="cs-CZ" sz="2000" dirty="0"/>
          </a:p>
          <a:p>
            <a:pPr algn="just"/>
            <a:r>
              <a:rPr lang="cs-CZ" sz="2000" dirty="0"/>
              <a:t>• Katastrální mapa s vyznačením lokalizace předmětu dotace.</a:t>
            </a:r>
          </a:p>
          <a:p>
            <a:pPr algn="just"/>
            <a:r>
              <a:rPr lang="pl-PL" sz="2000" dirty="0"/>
              <a:t>• Kategorie podniku podle velikosti: Příloha 5 Pravidel (mikro, malý, střední podnik).</a:t>
            </a:r>
          </a:p>
          <a:p>
            <a:pPr algn="just"/>
            <a:r>
              <a:rPr lang="cs-CZ" sz="2000" dirty="0"/>
              <a:t>• Nákup nemovitosti: znalecký posudek max. 6 měsíců před podáním žádosti o dotaci na MAS.</a:t>
            </a:r>
          </a:p>
          <a:p>
            <a:pPr algn="just"/>
            <a:r>
              <a:rPr lang="cs-CZ" sz="2000" dirty="0"/>
              <a:t>• Posouzení finančního zdraví (u projektu nad 1 000 000 Kč, provádí se za poslední 3 uzavřená účetní období, irelevantní pro obce, svazky obcí, příspěvkové organizace, spolky, ústavy, zájmová sdružení právnických osob, obecně prospěšné společnosti, pobočné spolky, církevní organizace a náboženské společnosti, školní statky/podniky, nadace a veřejné VŠ</a:t>
            </a:r>
            <a:r>
              <a:rPr lang="cs-CZ" sz="2000" dirty="0" smtClean="0"/>
              <a:t>) – formulář se generuje na Portálu Farmáře</a:t>
            </a:r>
            <a:endParaRPr lang="cs-CZ" dirty="0">
              <a:solidFill>
                <a:srgbClr val="4E7437"/>
              </a:solidFill>
              <a:latin typeface="Arial Narrow" pitchFamily="34" charset="0"/>
              <a:ea typeface="Times New Roman"/>
              <a:cs typeface="Times New Roman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2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Rozdělení do kategorií podniků:</a:t>
            </a: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id="{F11AEE14-2C8C-4FCB-AF66-258075031B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821637"/>
              </p:ext>
            </p:extLst>
          </p:nvPr>
        </p:nvGraphicFramePr>
        <p:xfrm>
          <a:off x="534370" y="1247796"/>
          <a:ext cx="10807396" cy="435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6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5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8068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Kategorie podniků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Počet zaměstnanců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Roční obrat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Nebo -Roční bilanční suma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6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250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50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43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Malý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Mikro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Obráze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17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7223" y="236384"/>
            <a:ext cx="11438894" cy="651384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Co jsou investiční výdaje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424286" y="885707"/>
            <a:ext cx="11604767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dirty="0"/>
              <a:t>„</a:t>
            </a:r>
            <a:r>
              <a:rPr lang="cs-CZ" sz="2700" dirty="0"/>
              <a:t>investičním výdajem" je - výdaj, který musí splňovat podmínky pro klasifikaci hmotného a nehmotného majetku dle zákona č. 586/1992 Sb., tzn. jedná se o: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samostatné movité věci (případně soubory movitých věcí), jejichž vstupní cena je vyšší než 40 000 Kč a mají provozně-technické funkce delší než jeden rok,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budovy,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stavby,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pěstitelské celky trvalých porostů s dobou plodnosti delší než tři roky,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jiný majetek, zejména technické zhodnocení,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předměty z práv průmyslového vlastnictví, projekty a programové vybavení a jiné technické nebo jiné hospodářsky využitelné znalosti, pokud je vstupní cena jednotlivého majetku vyšší než 60 000 Kč a doba jeho použitelnosti vyšší než jeden rok.</a:t>
            </a:r>
          </a:p>
          <a:p>
            <a:pPr algn="just">
              <a:lnSpc>
                <a:spcPct val="80000"/>
              </a:lnSpc>
            </a:pPr>
            <a:r>
              <a:rPr lang="cs-CZ" sz="2700" dirty="0"/>
              <a:t>Žadatel, který je účetní jednotkou může využít vlastní klasifikaci ( investiční výdaj nižší než 40. tis. – dokládá interním předpisem).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109224"/>
            <a:ext cx="11438894" cy="79985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Dotaci nelze poskytnout na: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255800" y="909078"/>
            <a:ext cx="11438894" cy="490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Pořízení použitého </a:t>
            </a:r>
            <a:r>
              <a:rPr lang="cs-CZ" sz="2300" dirty="0" smtClean="0"/>
              <a:t> movitého majetku</a:t>
            </a:r>
            <a:r>
              <a:rPr lang="cs-CZ" sz="2300" dirty="0"/>
              <a:t>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platebních nároků, zemědělských produkčních práv, nákup zvířat, jednoletých rostlin a jejich vysazování.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DPH u plátců.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Prosté nahrazení investice.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Kotle na biomasu a bioplynové stanice.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Závlahové systémy a studny včetně průzkumných vrtů.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Výdaje do včelařství.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Zpracování produktů rybolovu a akvakultury a medu.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Obnovu vinic.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Oplocení vinic a sadů.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pro zpracování vinných hroznů: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Dřevěný sud, nebo dřevěné nádoby na výrobu vína od objemu nejméně 600 litrů,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Speciální kvasnou nádobu  (</a:t>
            </a:r>
            <a:r>
              <a:rPr lang="cs-CZ" sz="2300" dirty="0" err="1"/>
              <a:t>vinifikátor</a:t>
            </a:r>
            <a:r>
              <a:rPr lang="cs-CZ" sz="2300" dirty="0"/>
              <a:t>),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 err="1"/>
              <a:t>Cross</a:t>
            </a:r>
            <a:r>
              <a:rPr lang="cs-CZ" sz="2300" dirty="0"/>
              <a:t> </a:t>
            </a:r>
            <a:r>
              <a:rPr lang="cs-CZ" sz="2300" dirty="0" err="1"/>
              <a:t>flow</a:t>
            </a:r>
            <a:r>
              <a:rPr lang="cs-CZ" sz="2300" dirty="0"/>
              <a:t> filtr na víno.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vozidel L a M a N (není-li uvedeno jinak),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k výrobě elektrické energie.</a:t>
            </a:r>
            <a:endParaRPr lang="cs-CZ" sz="2300" dirty="0">
              <a:ea typeface="Times New Roman"/>
              <a:cs typeface="Times New Roman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69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65466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 smtClean="0">
                <a:latin typeface="+mn-lt"/>
              </a:rPr>
              <a:t>F 1  </a:t>
            </a:r>
            <a:r>
              <a:rPr lang="cs-CZ" b="1" dirty="0">
                <a:latin typeface="+mn-lt"/>
              </a:rPr>
              <a:t>- </a:t>
            </a:r>
            <a:r>
              <a:rPr lang="cs-CZ" b="1" dirty="0" smtClean="0">
                <a:latin typeface="+mn-lt"/>
              </a:rPr>
              <a:t>Modernizace zemědělského podnikání</a:t>
            </a:r>
            <a:endParaRPr lang="cs-CZ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511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i="1" dirty="0"/>
              <a:t>Příjemci dotace: </a:t>
            </a:r>
          </a:p>
          <a:p>
            <a:pPr algn="just">
              <a:lnSpc>
                <a:spcPct val="80000"/>
              </a:lnSpc>
            </a:pPr>
            <a:endParaRPr lang="cs-CZ" sz="24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Zemědělský podnikatel 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i="1" dirty="0"/>
              <a:t>Oblasti podpory</a:t>
            </a:r>
            <a:r>
              <a:rPr lang="cs-CZ" sz="2400" dirty="0"/>
              <a:t>: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	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Hmotné a nehmotné investice v živočišné a rostlinné výrobě do zemědělských staveb a technologií a pro školkařskou produkci.  Investice na </a:t>
            </a:r>
            <a:r>
              <a:rPr lang="cs-CZ" sz="2400" dirty="0" smtClean="0"/>
              <a:t>pořízení mobilní strojů pro zemědělskou výrobu </a:t>
            </a:r>
            <a:r>
              <a:rPr lang="cs-CZ" sz="2400" dirty="0"/>
              <a:t>a </a:t>
            </a:r>
            <a:r>
              <a:rPr lang="cs-CZ" sz="2400" dirty="0" err="1"/>
              <a:t>peletovací</a:t>
            </a:r>
            <a:r>
              <a:rPr lang="cs-CZ" sz="2400" dirty="0"/>
              <a:t> zařízení pro vlastní </a:t>
            </a:r>
            <a:r>
              <a:rPr lang="cs-CZ" sz="2400" dirty="0" smtClean="0"/>
              <a:t>spotřebu v zemědělském podniku</a:t>
            </a:r>
            <a:endParaRPr lang="cs-CZ" sz="2400" dirty="0"/>
          </a:p>
          <a:p>
            <a:pPr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i="1" dirty="0"/>
              <a:t>Výše podpory:</a:t>
            </a:r>
          </a:p>
          <a:p>
            <a:pPr algn="just">
              <a:lnSpc>
                <a:spcPct val="80000"/>
              </a:lnSpc>
            </a:pPr>
            <a:endParaRPr lang="cs-CZ" sz="24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Maximální výše dotace činí 50% způsobilých výdajů ze kterých je stanovena dotace (u mladých zemědělců navýšení o 10% - 18 - 40 let; zahájení činnosti v průběhu 5 let)</a:t>
            </a:r>
          </a:p>
          <a:p>
            <a:pPr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dirty="0"/>
              <a:t>Min. výše způsobilých výdajů     50.000,- Kč.  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18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123360"/>
            <a:ext cx="11438894" cy="9880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cs-CZ" sz="4000" b="1" dirty="0" smtClean="0">
                <a:latin typeface="+mn-lt"/>
              </a:rPr>
              <a:t>F1  </a:t>
            </a:r>
            <a:r>
              <a:rPr lang="cs-CZ" sz="4000" b="1" dirty="0">
                <a:latin typeface="+mn-lt"/>
              </a:rPr>
              <a:t>- </a:t>
            </a:r>
            <a:r>
              <a:rPr lang="cs-CZ" sz="4000" b="1" dirty="0" smtClean="0">
                <a:latin typeface="+mn-lt"/>
              </a:rPr>
              <a:t>Modernizace zemědělského podnikání</a:t>
            </a:r>
            <a:endParaRPr lang="cs-CZ" sz="40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30629" y="1534885"/>
            <a:ext cx="1156406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Produkce </a:t>
            </a:r>
            <a:r>
              <a:rPr lang="cs-CZ" sz="3200" dirty="0" err="1"/>
              <a:t>peletárny</a:t>
            </a:r>
            <a:r>
              <a:rPr lang="cs-CZ" sz="3200" dirty="0"/>
              <a:t> musí být spotřebována v zemědělském podniku (v rámci jednoho IČ).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Předmět dotace odpovídá výrobnímu zaměření žadatele (k </a:t>
            </a:r>
            <a:r>
              <a:rPr lang="cs-CZ" sz="3200" dirty="0" err="1"/>
              <a:t>ŽoP</a:t>
            </a:r>
            <a:r>
              <a:rPr lang="cs-CZ" sz="32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Nemovitost je ve vlastnictví žadatele, nebo spoluvlastnictví s 50% podílem, nebo v nájmu, pachtu, či má věcné břemeno.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Předmět dotace nesmí sloužit pouze pro poskytování služeb.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Posouzení o vlivu na ŽP u záměrů kde je to vyžadováno.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8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847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600" b="1" dirty="0" smtClean="0">
                <a:latin typeface="+mn-lt"/>
              </a:rPr>
              <a:t>F1 – Modernizace zemědělského podnikání </a:t>
            </a:r>
            <a:r>
              <a:rPr lang="cs-CZ" sz="3600" b="1" dirty="0">
                <a:latin typeface="+mn-lt"/>
              </a:rPr>
              <a:t>– </a:t>
            </a:r>
            <a:r>
              <a:rPr lang="cs-CZ" sz="36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1975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v živočišné výrobě.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pro rostlinnou a školkařskou výrobu.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err="1"/>
              <a:t>Peletárny</a:t>
            </a:r>
            <a:r>
              <a:rPr lang="cs-CZ" sz="3200" dirty="0"/>
              <a:t> (pro vlastní spotřebu).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Nákup nemovitosti (do 10 % ZV</a:t>
            </a:r>
            <a:r>
              <a:rPr lang="cs-CZ" sz="3200" dirty="0" smtClean="0"/>
              <a:t>) – znalecký posudek – max. 6 měsíců.</a:t>
            </a: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9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524868" cy="79261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 smtClean="0">
                <a:latin typeface="+mn-lt"/>
              </a:rPr>
              <a:t>F1  </a:t>
            </a:r>
            <a:r>
              <a:rPr lang="cs-CZ" sz="3200" b="1" dirty="0">
                <a:latin typeface="+mn-lt"/>
              </a:rPr>
              <a:t>- </a:t>
            </a:r>
            <a:r>
              <a:rPr lang="cs-CZ" sz="3200" b="1" dirty="0" smtClean="0">
                <a:latin typeface="+mn-lt"/>
              </a:rPr>
              <a:t>Modernizace zemědělského podnikání </a:t>
            </a:r>
            <a:r>
              <a:rPr lang="cs-CZ" sz="3200" b="1" dirty="0">
                <a:latin typeface="+mn-lt"/>
              </a:rPr>
              <a:t>– </a:t>
            </a:r>
            <a:r>
              <a:rPr lang="cs-CZ" sz="32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Zvýhodnění </a:t>
            </a:r>
            <a:r>
              <a:rPr lang="cs-CZ" sz="3200" dirty="0" err="1" smtClean="0"/>
              <a:t>prvožadatelů</a:t>
            </a:r>
            <a:r>
              <a:rPr lang="cs-CZ" sz="3200" dirty="0" smtClean="0"/>
              <a:t> z SCLLD MAS </a:t>
            </a:r>
            <a:r>
              <a:rPr lang="cs-CZ" sz="3200" dirty="0" err="1" smtClean="0"/>
              <a:t>Hustopečsko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Finanční náročnost </a:t>
            </a:r>
            <a:r>
              <a:rPr lang="cs-CZ" sz="3200" dirty="0" smtClean="0"/>
              <a:t>projektu - CZV. 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Realizace </a:t>
            </a:r>
            <a:r>
              <a:rPr lang="cs-CZ" sz="3200" dirty="0"/>
              <a:t>projektu </a:t>
            </a:r>
            <a:r>
              <a:rPr lang="cs-CZ" sz="3200" dirty="0" smtClean="0"/>
              <a:t>upřednostňuje rekonstrukci stávající budovy před novostavbou</a:t>
            </a:r>
            <a:r>
              <a:rPr lang="cs-CZ" sz="3200" i="1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Projekty s kratší dobou realizace. 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Tvorba pracovních míst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 smtClean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 smtClean="0"/>
              <a:t>Ekologické zemědělství</a:t>
            </a:r>
            <a:endParaRPr lang="pl-PL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/>
              <a:t>Min. Počet bodů 30               Max. Počet bodů </a:t>
            </a:r>
            <a:r>
              <a:rPr lang="pl-PL" sz="3200" b="1" dirty="0" smtClean="0"/>
              <a:t>100</a:t>
            </a:r>
            <a:endParaRPr lang="cs-CZ" sz="32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71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72668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 smtClean="0">
                <a:latin typeface="+mn-lt"/>
              </a:rPr>
              <a:t>F1 – Modernizace zemědělského podnikání </a:t>
            </a:r>
            <a:r>
              <a:rPr lang="cs-CZ" sz="3200" b="1" dirty="0">
                <a:latin typeface="+mn-lt"/>
              </a:rPr>
              <a:t>– </a:t>
            </a:r>
            <a:r>
              <a:rPr lang="cs-CZ" sz="32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Kopie výpisu z katastru nemovitostí ne starší 3 měsíců před datem podání </a:t>
            </a:r>
            <a:r>
              <a:rPr lang="cs-CZ" sz="3200" dirty="0" smtClean="0"/>
              <a:t>žádosti</a:t>
            </a:r>
            <a:r>
              <a:rPr lang="cs-CZ" sz="3200" dirty="0"/>
              <a:t>.</a:t>
            </a:r>
            <a:endParaRPr lang="cs-CZ" sz="3200" dirty="0" smtClean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 smtClean="0"/>
              <a:t>Velikost podniku – prohlášení dle přílohy č. 5 Pravidel 19.2.1. Velikost podniku. </a:t>
            </a:r>
            <a:endParaRPr lang="cs-CZ" sz="3200" dirty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 smtClean="0"/>
              <a:t>Ekologické zemědělství – certifikát, smlouva s kontrolní organizací nebo Rozhodnutí o registraci. </a:t>
            </a: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41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63691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 smtClean="0">
                <a:latin typeface="+mn-lt"/>
              </a:rPr>
              <a:t>F2 – Modernizace zpracování zemědělských produktů </a:t>
            </a:r>
            <a:endParaRPr lang="cs-CZ" sz="32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926588"/>
            <a:ext cx="1131814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b="1" dirty="0"/>
              <a:t>Příjemci dotace: 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Zemědělský podnikatel dle zákona č. 252/1997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potravina surovin určených pro lidskou spotřebu dle zákona č.110/1997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krmiv dle zákona č. 91/1996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Jiný subjekt aktivní ve zpracování a uvádění na trh a vývoji zem. </a:t>
            </a:r>
            <a:r>
              <a:rPr lang="cs-CZ" sz="2000" dirty="0" smtClean="0"/>
              <a:t>produktů</a:t>
            </a:r>
            <a:endParaRPr lang="cs-CZ" sz="20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Žadatel má ŽL výpis z OR na činnost k předmětu dotace</a:t>
            </a:r>
            <a:r>
              <a:rPr lang="cs-CZ" sz="2000" dirty="0" smtClean="0"/>
              <a:t>.</a:t>
            </a:r>
            <a:endParaRPr lang="cs-CZ" sz="2000" dirty="0"/>
          </a:p>
          <a:p>
            <a:pPr lvl="1" algn="just">
              <a:lnSpc>
                <a:spcPct val="80000"/>
              </a:lnSpc>
              <a:buFont typeface="Arial" charset="0"/>
              <a:buChar char="•"/>
            </a:pP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000" dirty="0"/>
              <a:t>Hmotné a nehmotné investice, které se týkají zpracování, uvádění na trh nebo vývoje zemědělských produktů a jejich uvádění na trh. Výstavba a rekonstrukce budov, nezbytné manipulační plochy, stroje, nástroje, zařízení pro zpracování, finální úpravu, balení, značení, skladování zpracovávané suroviny, výrobků a druhotných surovin. Marketing, zařízení na čištění odpadních vod v provozu.</a:t>
            </a:r>
          </a:p>
          <a:p>
            <a:pPr algn="just">
              <a:lnSpc>
                <a:spcPct val="80000"/>
              </a:lnSpc>
            </a:pPr>
            <a:r>
              <a:rPr lang="cs-CZ" sz="2000" b="1" dirty="0"/>
              <a:t>Výše podpory:</a:t>
            </a:r>
          </a:p>
          <a:p>
            <a:pPr algn="just"/>
            <a:r>
              <a:rPr lang="cs-CZ" sz="2000" dirty="0"/>
              <a:t>Maximální výše dotace činí </a:t>
            </a:r>
            <a:r>
              <a:rPr lang="cs-CZ" sz="2000" b="1" dirty="0"/>
              <a:t>50% </a:t>
            </a:r>
            <a:r>
              <a:rPr lang="cs-CZ" sz="2000" dirty="0"/>
              <a:t>způsobilých výdajů ze kterých je stanovena dotace (pokud výstupní produkt je v příloze č. I. Smlouvy o fungování EU); </a:t>
            </a:r>
            <a:r>
              <a:rPr lang="cs-CZ" sz="2000" b="1" dirty="0"/>
              <a:t>45 %</a:t>
            </a:r>
            <a:r>
              <a:rPr lang="cs-CZ" sz="2000" dirty="0"/>
              <a:t> - výstup není v příloze I, mikro + malý podnik; </a:t>
            </a:r>
            <a:r>
              <a:rPr lang="cs-CZ" sz="2000" b="1" dirty="0"/>
              <a:t>35 %</a:t>
            </a:r>
            <a:r>
              <a:rPr lang="cs-CZ" sz="2000" dirty="0"/>
              <a:t> - výstup není v příloze I, střední podnik.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82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rgbClr val="FDF449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Program semináře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Základní údaje o výzvě</a:t>
            </a:r>
          </a:p>
          <a:p>
            <a:r>
              <a:rPr lang="cs-CZ" dirty="0"/>
              <a:t>Společné podmínky</a:t>
            </a:r>
          </a:p>
          <a:p>
            <a:r>
              <a:rPr lang="cs-CZ" dirty="0"/>
              <a:t>Financování projektu</a:t>
            </a:r>
          </a:p>
          <a:p>
            <a:r>
              <a:rPr lang="cs-CZ" dirty="0"/>
              <a:t>Povinné přílohy všech </a:t>
            </a:r>
            <a:r>
              <a:rPr lang="cs-CZ" dirty="0" err="1"/>
              <a:t>Fichí</a:t>
            </a:r>
            <a:endParaRPr lang="cs-CZ" dirty="0"/>
          </a:p>
          <a:p>
            <a:r>
              <a:rPr lang="cs-CZ" dirty="0"/>
              <a:t>Představení vyhlašovaných </a:t>
            </a:r>
            <a:r>
              <a:rPr lang="cs-CZ" dirty="0" err="1"/>
              <a:t>Fichí</a:t>
            </a:r>
            <a:endParaRPr lang="cs-CZ" dirty="0"/>
          </a:p>
          <a:p>
            <a:r>
              <a:rPr lang="pl-PL" dirty="0"/>
              <a:t>Obecné informace</a:t>
            </a:r>
          </a:p>
          <a:p>
            <a:r>
              <a:rPr lang="cs-CZ" dirty="0"/>
              <a:t>Postup příjmu </a:t>
            </a:r>
            <a:r>
              <a:rPr lang="cs-CZ" dirty="0" smtClean="0"/>
              <a:t>žádostí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5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37067" y="259735"/>
            <a:ext cx="11578380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 smtClean="0">
                <a:latin typeface="+mn-lt"/>
              </a:rPr>
              <a:t>F2 </a:t>
            </a:r>
            <a:r>
              <a:rPr lang="cs-CZ" sz="3200" b="1" dirty="0">
                <a:latin typeface="+mn-lt"/>
              </a:rPr>
              <a:t>- Modernizace zpracování zemědělských produktů </a:t>
            </a:r>
            <a:r>
              <a:rPr lang="cs-CZ" sz="3200" b="1" dirty="0" smtClean="0"/>
              <a:t>- </a:t>
            </a:r>
            <a:r>
              <a:rPr lang="cs-CZ" sz="3200" dirty="0" smtClean="0">
                <a:latin typeface="+mn-lt"/>
              </a:rPr>
              <a:t>Kritéria </a:t>
            </a:r>
            <a:r>
              <a:rPr lang="cs-CZ" sz="3200" dirty="0">
                <a:latin typeface="+mn-lt"/>
              </a:rPr>
              <a:t>přijatelnosti: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88933" y="1415253"/>
            <a:ext cx="113181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Projekt se musí týkat výroby potravin nebo krmiv.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Proces se musí týkat surovin uvedených v příloze I. Smlouvy o fungování EU (výstupní produkt nemusí být v této příloze uveden – snížení počtu procent dotace na 45 a níže, podle velikosti podniku).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- </a:t>
            </a:r>
            <a:r>
              <a:rPr lang="cs-CZ" sz="2900" dirty="0" smtClean="0">
                <a:latin typeface="+mn-lt"/>
              </a:rPr>
              <a:t>další </a:t>
            </a:r>
            <a:r>
              <a:rPr lang="cs-CZ" sz="2900" dirty="0">
                <a:latin typeface="+mn-lt"/>
              </a:rPr>
              <a:t>podmínky: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87867" y="1684867"/>
            <a:ext cx="11379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Nemovitost, kde bude realizována stavební výdaje </a:t>
            </a:r>
            <a:r>
              <a:rPr lang="cs-CZ" sz="3200" dirty="0"/>
              <a:t>je ve vlastnictví žadatele, nebo spoluvlastnictví s 50% </a:t>
            </a:r>
            <a:r>
              <a:rPr lang="cs-CZ" sz="3200" dirty="0" smtClean="0"/>
              <a:t>podílem a věcné </a:t>
            </a:r>
            <a:r>
              <a:rPr lang="cs-CZ" sz="3200" dirty="0"/>
              <a:t>břemeno</a:t>
            </a:r>
            <a:r>
              <a:rPr lang="cs-CZ" sz="32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Nemovitost, kde budou umístěny podpořené stroje </a:t>
            </a:r>
            <a:r>
              <a:rPr lang="cs-CZ" sz="3200" dirty="0"/>
              <a:t>je ve vlastnictví žadatele, nebo spoluvlastnictví s 50% podílem, nebo v </a:t>
            </a:r>
            <a:r>
              <a:rPr lang="cs-CZ" sz="3200" dirty="0" smtClean="0"/>
              <a:t>nájmu</a:t>
            </a:r>
            <a:r>
              <a:rPr lang="cs-CZ" sz="3200" dirty="0"/>
              <a:t> </a:t>
            </a:r>
            <a:r>
              <a:rPr lang="cs-CZ" sz="3200" dirty="0" smtClean="0"/>
              <a:t>nebo </a:t>
            </a:r>
            <a:r>
              <a:rPr lang="cs-CZ" sz="3200" dirty="0"/>
              <a:t>má věcné břemeno.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Dotaci </a:t>
            </a:r>
            <a:r>
              <a:rPr lang="cs-CZ" sz="3200" dirty="0"/>
              <a:t>nelze poskytnout na intervenční sklady.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00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</a:t>
            </a:r>
            <a:r>
              <a:rPr lang="cs-CZ" sz="2900" b="1" dirty="0">
                <a:latin typeface="+mn-lt"/>
              </a:rPr>
              <a:t/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Další podmínky v případě, že výstupní produkt nespadá do přílohy I Smlouvy o fungování EU: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2068857"/>
            <a:ext cx="1131814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velký podnik.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Podpora musí mít motivační účinek (nelze zahájit práce na projektu před podání </a:t>
            </a:r>
            <a:r>
              <a:rPr lang="cs-CZ" sz="2800" dirty="0" err="1"/>
              <a:t>ŽoD</a:t>
            </a:r>
            <a:r>
              <a:rPr lang="cs-CZ" sz="28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Vůči žadateli nesmí být vydán inkasní příkaz o protiprávní podpoře.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podnik v obtížích.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Nesmí se jednat o produkci biopaliv nebo energie z obnovitelných zdrojů.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Posouzení o vlivu na ŽP u záměrů kde je to vyžadováno, nebo ČP.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56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00619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</a:t>
            </a:r>
            <a:r>
              <a:rPr lang="cs-CZ" sz="2900" b="1" dirty="0">
                <a:latin typeface="+mn-lt"/>
              </a:rPr>
              <a:t/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Způsobilé výdaje: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445600"/>
            <a:ext cx="1131814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Pořízení strojů, nástrojů a zařízení pro zpracování, finální úpravu, balení a značení výrobku.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Výstavba, modernizace a rekonstrukce budov, vč. manipulačních ploch, bouracích prací.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Investice související se skladováním zpracovávané suroviny a druhotných surovin s výjimkou odpadních vod.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Investice vedoucí ke zvyšování a monitorováním kvality produktů.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Marketing, výstavba a rekonstrukce prodejen, pojízdné prodejny, stánky, prodej ze dvora, vybavení prodejen.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Užitkové vozy N1 a N2.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Investice do zařízení na čištění odpadních vod v provozu.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Nákup nemovitosti (do 10 % ZV).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3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13406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</a:t>
            </a:r>
            <a:r>
              <a:rPr lang="cs-CZ" sz="2900" b="1" dirty="0">
                <a:latin typeface="+mn-lt"/>
              </a:rPr>
              <a:t/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634067"/>
            <a:ext cx="1144850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Zvýhodnění </a:t>
            </a:r>
            <a:r>
              <a:rPr lang="cs-CZ" sz="2800" dirty="0" err="1"/>
              <a:t>prvožadatelů</a:t>
            </a:r>
            <a:r>
              <a:rPr lang="cs-CZ" sz="2800" dirty="0"/>
              <a:t> z SCLLD MAS </a:t>
            </a:r>
            <a:r>
              <a:rPr lang="cs-CZ" sz="2800" dirty="0" err="1"/>
              <a:t>Hustopečsko</a:t>
            </a: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Realizace projektu upřednostňuje rekonstrukci stávající budovy před novostavbou</a:t>
            </a:r>
            <a:r>
              <a:rPr lang="cs-CZ" sz="2800" i="1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Projekty s kratší dobou realizace.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Tvorba pracovních míst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Podpora regionální produkce</a:t>
            </a:r>
            <a:endParaRPr lang="pl-PL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b="1" dirty="0" smtClean="0"/>
              <a:t>Min</a:t>
            </a:r>
            <a:r>
              <a:rPr lang="pl-PL" sz="2800" b="1" dirty="0"/>
              <a:t>. Počet bodů </a:t>
            </a:r>
            <a:r>
              <a:rPr lang="pl-PL" sz="2800" b="1" dirty="0" smtClean="0"/>
              <a:t>30               </a:t>
            </a:r>
            <a:r>
              <a:rPr lang="pl-PL" sz="2800" b="1" dirty="0"/>
              <a:t>Max. Počet bodů </a:t>
            </a:r>
            <a:r>
              <a:rPr lang="pl-PL" sz="2800" b="1" dirty="0" smtClean="0"/>
              <a:t>100</a:t>
            </a:r>
            <a:endParaRPr lang="cs-CZ" sz="28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18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</a:t>
            </a:r>
            <a:r>
              <a:rPr lang="cs-CZ" sz="2900" b="1" dirty="0">
                <a:latin typeface="+mn-lt"/>
              </a:rPr>
              <a:t/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2154547"/>
            <a:ext cx="1131814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 smtClean="0"/>
              <a:t>Podpora regionální produkce </a:t>
            </a:r>
            <a:r>
              <a:rPr lang="cs-CZ" sz="2800" dirty="0"/>
              <a:t>– </a:t>
            </a:r>
            <a:r>
              <a:rPr lang="cs-CZ" sz="2800" dirty="0" smtClean="0"/>
              <a:t>potvrzení dodavatele k produkci z místních zdrojů při nákupu produkce, výpis z LPIS nebo IZR při zpracování produkce + produkce musí pocházet prokazatelně z území MAS </a:t>
            </a:r>
            <a:r>
              <a:rPr lang="cs-CZ" sz="2800" dirty="0" err="1" smtClean="0"/>
              <a:t>Hustopečsko</a:t>
            </a:r>
            <a:endParaRPr lang="cs-CZ" sz="28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44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F3 – Oprava a budování sítě polních cest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08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200" b="1" dirty="0" smtClean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200" dirty="0" smtClean="0"/>
              <a:t>Obec nebo zemědělský podnikatel</a:t>
            </a:r>
            <a:endParaRPr lang="cs-CZ" sz="2200" dirty="0"/>
          </a:p>
          <a:p>
            <a:pPr lvl="1" algn="just">
              <a:lnSpc>
                <a:spcPct val="80000"/>
              </a:lnSpc>
            </a:pPr>
            <a:endParaRPr lang="cs-CZ" sz="2200" dirty="0"/>
          </a:p>
          <a:p>
            <a:pPr algn="just">
              <a:lnSpc>
                <a:spcPct val="80000"/>
              </a:lnSpc>
            </a:pPr>
            <a:r>
              <a:rPr lang="cs-CZ" sz="22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200" dirty="0"/>
              <a:t>Hmotné a nehmotné investice, které </a:t>
            </a:r>
            <a:r>
              <a:rPr lang="cs-CZ" sz="2200" dirty="0" smtClean="0"/>
              <a:t>souvisejí s rekonstrukcí a budováním zemědělské infrastruktury vedoucí ke zlepšení kvality či zvýšení hustoty polních cest + obnova a nová výstavba souvisejících objektů a technické vybavení (mosty, propustky, brody, svodnice, trativody, sjezdy ze silnice. Projekt musí být realizován na území, kde proběhly pozemkové úpravy (kromě obce) a mimo </a:t>
            </a:r>
            <a:r>
              <a:rPr lang="cs-CZ" sz="2200" dirty="0" err="1" smtClean="0"/>
              <a:t>intravilán</a:t>
            </a:r>
            <a:r>
              <a:rPr lang="cs-CZ" sz="2200" dirty="0" smtClean="0"/>
              <a:t> obce.</a:t>
            </a:r>
          </a:p>
          <a:p>
            <a:pPr algn="just">
              <a:lnSpc>
                <a:spcPct val="80000"/>
              </a:lnSpc>
            </a:pPr>
            <a:endParaRPr lang="cs-CZ" sz="2200" b="1" dirty="0" smtClean="0"/>
          </a:p>
          <a:p>
            <a:pPr algn="just">
              <a:lnSpc>
                <a:spcPct val="80000"/>
              </a:lnSpc>
            </a:pPr>
            <a:r>
              <a:rPr lang="cs-CZ" sz="2200" b="1" dirty="0" smtClean="0"/>
              <a:t>Výše </a:t>
            </a:r>
            <a:r>
              <a:rPr lang="cs-CZ" sz="2200" b="1" dirty="0"/>
              <a:t>podpory:</a:t>
            </a:r>
          </a:p>
          <a:p>
            <a:pPr algn="just"/>
            <a:r>
              <a:rPr lang="cs-CZ" sz="2200" dirty="0" smtClean="0"/>
              <a:t>Výše </a:t>
            </a:r>
            <a:r>
              <a:rPr lang="cs-CZ" sz="2200" dirty="0"/>
              <a:t>dotace činí </a:t>
            </a:r>
            <a:r>
              <a:rPr lang="cs-CZ" sz="2200" b="1" dirty="0" smtClean="0"/>
              <a:t>90% </a:t>
            </a:r>
            <a:r>
              <a:rPr lang="cs-CZ" sz="2200" dirty="0"/>
              <a:t>způsobilých výdajů ze kterých je stanovena </a:t>
            </a:r>
            <a:r>
              <a:rPr lang="cs-CZ" sz="2200" dirty="0" smtClean="0"/>
              <a:t>dotace</a:t>
            </a:r>
            <a:endParaRPr lang="cs-CZ" sz="2200" dirty="0"/>
          </a:p>
          <a:p>
            <a:pPr lvl="1" algn="just">
              <a:buFont typeface="Arial" charset="0"/>
              <a:buChar char="•"/>
            </a:pPr>
            <a:r>
              <a:rPr lang="cs-CZ" sz="22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22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3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F3 – Oprava a budování sítě polních cest – </a:t>
            </a:r>
            <a:r>
              <a:rPr lang="cs-CZ" sz="2900" dirty="0" smtClean="0">
                <a:latin typeface="+mn-lt"/>
              </a:rPr>
              <a:t>kritéria přijatelnosti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200" dirty="0" smtClean="0"/>
              <a:t>V případě že žadatelem je zemědělský podnik, polní cesta musí být realizována na území po dokončených pozemkových úpravách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200" dirty="0" smtClean="0"/>
              <a:t>Polní cesty musí být realizovány mimo </a:t>
            </a:r>
            <a:r>
              <a:rPr lang="cs-CZ" sz="2200" dirty="0" err="1" smtClean="0"/>
              <a:t>intravilán</a:t>
            </a:r>
            <a:r>
              <a:rPr lang="cs-CZ" sz="2200" dirty="0" smtClean="0"/>
              <a:t> obce</a:t>
            </a:r>
            <a:endParaRPr lang="cs-CZ" sz="2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70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F3 – Oprava a budování sítě polních cest – </a:t>
            </a:r>
            <a:r>
              <a:rPr lang="cs-CZ" sz="2900" dirty="0" smtClean="0">
                <a:latin typeface="+mn-lt"/>
              </a:rPr>
              <a:t>další podmínky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V případě nákupu pozemku se musí jednat o nezastavěný pozemek – </a:t>
            </a:r>
            <a:r>
              <a:rPr lang="cs-CZ" sz="2400" dirty="0" err="1" smtClean="0"/>
              <a:t>ŽoP</a:t>
            </a:r>
            <a:r>
              <a:rPr lang="cs-CZ" sz="2400" dirty="0" smtClean="0"/>
              <a:t> vyjmutí ze ZPF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Polní cesta – cesta, která slouží ke zpřístupnění zemědělského majetku za účelem jeho obhospodařování a plnění dalších funkcí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Cesta musí být zdarma a volně přístupná veřejnosti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Pokud není cesta realizována na místě s pozemkovými úpravami – doba vázanosti projektu činí 10 let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Cesta podle ČSN 73 6109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Přípustné způsoby právních vztahů k nemovitostem, kde bude probíhat realizace: vlastnictví, spoluvlastnictví s minimálním podílem 50 %, nájem, pacht, věcné </a:t>
            </a:r>
            <a:r>
              <a:rPr lang="cs-CZ" sz="2400" dirty="0" err="1" smtClean="0"/>
              <a:t>břeměno</a:t>
            </a:r>
            <a:endParaRPr lang="cs-CZ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Posouzení o vlivu na ŽP u záměrů kde je to vyžadováno, nebo ČP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8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F3 – Oprava a budování sítě polních cest – </a:t>
            </a:r>
            <a:r>
              <a:rPr lang="cs-CZ" sz="2900" dirty="0" smtClean="0">
                <a:latin typeface="+mn-lt"/>
              </a:rPr>
              <a:t>způsobilé výdaje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282047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Zemní a stavební práce včetně přesunů hmot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Stavební materiál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Nákup, výsadba a zajištění zeleně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Zařízení staveniště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Nezbytně vyvolané investice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Projekční a průzkumné práce, inženýrská činnost během realizace projektu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Nákup pozemku maximálně do 10 % způsobilých výdajů dotace</a:t>
            </a:r>
            <a:endParaRPr lang="cs-CZ" sz="2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20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rgbClr val="FDF449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dirty="0" smtClean="0">
                <a:latin typeface="Calibri" panose="020F0502020204030204" pitchFamily="34" charset="0"/>
              </a:rPr>
              <a:t>MAS </a:t>
            </a:r>
            <a:r>
              <a:rPr lang="cs-CZ" dirty="0" err="1" smtClean="0">
                <a:latin typeface="Calibri" panose="020F0502020204030204" pitchFamily="34" charset="0"/>
              </a:rPr>
              <a:t>Hustopečsko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 smtClean="0"/>
              <a:t>existence od roku 2007, činnost od 2012</a:t>
            </a:r>
          </a:p>
          <a:p>
            <a:r>
              <a:rPr lang="cs-CZ" dirty="0" smtClean="0"/>
              <a:t>Konec 2017 – Schválení Strategie komunitně vedeného místního rozvoje MAS </a:t>
            </a:r>
            <a:r>
              <a:rPr lang="cs-CZ" dirty="0" err="1" smtClean="0"/>
              <a:t>Hustopečsko</a:t>
            </a:r>
            <a:endParaRPr lang="cs-CZ" dirty="0" smtClean="0"/>
          </a:p>
          <a:p>
            <a:r>
              <a:rPr lang="cs-CZ" dirty="0" smtClean="0"/>
              <a:t>IROP, OP ZAM, PRV, nově od podzimu 2018 OP ŽP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4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F3 – Oprava a budování sítě polních cest – </a:t>
            </a:r>
            <a:r>
              <a:rPr lang="cs-CZ" sz="2900" dirty="0" smtClean="0">
                <a:latin typeface="+mn-lt"/>
              </a:rPr>
              <a:t>preferenční kritéria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Zvýhodnění </a:t>
            </a:r>
            <a:r>
              <a:rPr lang="cs-CZ" sz="2400" dirty="0" err="1"/>
              <a:t>prvožadatelů</a:t>
            </a:r>
            <a:r>
              <a:rPr lang="cs-CZ" sz="2400" dirty="0"/>
              <a:t> z SCLLD MAS </a:t>
            </a:r>
            <a:r>
              <a:rPr lang="cs-CZ" sz="2400" dirty="0" err="1"/>
              <a:t>Hustopečsko</a:t>
            </a:r>
            <a:endParaRPr lang="cs-CZ" sz="24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Finanční náročnost projektu - CZV.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Realizace projektu upřednostňuje rekonstrukci stávající </a:t>
            </a:r>
            <a:r>
              <a:rPr lang="cs-CZ" sz="2400" dirty="0" smtClean="0"/>
              <a:t>cesty </a:t>
            </a:r>
            <a:r>
              <a:rPr lang="cs-CZ" sz="2400" dirty="0"/>
              <a:t>před novostavbou</a:t>
            </a:r>
            <a:r>
              <a:rPr lang="cs-CZ" sz="2400" i="1" dirty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Projekty s kratší dobou realizace.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b="1" dirty="0" smtClean="0"/>
              <a:t>Min</a:t>
            </a:r>
            <a:r>
              <a:rPr lang="pl-PL" sz="2400" b="1" dirty="0"/>
              <a:t>. Počet bodů </a:t>
            </a:r>
            <a:r>
              <a:rPr lang="pl-PL" sz="2400" b="1" dirty="0" smtClean="0"/>
              <a:t>20               </a:t>
            </a:r>
            <a:r>
              <a:rPr lang="pl-PL" sz="2400" b="1" dirty="0"/>
              <a:t>Max. Počet bodů </a:t>
            </a:r>
            <a:r>
              <a:rPr lang="pl-PL" sz="2400" b="1" dirty="0" smtClean="0"/>
              <a:t>55</a:t>
            </a:r>
            <a:endParaRPr lang="cs-CZ" sz="24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55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F3 – Oprava a budování sítě polních cest – </a:t>
            </a:r>
            <a:r>
              <a:rPr lang="cs-CZ" sz="2900" dirty="0" smtClean="0">
                <a:latin typeface="+mn-lt"/>
              </a:rPr>
              <a:t>nepovinné přílohy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Kopie výpisu z katastru nemovitostí ne starší 3 měsíců před datem podání žádosti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05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78280" y="72102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78898" y="1102464"/>
            <a:ext cx="11318141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Příjemci dotace: 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Fyzické a právnické osoby – mikropodniky a malé podniky ve venkovských oblastech, jakož i zemědělci. 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Investice do vybraných nezemědělských činností dle Klasifikace CZ NACE.</a:t>
            </a:r>
          </a:p>
          <a:p>
            <a:pPr lvl="1"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Pod pravidlem de minimis, nebo blokové </a:t>
            </a:r>
            <a:r>
              <a:rPr lang="cs-CZ" sz="2400" b="1" dirty="0" err="1"/>
              <a:t>vyjímky</a:t>
            </a:r>
            <a:r>
              <a:rPr lang="cs-CZ" sz="2400" b="1" dirty="0"/>
              <a:t> - výše podpory: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Maximální výše dotace činí </a:t>
            </a:r>
            <a:r>
              <a:rPr lang="cs-CZ" sz="2400" b="1" dirty="0"/>
              <a:t>45%</a:t>
            </a:r>
            <a:r>
              <a:rPr lang="cs-CZ" sz="2400" dirty="0"/>
              <a:t> způsobilých výdajů ze kterých je stanovena dotace  pro </a:t>
            </a:r>
            <a:r>
              <a:rPr lang="cs-CZ" sz="2400" b="1" dirty="0"/>
              <a:t>malé podniky a mikropodniky</a:t>
            </a:r>
            <a:r>
              <a:rPr lang="cs-CZ" sz="2400" dirty="0"/>
              <a:t>; </a:t>
            </a:r>
            <a:r>
              <a:rPr lang="cs-CZ" sz="2400" b="1" dirty="0"/>
              <a:t>35 %</a:t>
            </a:r>
            <a:r>
              <a:rPr lang="cs-CZ" sz="2400" dirty="0"/>
              <a:t> - střední podniky (pouze zemědělci); </a:t>
            </a:r>
            <a:r>
              <a:rPr lang="cs-CZ" sz="2400" b="1" dirty="0"/>
              <a:t>25 %</a:t>
            </a:r>
            <a:r>
              <a:rPr lang="cs-CZ" sz="2400" dirty="0"/>
              <a:t> - velké </a:t>
            </a:r>
            <a:r>
              <a:rPr lang="cs-CZ" sz="2400" dirty="0" smtClean="0"/>
              <a:t>podniky</a:t>
            </a: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Min. výše způsobilých výdajů     50.000,- Kč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52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91141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CZ-NACE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012954"/>
            <a:ext cx="1122022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>
                <a:latin typeface="Arial Narrow" pitchFamily="34" charset="0"/>
              </a:rPr>
              <a:t>Projekt se týká pouze činností zařazených do těchto sekcí Klasifikace ekonomických činností (CZ-NACE): </a:t>
            </a:r>
          </a:p>
          <a:p>
            <a:pPr algn="just"/>
            <a:r>
              <a:rPr lang="cs-CZ" sz="2000" dirty="0"/>
              <a:t>C – zpracovatelský průmysl (vyjma 12.00, 25.40)</a:t>
            </a:r>
          </a:p>
          <a:p>
            <a:pPr algn="just"/>
            <a:r>
              <a:rPr lang="cs-CZ" sz="2000" dirty="0"/>
              <a:t>F – stavebnictví (vyjma 41.1)</a:t>
            </a:r>
          </a:p>
          <a:p>
            <a:pPr algn="just"/>
            <a:r>
              <a:rPr lang="cs-CZ" sz="2000" dirty="0"/>
              <a:t>G – velkoobchod a maloobchod; opravy a údržba motorových vozidel (vyjma 46, 47.3)</a:t>
            </a:r>
          </a:p>
          <a:p>
            <a:pPr algn="just"/>
            <a:r>
              <a:rPr lang="cs-CZ" sz="2000" dirty="0"/>
              <a:t>I – ubytování, stravování, pohostinství</a:t>
            </a:r>
          </a:p>
          <a:p>
            <a:pPr algn="just"/>
            <a:r>
              <a:rPr lang="cs-CZ" sz="2000" dirty="0"/>
              <a:t>J – informační a komunikační činnost (vyjma 60, 61)</a:t>
            </a:r>
          </a:p>
          <a:p>
            <a:pPr algn="just"/>
            <a:r>
              <a:rPr lang="cs-CZ" sz="2000" dirty="0"/>
              <a:t>M – profesní, vědecké technické činnosti (vyjma 70)</a:t>
            </a:r>
          </a:p>
          <a:p>
            <a:pPr algn="just"/>
            <a:r>
              <a:rPr lang="cs-CZ" sz="2000" dirty="0"/>
              <a:t>N79 – činnosti cestovních kanceláří a agentur a ostatní rezervační služby; N81 – činnosti související se stavbami a úpravou krajiny (vyjma 81.1); </a:t>
            </a:r>
            <a:r>
              <a:rPr lang="pt-BR" sz="2000" dirty="0"/>
              <a:t>N82.1 – administrativní a kancelářská činnost</a:t>
            </a:r>
            <a:r>
              <a:rPr lang="cs-CZ" sz="2000" dirty="0"/>
              <a:t>; N82.3 – pořádání konferencí a hospodářských výstav; N82.92 – balicí činnost</a:t>
            </a:r>
          </a:p>
          <a:p>
            <a:pPr algn="just"/>
            <a:r>
              <a:rPr lang="cs-CZ" sz="2000" dirty="0"/>
              <a:t>P85.59 – ostatní vzdělávání</a:t>
            </a:r>
          </a:p>
          <a:p>
            <a:pPr algn="just"/>
            <a:r>
              <a:rPr lang="cs-CZ" sz="2000" dirty="0"/>
              <a:t>R93 – sportovní, zábavní, rekreační činnost</a:t>
            </a:r>
          </a:p>
          <a:p>
            <a:pPr algn="just"/>
            <a:r>
              <a:rPr lang="cs-CZ" sz="2000" dirty="0"/>
              <a:t>S95 – opravy počítačů a výrobků pro osobní potřebu a převážně pro Domácnost S96 – poskytování ostatních osobních služeb.</a:t>
            </a:r>
            <a:endParaRPr lang="cs-CZ" sz="28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97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26935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další vymezení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14218" y="1469868"/>
            <a:ext cx="114804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Činnosti R93 (sportovní, zábavní, rekreační činnost) a I56 (stravování a pohostinství) pouze ve vazbě na venkovskou turistiku nebo ubytovací </a:t>
            </a:r>
            <a:r>
              <a:rPr lang="cs-CZ" sz="2000" dirty="0" smtClean="0"/>
              <a:t>kapacitu (doložení – do 10 km existence objektu venkovské turistiky s návštěvností min. 2000 osob/rok).</a:t>
            </a: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Dotaci nelze poskytnout na: nákup zemědělských a lesnických strojů, fotovoltaických panelů pouze k výrobě el. energie do sítě.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Ubytovací zařízení s kapacitou 6 – 40 lůžek.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zpracování produktů – výstupem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uvádění produktů na trh musí převažovat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Žadatel, který v posledních 2 letech před podáním žádosti o dotaci ukončil stejnou nebo </a:t>
            </a:r>
            <a:r>
              <a:rPr lang="pl-PL" sz="2000" dirty="0"/>
              <a:t>podobnou činnost dle CZ-NACE, nemůže žádat o podporu.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Upozornění k projektům týkajících se ubytování: pokud daná obec v místě realizace projektu vybírá poplatky z cestovního ruchu, žadatel se přihlásí k poplatkové povinnosti u příslušné obce, a to nejpozději k datu předložení žádosti o platbu.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640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13790" y="100836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440157" y="1687656"/>
            <a:ext cx="1095877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Stavební obnova či nová výstavba provozovny, kanceláře či malokapacitního ubytovacího zařízení (vč. stravování).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Pořízení strojů, technologií a dalšího vybavení sloužícího pro nezemědělskou </a:t>
            </a:r>
            <a:r>
              <a:rPr lang="cs-CZ" sz="2800" dirty="0" smtClean="0"/>
              <a:t>činnost (nákup zařízení, užitkové vozy N1, hardware, software).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800" dirty="0"/>
              <a:t>Doplňující výdaje jako součást projektu </a:t>
            </a:r>
            <a:r>
              <a:rPr lang="cs-CZ" sz="2800" dirty="0"/>
              <a:t>(parkovací stání, oplocení, úprava povrchů apod.).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Nákup nemovitosti (do 10 % výdajů).</a:t>
            </a:r>
            <a:endParaRPr lang="cs-CZ" sz="28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5564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Pravidlo „de minimis „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3178" y="1682932"/>
            <a:ext cx="1122022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Celková výše podpory „de minimis“ poskytnutá jednomu subjektu nesmí v kterémkoli tříletém období přesáhnout částku </a:t>
            </a:r>
            <a:r>
              <a:rPr lang="cs-CZ" sz="3200" b="1" dirty="0"/>
              <a:t>200 000 EUR</a:t>
            </a:r>
            <a:r>
              <a:rPr lang="cs-CZ" sz="3200" dirty="0"/>
              <a:t>. (přepočítáno kurzem ke dni podpisu smlouvy o dotaci).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Režim „de minimis“ představuje podpory malého rozsahu, u nichž se předpokládá, že nemají potenciál ovlivnit trh.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1467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– 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238062"/>
            <a:ext cx="1122022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Zvýhodnění </a:t>
            </a:r>
            <a:r>
              <a:rPr lang="cs-CZ" sz="3600" dirty="0" err="1"/>
              <a:t>prvožadatelů</a:t>
            </a:r>
            <a:r>
              <a:rPr lang="cs-CZ" sz="3600" dirty="0"/>
              <a:t> z SCLLD MAS </a:t>
            </a:r>
            <a:r>
              <a:rPr lang="cs-CZ" sz="3600" dirty="0" err="1"/>
              <a:t>Hustopečsko</a:t>
            </a:r>
            <a:endParaRPr lang="cs-CZ" sz="3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Realizace projektu upřednostňuje rekonstrukci stávající budovy před novostavbou</a:t>
            </a:r>
            <a:r>
              <a:rPr lang="cs-CZ" sz="3600" i="1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Projekty s kratší dobou realizace.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Tvorba pracovních míst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/>
              <a:t>Velikost podniku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/>
              <a:t>Min</a:t>
            </a:r>
            <a:r>
              <a:rPr lang="pl-PL" sz="3600" b="1" dirty="0"/>
              <a:t>. Počet bodů 30               Max. Počet bodů </a:t>
            </a:r>
            <a:r>
              <a:rPr lang="pl-PL" sz="3600" b="1" dirty="0" smtClean="0"/>
              <a:t>100</a:t>
            </a:r>
            <a:endParaRPr lang="cs-CZ" sz="36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4724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- </a:t>
            </a: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666845"/>
            <a:ext cx="11220221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Velikost podniku – prohlášení dle přílohy č. 5 Pravidel 19.2.1. Velikost podniku. </a:t>
            </a:r>
          </a:p>
          <a:p>
            <a:r>
              <a:rPr lang="cs-CZ" dirty="0"/>
              <a:t>	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6600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F5 </a:t>
            </a:r>
            <a:r>
              <a:rPr lang="cs-CZ" sz="2900" b="1" dirty="0" smtClean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Výsadba/obnova zeleně v krajině, podpora zachování krajinného rázu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200" b="1" dirty="0" smtClean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200" dirty="0" smtClean="0"/>
              <a:t>Obec nebo zemědělský podnikatel</a:t>
            </a:r>
            <a:endParaRPr lang="cs-CZ" sz="2200" dirty="0"/>
          </a:p>
          <a:p>
            <a:pPr lvl="1" algn="just">
              <a:lnSpc>
                <a:spcPct val="80000"/>
              </a:lnSpc>
            </a:pPr>
            <a:endParaRPr lang="cs-CZ" sz="2200" dirty="0"/>
          </a:p>
          <a:p>
            <a:pPr algn="just">
              <a:lnSpc>
                <a:spcPct val="80000"/>
              </a:lnSpc>
            </a:pPr>
            <a:r>
              <a:rPr lang="cs-CZ" sz="22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200" dirty="0" smtClean="0"/>
              <a:t>Podpora zahrnuje realizaci plánů společných zařízení na základě schváleného návrhu pozemkových úprav – tj. zpřístupnění zemědělských pozemků, ochrana ŽP + zachování krajinného rázu, zvýšení ekologické stability krajiny, protierozní a protipovodňová opatření pro ochranu půdního fondu a vodohospodářská opatření</a:t>
            </a:r>
            <a:endParaRPr lang="cs-CZ" sz="2200" dirty="0" smtClean="0"/>
          </a:p>
          <a:p>
            <a:pPr algn="just">
              <a:lnSpc>
                <a:spcPct val="80000"/>
              </a:lnSpc>
            </a:pPr>
            <a:endParaRPr lang="cs-CZ" sz="2200" b="1" dirty="0" smtClean="0"/>
          </a:p>
          <a:p>
            <a:pPr algn="just">
              <a:lnSpc>
                <a:spcPct val="80000"/>
              </a:lnSpc>
            </a:pPr>
            <a:r>
              <a:rPr lang="cs-CZ" sz="2200" b="1" dirty="0" smtClean="0"/>
              <a:t>Výše </a:t>
            </a:r>
            <a:r>
              <a:rPr lang="cs-CZ" sz="2200" b="1" dirty="0"/>
              <a:t>podpory:</a:t>
            </a:r>
          </a:p>
          <a:p>
            <a:pPr algn="just"/>
            <a:r>
              <a:rPr lang="cs-CZ" sz="2200" dirty="0" smtClean="0"/>
              <a:t>Výše </a:t>
            </a:r>
            <a:r>
              <a:rPr lang="cs-CZ" sz="2200" dirty="0"/>
              <a:t>dotace činí </a:t>
            </a:r>
            <a:r>
              <a:rPr lang="cs-CZ" sz="2200" b="1" dirty="0" smtClean="0"/>
              <a:t>100% </a:t>
            </a:r>
            <a:r>
              <a:rPr lang="cs-CZ" sz="2200" dirty="0"/>
              <a:t>způsobilých výdajů ze kterých je stanovena </a:t>
            </a:r>
            <a:r>
              <a:rPr lang="cs-CZ" sz="2200" dirty="0" smtClean="0"/>
              <a:t>dotace</a:t>
            </a:r>
            <a:endParaRPr lang="cs-CZ" sz="2200" dirty="0"/>
          </a:p>
          <a:p>
            <a:pPr lvl="1" algn="just">
              <a:buFont typeface="Arial" charset="0"/>
              <a:buChar char="•"/>
            </a:pPr>
            <a:r>
              <a:rPr lang="cs-CZ" sz="22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22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4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0" y="166000"/>
            <a:ext cx="9292045" cy="654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80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F5 </a:t>
            </a:r>
            <a:r>
              <a:rPr lang="cs-CZ" sz="2900" b="1" dirty="0" smtClean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Výsadba/obnova zeleně v krajině, podpora zachování krajinného rázu</a:t>
            </a:r>
            <a:br>
              <a:rPr lang="cs-CZ" sz="2900" b="1" dirty="0" smtClean="0">
                <a:latin typeface="+mn-lt"/>
              </a:rPr>
            </a:br>
            <a:r>
              <a:rPr lang="cs-CZ" sz="2900" dirty="0" smtClean="0">
                <a:latin typeface="+mn-lt"/>
              </a:rPr>
              <a:t>Kritéria přijatelnosti: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911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200" dirty="0" smtClean="0"/>
              <a:t>Realizace společných zařízení musí být v souladu se schválenými návrhy pozemkových úprav</a:t>
            </a:r>
            <a:endParaRPr lang="cs-CZ" sz="22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200" dirty="0" smtClean="0"/>
              <a:t>Realizace mimo </a:t>
            </a:r>
            <a:r>
              <a:rPr lang="cs-CZ" sz="2200" dirty="0" err="1"/>
              <a:t>intravilán</a:t>
            </a:r>
            <a:r>
              <a:rPr lang="cs-CZ" sz="2200" dirty="0"/>
              <a:t> obce</a:t>
            </a:r>
            <a:endParaRPr lang="cs-CZ" sz="2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82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F5 </a:t>
            </a:r>
            <a:r>
              <a:rPr lang="cs-CZ" sz="2900" b="1" dirty="0" smtClean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Výsadba/obnova zeleně v krajině, podpora zachování krajinného rázu</a:t>
            </a:r>
            <a:br>
              <a:rPr lang="cs-CZ" sz="2900" b="1" dirty="0" smtClean="0">
                <a:latin typeface="+mn-lt"/>
              </a:rPr>
            </a:br>
            <a:r>
              <a:rPr lang="cs-CZ" sz="2900" dirty="0" smtClean="0">
                <a:latin typeface="+mn-lt"/>
              </a:rPr>
              <a:t>Další podmínky</a:t>
            </a:r>
            <a:r>
              <a:rPr lang="cs-CZ" sz="2900" dirty="0" smtClean="0">
                <a:latin typeface="+mn-lt"/>
              </a:rPr>
              <a:t>: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071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200" dirty="0" smtClean="0"/>
              <a:t>Žadatel musí být zároveň vlastníkem společných zařízení realizovaných podle schváleného návrhu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200" dirty="0" smtClean="0"/>
              <a:t>V případě zemědělské infrastruktury může být projekt realizován  pouze tam, kde je infrastruktura přístupná veřejnosti</a:t>
            </a:r>
            <a:endParaRPr lang="cs-CZ" sz="2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F5 </a:t>
            </a:r>
            <a:r>
              <a:rPr lang="cs-CZ" sz="2900" b="1" dirty="0" smtClean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Výsadba/obnova zeleně v krajině, podpora zachování krajinného rázu</a:t>
            </a:r>
            <a:br>
              <a:rPr lang="cs-CZ" sz="2900" b="1" dirty="0" smtClean="0">
                <a:latin typeface="+mn-lt"/>
              </a:rPr>
            </a:br>
            <a:r>
              <a:rPr lang="cs-CZ" sz="2900" dirty="0" smtClean="0">
                <a:latin typeface="+mn-lt"/>
              </a:rPr>
              <a:t>Způsobilé výdaje</a:t>
            </a:r>
            <a:r>
              <a:rPr lang="cs-CZ" sz="2900" dirty="0" smtClean="0">
                <a:latin typeface="+mn-lt"/>
              </a:rPr>
              <a:t>: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Zemní a stavební práce včetně přesunů hmot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Stavební materiál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Nákup, výsadba a zajištění zeleně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Zařízení staveniště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Nezbytně vyvolané investice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Projekční a průzkumné práce, inženýrská činnost během realizace projektu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5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F5 </a:t>
            </a:r>
            <a:r>
              <a:rPr lang="cs-CZ" sz="2900" b="1" dirty="0" smtClean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Výsadba/obnova zeleně v krajině, podpora zachování krajinného rázu</a:t>
            </a:r>
            <a:br>
              <a:rPr lang="cs-CZ" sz="2900" b="1" dirty="0" smtClean="0">
                <a:latin typeface="+mn-lt"/>
              </a:rPr>
            </a:br>
            <a:r>
              <a:rPr lang="cs-CZ" sz="2900" dirty="0" smtClean="0">
                <a:latin typeface="+mn-lt"/>
              </a:rPr>
              <a:t>Preferenční kritéria</a:t>
            </a:r>
            <a:r>
              <a:rPr lang="cs-CZ" sz="2900" dirty="0" smtClean="0">
                <a:latin typeface="+mn-lt"/>
              </a:rPr>
              <a:t>: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Zvýhodnění </a:t>
            </a:r>
            <a:r>
              <a:rPr lang="cs-CZ" sz="2400" dirty="0" err="1"/>
              <a:t>prvožadatelů</a:t>
            </a:r>
            <a:r>
              <a:rPr lang="cs-CZ" sz="2400" dirty="0"/>
              <a:t> z SCLLD MAS </a:t>
            </a:r>
            <a:r>
              <a:rPr lang="cs-CZ" sz="2400" dirty="0" err="1"/>
              <a:t>Hustopečsko</a:t>
            </a:r>
            <a:endParaRPr lang="cs-CZ" sz="24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Finanční náročnost projektu - CZV.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Projekty </a:t>
            </a:r>
            <a:r>
              <a:rPr lang="cs-CZ" sz="2400" dirty="0"/>
              <a:t>s kratší dobou realizace.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b="1" dirty="0"/>
              <a:t>Min. Počet bodů </a:t>
            </a:r>
            <a:r>
              <a:rPr lang="pl-PL" sz="2400" b="1" dirty="0" smtClean="0"/>
              <a:t>15               </a:t>
            </a:r>
            <a:r>
              <a:rPr lang="pl-PL" sz="2400" b="1" dirty="0"/>
              <a:t>Max. Počet bodů </a:t>
            </a:r>
            <a:r>
              <a:rPr lang="pl-PL" sz="2400" b="1" dirty="0" smtClean="0"/>
              <a:t>50</a:t>
            </a:r>
            <a:endParaRPr lang="cs-CZ" sz="24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145219"/>
            <a:ext cx="114485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Kontaktním místem pro žadatele/příjemce dotace pro předkládání veškeré dokumentace je příslušná MAS;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Dohody a Dodatků k Dohodě je kontaktním místem RO SZIF;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Žadatel/příjemce dotace odpovídá od data podání Žádosti o dotaci na MAS po dobu nejméně 10 let od proplacení dotace za to, že všechny jím uvedené údaje o projektu ve lhůtě vázanosti projektu na účel vůči poskytovateli dotace jsou úplné;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Stavbu/část stavby, která je součástí projektu, lze užívat jen k účelu vymezenému zejména v kolaudačním rozhodnutí, v ohlášení stavby, ve veřejnoprávní smlouvě, v certifikátu autorizovaného inspektora, ve stavebním povolení, v oznámení o užívání stavby nebo v kolaudačním souhlasu, případně v souhlasu se změnou v užívání stavby;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Výdaje financované z PRV nesmějí být současně financovány z jiných projektů PRV ani formou příspěvků ze strukturálních fondů, z Fondu soudržnosti nebo jiného finančního nástroje Unie. Žadatel/příjemce dotace však může současně čerpat finanční prostředky na způsobilé výdaje z PRV i z jiných finančních nástrojů EU, jestliže jsou použity pouze na financování vlastního podílu žadatele/příjemce dotace na projektu.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230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6191" y="993601"/>
            <a:ext cx="1144850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/>
              <a:t>Žadatel/příjemce dotace je povinen zajistit realizaci projektu do 24 měsíců od podpisu Dohody;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Předmět projektu musí být provozován výhradně žadatelem/příjemcem dotace nejpozději od data předložení Žádosti o platbu na MAS až do termínu skončení lhůty vázanosti projektu na účel (v případě čl. 35 musí být předmět projektu provozován Společností dle § 2716 a následujících zákona č. 89/2012, Sb., občanský zákoník, ve znění pozdějších předpisů);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Žadatel/příjemce dotace musí mít uspořádány právní vztahy k nemovitostem, na kterých jsou realizovány stavební výdaje (vztahuje se na stavbu i pozemek pod stavbou), nebo do kterých budou umístěny podpořené stroje, technologie nebo vybavení (vztahuje se pouze na stavbu) dle specifických podmínek Pravidel, od data podání Žádosti o platbu na MAS do konce lhůty vázanosti projektu na účel;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případě, že projekt/část projektu podléhá řízení stavebního úřadu, musí být odpovídající povolení stavebního úřadu (viz kapitola 1 písm. </a:t>
            </a:r>
            <a:r>
              <a:rPr lang="cs-CZ" sz="2000" dirty="0" err="1"/>
              <a:t>ll</a:t>
            </a:r>
            <a:r>
              <a:rPr lang="cs-CZ" sz="2000" dirty="0"/>
              <a:t>) těchto Pravidel), na jehož základě lze projekt/část projektu realizovat v souladu se zákonem č. 183/2006 Sb., o územním plánování a stavebním řádu (stavební zákon), ve znění pozdějších předpisů, pravomocné a platné (v případě veřejnoprávní smlouvy platné a účinné) již k datu podání Žádosti o dotaci na MAS;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43952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1748" y="1490008"/>
            <a:ext cx="11448503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Dotaci nelze poskytnout/proplatit v případě, pokud bylo ze strany žadatele/příjemce dotace či s jeho vědomím třetí osobou podáno nepravdivé prohlášení nebo nepravdivý důkaz; C. Příjemci bude navíc v rámci stejné operace ukončena administrace všech dosud neproplacených Žádostí a bude vyloučen ze stejné operace během kalendářního roku zjištění nesouladu a během následujícího kalendářního roku</a:t>
            </a:r>
            <a:r>
              <a:rPr lang="cs-CZ" sz="2400" dirty="0" smtClean="0"/>
              <a:t>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 daném kole příjmu žádostí může žadatel podat v rámci jedné </a:t>
            </a:r>
            <a:r>
              <a:rPr lang="cs-CZ" sz="2400" dirty="0" err="1"/>
              <a:t>Fiche</a:t>
            </a:r>
            <a:r>
              <a:rPr lang="cs-CZ" sz="2400" dirty="0"/>
              <a:t> pouze jednu Žádost</a:t>
            </a:r>
            <a:r>
              <a:rPr lang="cs-CZ" sz="2400" dirty="0" smtClean="0"/>
              <a:t>.</a:t>
            </a:r>
            <a:endParaRPr lang="cs-CZ" sz="24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Kontaktním místem pro žadatele pro předkládání veškeré dokumentace je MAS </a:t>
            </a:r>
            <a:r>
              <a:rPr lang="cs-CZ" sz="2400" dirty="0" err="1"/>
              <a:t>Hustopečsko</a:t>
            </a:r>
            <a:endParaRPr lang="cs-CZ" sz="2400" dirty="0"/>
          </a:p>
          <a:p>
            <a:pPr algn="just"/>
            <a:endParaRPr lang="cs-CZ" sz="2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3114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66945" y="53060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Doložení příloh k zadávacímu/výběrovému řízení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7281" y="856652"/>
            <a:ext cx="11448503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nejdříve na MAS v termínu do </a:t>
            </a:r>
            <a:r>
              <a:rPr lang="cs-CZ" sz="2300" b="1" dirty="0"/>
              <a:t>63. kalendářního dne </a:t>
            </a:r>
            <a:r>
              <a:rPr lang="cs-CZ" sz="2300" dirty="0"/>
              <a:t>od finálního data zaregistrování Žádosti o dotaci na RO SZIF, ke kontrole kompletní </a:t>
            </a:r>
            <a:r>
              <a:rPr lang="cs-CZ" sz="2300" b="1" dirty="0"/>
              <a:t>dokumentaci k zrealizovanému výběrovému/zadávacímu řízení.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na RO SZIF </a:t>
            </a:r>
            <a:r>
              <a:rPr lang="cs-CZ" sz="2300" b="1" dirty="0"/>
              <a:t>70. kalendářního dne </a:t>
            </a:r>
            <a:r>
              <a:rPr lang="cs-CZ" sz="2300" dirty="0"/>
              <a:t>od finálního data zaregistrování Žádosti o dotaci na RO SZIF uvedeného ve Výzvě MAS ke kontrole </a:t>
            </a:r>
            <a:r>
              <a:rPr lang="cs-CZ" sz="2300" b="1" dirty="0"/>
              <a:t>kompletní dokumentaci k zrealizovanému výběrovému/zadávacímu řízení </a:t>
            </a:r>
            <a:r>
              <a:rPr lang="cs-CZ" sz="2300" dirty="0"/>
              <a:t>dle Seznamu dokumentace z výběrového/zadávacího řízení, který je k dispozici na internetových stránkách www.eagri.cz/prv a www.szif.cz;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Dotaci nelze poskytnout/proplatit v případě, pokud bylo ze strany žadatele/příjemce dotace či s jeho vědomím třetí osobou podáno nepravdivé prohlášení nebo nepravdivý důkaz;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Příjemci bude navíc v rámci stejné operace ukončena administrace všech dosud neproplacených Žádostí a bude vyloučen ze stejné operace během kalendářního roku zjištění nesouladu a během následujícího kalendářního roku.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9947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Postup příjmu žádostí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66945" y="1216404"/>
            <a:ext cx="1144850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Žádost o dotaci musí být podána přes Portál Farmáře</a:t>
            </a:r>
            <a:r>
              <a:rPr lang="cs-CZ" sz="28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Žádost o dotaci musí být vygenerována z účtu žadatele na Portálu Farmáře, záložka Žádost o dotaci přes MAS, a po vyplnění žadatelem předána na MAS v soulady s pravidly 19.2.1</a:t>
            </a:r>
            <a:endParaRPr lang="cs-CZ" sz="4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Žádost o dotaci je možné bezplatně konzultovat na MAS.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Žadatel předá na MAS povinné, příp. nepovinné přílohy;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Za datum podání Žádosti o dotaci na MAS se považuje datum podání Žádosti o dotaci přes Portál farmáře.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3948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0" y="58349"/>
            <a:ext cx="11448503" cy="580843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Postup příjmu žádostí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49037" y="649123"/>
            <a:ext cx="11448503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Administrativní kontrola (obsahová správnost a kontrola přijatelnosti (písemná zpráva do 5 dnů od ukončení kontroly, lze žádat o doplnění max. 2x, lhůta pro doplnění 5 dnů).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Bodové hodnocení výběrové komise, schválení </a:t>
            </a:r>
            <a:r>
              <a:rPr lang="cs-CZ" sz="2300" dirty="0" smtClean="0"/>
              <a:t>Programovým výborem </a:t>
            </a:r>
            <a:r>
              <a:rPr lang="cs-CZ" sz="2300" dirty="0"/>
              <a:t>MAS – oznámení do 5 pracovních dnů žadateli.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Po výběru projektů MAS vybrané Žádosti o dotaci elektronicky podepíše, povinné, případně nepovinné přílohy MAS verifikuje a předá žadateli minimálně 3 pracovní dny před finálním termínem registrace na RO SZIF stanoveného ve výzvě MAS.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b="1" dirty="0"/>
              <a:t>Žadatel Žádost o dotaci včetně verifikovaných příloh pošle přes svůj účet na Portálu Farmáře na příslušný RO SZIF nejpozději do finálního termínu registrace na RO SZIF stanoveného ve výzvě MAS</a:t>
            </a:r>
            <a:r>
              <a:rPr lang="cs-CZ" sz="2300" dirty="0"/>
              <a:t> k závěrečnému ověření jejich způsobilosti před schválením; pokud budou některé přílohy předkládány v listinné podobě, musí tuto informaci žadatel uvést u zasílané Žádosti o dotaci přes Portál Farmáře.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22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269354"/>
            <a:ext cx="11438894" cy="101432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 smtClean="0">
                <a:latin typeface="Calibri" panose="020F0502020204030204" pitchFamily="34" charset="0"/>
              </a:rPr>
              <a:t>1. </a:t>
            </a:r>
            <a:r>
              <a:rPr lang="cs-CZ" b="1" dirty="0">
                <a:latin typeface="Calibri" panose="020F0502020204030204" pitchFamily="34" charset="0"/>
              </a:rPr>
              <a:t>Výzva</a:t>
            </a:r>
            <a:r>
              <a:rPr lang="cs-CZ" dirty="0">
                <a:solidFill>
                  <a:schemeClr val="accent5"/>
                </a:solidFill>
                <a:latin typeface="Calibri" panose="020F0502020204030204" pitchFamily="34" charset="0"/>
              </a:rPr>
              <a:t/>
            </a:r>
            <a:br>
              <a:rPr lang="cs-CZ" dirty="0">
                <a:solidFill>
                  <a:schemeClr val="accent5"/>
                </a:solidFill>
                <a:latin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</a:rPr>
              <a:t>Vyhlášení: </a:t>
            </a:r>
            <a:r>
              <a:rPr lang="cs-CZ" dirty="0" smtClean="0">
                <a:latin typeface="Calibri" panose="020F0502020204030204" pitchFamily="34" charset="0"/>
              </a:rPr>
              <a:t>18.6.2018 </a:t>
            </a:r>
            <a:r>
              <a:rPr lang="cs-CZ" dirty="0">
                <a:latin typeface="Calibri" panose="020F0502020204030204" pitchFamily="34" charset="0"/>
              </a:rPr>
              <a:t>– </a:t>
            </a:r>
            <a:r>
              <a:rPr lang="cs-CZ" dirty="0" smtClean="0">
                <a:latin typeface="Calibri" panose="020F0502020204030204" pitchFamily="34" charset="0"/>
              </a:rPr>
              <a:t>18.7.2018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255799" y="4404331"/>
            <a:ext cx="11438895" cy="1064944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3200" dirty="0"/>
              <a:t>Žádosti se přijímají pouze elektronicky přes </a:t>
            </a:r>
          </a:p>
          <a:p>
            <a:pPr algn="ctr"/>
            <a:r>
              <a:rPr lang="cs-CZ" sz="3200" dirty="0"/>
              <a:t>Portál Farmáře SZIF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67840"/>
            <a:ext cx="11438895" cy="2493442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cs-CZ" sz="2900" dirty="0"/>
              <a:t>Vyhlášeny celkem </a:t>
            </a:r>
            <a:r>
              <a:rPr lang="cs-CZ" sz="2900" dirty="0" smtClean="0"/>
              <a:t>5 </a:t>
            </a:r>
            <a:r>
              <a:rPr lang="cs-CZ" sz="2900" dirty="0" err="1" smtClean="0"/>
              <a:t>Fichí</a:t>
            </a:r>
            <a:endParaRPr lang="cs-CZ" sz="2900" dirty="0"/>
          </a:p>
          <a:p>
            <a:pPr>
              <a:defRPr/>
            </a:pPr>
            <a:r>
              <a:rPr lang="cs-CZ" sz="2900" dirty="0"/>
              <a:t>Alokace pro </a:t>
            </a:r>
            <a:r>
              <a:rPr lang="cs-CZ" sz="2900" dirty="0" smtClean="0"/>
              <a:t>1. </a:t>
            </a:r>
            <a:r>
              <a:rPr lang="cs-CZ" sz="2900" dirty="0"/>
              <a:t>výzvu </a:t>
            </a:r>
            <a:r>
              <a:rPr lang="cs-CZ" sz="2900" dirty="0" smtClean="0"/>
              <a:t>16,5 </a:t>
            </a:r>
            <a:r>
              <a:rPr lang="cs-CZ" sz="2900" dirty="0"/>
              <a:t>mil. Kč</a:t>
            </a:r>
          </a:p>
          <a:p>
            <a:pPr>
              <a:defRPr/>
            </a:pPr>
            <a:r>
              <a:rPr lang="cs-CZ" sz="2900" dirty="0"/>
              <a:t>Informace na </a:t>
            </a:r>
            <a:r>
              <a:rPr lang="cs-CZ" sz="2900" dirty="0" smtClean="0">
                <a:hlinkClick r:id="rId2"/>
              </a:rPr>
              <a:t>www.mashustopecsko.cz</a:t>
            </a:r>
            <a:endParaRPr lang="cs-CZ" sz="2900" dirty="0"/>
          </a:p>
          <a:p>
            <a:r>
              <a:rPr lang="cs-CZ" sz="2900" dirty="0"/>
              <a:t>Min. výše způsobilých výdajů: 50 000 Kč</a:t>
            </a:r>
          </a:p>
          <a:p>
            <a:r>
              <a:rPr lang="cs-CZ" sz="2900" dirty="0"/>
              <a:t>Max. výše způsobilých výdajů: 5 000 000 Kč</a:t>
            </a:r>
          </a:p>
          <a:p>
            <a:r>
              <a:rPr lang="cs-CZ" sz="2900" dirty="0"/>
              <a:t>Územní vymezení: celé území MAS</a:t>
            </a: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7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Postup příjmu žádostí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6191" y="1000014"/>
            <a:ext cx="11448503" cy="428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dirty="0"/>
              <a:t>Ověření administrativní kontroly SZIF: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 případě zjištěných odstranitelných nedostatků vyzve RO SZIF žadatele prostřednictvím Portálu Farmáře k odstranění konkrétních nedostatků nejpozději do 56 kalendářních dnů, resp. do 126 kalendářních dnů u Žádostí o dotaci s výběrovým/zadávacím řízením, od finálního data registrace Žádosti o dotaci na RO SZIF uvedeného ve Výzvě MAS,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odstranění zjištěných nedostatků musí být provedeno dle Žádosti o doplnění neúplné dokumentace v termínu do 14 kalendářních dnů od vyhotovení Žádosti o doplnění neúplné dokumentace ze strany RO SZIF pouze jednou, doplnění neúplné dokumentace se provádí nejdříve prostřednictvím MAS, žadatel předá doplněnou dokumentaci na příslušnou MAS, která provede kontrolu doplněné dokumentace v případě, že po kontrole zjistí MAS, že je nutné opravit doplnění, vyzve žadatele s pevně daným termínem k opravě doplnění Žádosti o dotaci, termín k opravě MAS stanoví s ohledem na dodržení termínu stanoveného v Žádosti o doplnění neúplné dokumentace; po doplnění ve stanoveném termínu MAS znovu zkontroluje dokumentaci,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MAS zkontrolované doplněné Žádosti o dotaci elektronicky podepíše, přílohy verifikuje a předá žadateli.</a:t>
            </a:r>
          </a:p>
          <a:p>
            <a:pPr lvl="1" algn="just">
              <a:lnSpc>
                <a:spcPct val="80000"/>
              </a:lnSpc>
            </a:pP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dirty="0"/>
              <a:t>Žadatel postupuje v podání doplnění na RO SZIF stejným postupem jako u podání </a:t>
            </a:r>
            <a:r>
              <a:rPr lang="cs-CZ" sz="2000" dirty="0" err="1"/>
              <a:t>ŽoD</a:t>
            </a:r>
            <a:r>
              <a:rPr lang="cs-CZ" sz="2000" dirty="0"/>
              <a:t> – přes Portál farmáře. RO SZIF zkontroluje do 21 kalendářních dnů.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6545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rgbClr val="FDF449"/>
          </a:solidFill>
        </p:spPr>
        <p:txBody>
          <a:bodyPr>
            <a:normAutofit/>
          </a:bodyPr>
          <a:lstStyle/>
          <a:p>
            <a:pPr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Děkuji za pozornost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F3F5B5-7635-41B2-8BB3-0DC1A944A9EB}"/>
              </a:ext>
            </a:extLst>
          </p:cNvPr>
          <p:cNvSpPr/>
          <p:nvPr/>
        </p:nvSpPr>
        <p:spPr>
          <a:xfrm>
            <a:off x="1216239" y="1757779"/>
            <a:ext cx="9863093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cs-CZ" sz="2800" dirty="0"/>
              <a:t>Ing. </a:t>
            </a:r>
            <a:r>
              <a:rPr lang="cs-CZ" sz="2800" dirty="0" smtClean="0"/>
              <a:t>Michal Zich</a:t>
            </a: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/>
              <a:t>Místní akční skupina </a:t>
            </a:r>
            <a:r>
              <a:rPr lang="cs-CZ" sz="2800" dirty="0" err="1" smtClean="0"/>
              <a:t>Hustopečsko</a:t>
            </a:r>
            <a:r>
              <a:rPr lang="cs-CZ" sz="2800" dirty="0" smtClean="0"/>
              <a:t>, </a:t>
            </a:r>
            <a:r>
              <a:rPr lang="cs-CZ" sz="2800" dirty="0" err="1"/>
              <a:t>z.s</a:t>
            </a:r>
            <a:r>
              <a:rPr lang="cs-CZ" sz="2800" dirty="0"/>
              <a:t>.</a:t>
            </a:r>
          </a:p>
          <a:p>
            <a:pPr algn="ctr">
              <a:lnSpc>
                <a:spcPct val="90000"/>
              </a:lnSpc>
            </a:pPr>
            <a:r>
              <a:rPr lang="cs-CZ" sz="2800" dirty="0"/>
              <a:t>Kancelář: </a:t>
            </a:r>
            <a:r>
              <a:rPr lang="cs-CZ" sz="2800" dirty="0" smtClean="0"/>
              <a:t>Tovární 22, Velké Pavlovice</a:t>
            </a: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/>
              <a:t>Tel.: </a:t>
            </a:r>
            <a:r>
              <a:rPr lang="cs-CZ" sz="2800" dirty="0" smtClean="0"/>
              <a:t>774 113 357, 774 364 013</a:t>
            </a:r>
          </a:p>
          <a:p>
            <a:pPr algn="ctr">
              <a:lnSpc>
                <a:spcPct val="90000"/>
              </a:lnSpc>
            </a:pPr>
            <a:r>
              <a:rPr lang="cs-CZ" sz="2800" dirty="0" smtClean="0">
                <a:hlinkClick r:id="rId2"/>
              </a:rPr>
              <a:t>info.mashustopecsko@gmail.com</a:t>
            </a:r>
            <a:endParaRPr lang="cs-CZ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 smtClean="0">
                <a:solidFill>
                  <a:srgbClr val="4E7437"/>
                </a:solidFill>
                <a:hlinkClick r:id="rId3"/>
              </a:rPr>
              <a:t>www.mashustopecsko.cz</a:t>
            </a:r>
            <a:endParaRPr lang="cs-CZ" sz="2800" dirty="0">
              <a:solidFill>
                <a:srgbClr val="4E7437"/>
              </a:solidFill>
            </a:endParaRPr>
          </a:p>
          <a:p>
            <a:pPr>
              <a:lnSpc>
                <a:spcPct val="90000"/>
              </a:lnSpc>
            </a:pPr>
            <a:endParaRPr lang="cs-CZ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0291" y="101500"/>
            <a:ext cx="11438894" cy="68229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Vyhlášené </a:t>
            </a:r>
            <a:r>
              <a:rPr lang="cs-CZ" b="1" dirty="0" err="1">
                <a:latin typeface="Calibri" panose="020F0502020204030204" pitchFamily="34" charset="0"/>
              </a:rPr>
              <a:t>Fiche</a:t>
            </a:r>
            <a:endParaRPr lang="cs-CZ" dirty="0">
              <a:latin typeface="Calibri" panose="020F0502020204030204" pitchFamily="34" charset="0"/>
            </a:endParaRPr>
          </a:p>
        </p:txBody>
      </p:sp>
      <p:graphicFrame>
        <p:nvGraphicFramePr>
          <p:cNvPr id="2" name="Zástupný symbol pro obsah 1">
            <a:extLst>
              <a:ext uri="{FF2B5EF4-FFF2-40B4-BE49-F238E27FC236}">
                <a16:creationId xmlns:a16="http://schemas.microsoft.com/office/drawing/2014/main" id="{FE77BC5B-7DA7-4CF3-8798-47295E7C138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77513411"/>
              </p:ext>
            </p:extLst>
          </p:nvPr>
        </p:nvGraphicFramePr>
        <p:xfrm>
          <a:off x="353251" y="966999"/>
          <a:ext cx="11197387" cy="44148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3663">
                  <a:extLst>
                    <a:ext uri="{9D8B030D-6E8A-4147-A177-3AD203B41FA5}">
                      <a16:colId xmlns:a16="http://schemas.microsoft.com/office/drawing/2014/main" val="1553364693"/>
                    </a:ext>
                  </a:extLst>
                </a:gridCol>
                <a:gridCol w="7053943">
                  <a:extLst>
                    <a:ext uri="{9D8B030D-6E8A-4147-A177-3AD203B41FA5}">
                      <a16:colId xmlns:a16="http://schemas.microsoft.com/office/drawing/2014/main" val="428125949"/>
                    </a:ext>
                  </a:extLst>
                </a:gridCol>
                <a:gridCol w="3059781">
                  <a:extLst>
                    <a:ext uri="{9D8B030D-6E8A-4147-A177-3AD203B41FA5}">
                      <a16:colId xmlns:a16="http://schemas.microsoft.com/office/drawing/2014/main" val="2311377959"/>
                    </a:ext>
                  </a:extLst>
                </a:gridCol>
              </a:tblGrid>
              <a:tr h="116458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 smtClean="0">
                          <a:solidFill>
                            <a:schemeClr val="tx1"/>
                          </a:solidFill>
                          <a:effectLst/>
                        </a:rPr>
                        <a:t>Číslo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635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Název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123190" marR="1657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Alokace pro </a:t>
                      </a:r>
                      <a:r>
                        <a:rPr lang="cs-CZ" sz="3200" b="1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výzvu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192201881"/>
                  </a:ext>
                </a:extLst>
              </a:tr>
              <a:tr h="672817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</a:t>
                      </a:r>
                      <a:r>
                        <a:rPr lang="cs-CZ" sz="2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zemědělského podnikání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000 000,- Kč 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709203711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F2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 zpracování zemědělských produktů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2 000 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000,- Kč 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975504435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F3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Oprava</a:t>
                      </a:r>
                      <a:r>
                        <a:rPr lang="cs-CZ" sz="2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 budování sítě polních cest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1 000</a:t>
                      </a:r>
                      <a:r>
                        <a:rPr lang="cs-CZ" sz="2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000,- Kč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884912374"/>
                  </a:ext>
                </a:extLst>
              </a:tr>
              <a:tr h="530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F4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Rozvoj nezemědělské činnosti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11 000 000,- Kč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547940843"/>
                  </a:ext>
                </a:extLst>
              </a:tr>
              <a:tr h="882628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F5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Výsadba/obnova zeleně v krajině, podpora zachování</a:t>
                      </a:r>
                      <a:r>
                        <a:rPr lang="cs-CZ" sz="2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krajinného rázu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500 000,- Kč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457334083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40384"/>
            <a:ext cx="11438894" cy="752427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Společné podmínky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151792"/>
            <a:ext cx="11438895" cy="49148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Žadatelem </a:t>
            </a:r>
            <a:r>
              <a:rPr lang="cs-CZ" dirty="0" smtClean="0"/>
              <a:t>zabezpečuje financování realizace nejprve z vlastních zdrojů</a:t>
            </a:r>
          </a:p>
          <a:p>
            <a:pPr algn="just"/>
            <a:r>
              <a:rPr lang="cs-CZ" dirty="0" smtClean="0"/>
              <a:t>Za plnění podmínek stanovených Pravidly zodpovídá výhradně žadatel</a:t>
            </a:r>
          </a:p>
          <a:p>
            <a:pPr algn="just"/>
            <a:r>
              <a:rPr lang="cs-CZ" dirty="0" smtClean="0"/>
              <a:t>Výdaje projektu nesmějí být financovány z jiných finančních nástrojů unie</a:t>
            </a:r>
          </a:p>
          <a:p>
            <a:pPr algn="just"/>
            <a:r>
              <a:rPr lang="cs-CZ" dirty="0" smtClean="0"/>
              <a:t>Souběžné čerpání lze z PRV + PGRLF</a:t>
            </a:r>
            <a:endParaRPr lang="cs-CZ" dirty="0"/>
          </a:p>
          <a:p>
            <a:pPr algn="just"/>
            <a:r>
              <a:rPr lang="cs-CZ" dirty="0" smtClean="0"/>
              <a:t>Vznik </a:t>
            </a:r>
            <a:r>
              <a:rPr lang="cs-CZ" dirty="0"/>
              <a:t>výdajů (vystavení objednávky nebo uzavření smlouvy) nejdříve ke dni podání žádosti o dotaci na MAS, uhrazeny nejpozději do data předložení žádosti o platbu.</a:t>
            </a:r>
          </a:p>
          <a:p>
            <a:pPr algn="just"/>
            <a:r>
              <a:rPr lang="pt-BR" dirty="0"/>
              <a:t>Místo realizace projektu: území </a:t>
            </a:r>
            <a:r>
              <a:rPr lang="pt-BR" dirty="0" smtClean="0"/>
              <a:t>MAS</a:t>
            </a:r>
            <a:r>
              <a:rPr lang="cs-CZ" dirty="0" smtClean="0"/>
              <a:t> + soulad s SCLLD MAS </a:t>
            </a:r>
            <a:r>
              <a:rPr lang="cs-CZ" dirty="0" err="1" smtClean="0"/>
              <a:t>Hustopečsko</a:t>
            </a:r>
            <a:r>
              <a:rPr lang="cs-CZ" dirty="0" smtClean="0"/>
              <a:t>.</a:t>
            </a:r>
            <a:endParaRPr lang="pt-BR" dirty="0"/>
          </a:p>
          <a:p>
            <a:pPr algn="just"/>
            <a:r>
              <a:rPr lang="pl-PL" dirty="0"/>
              <a:t>Realizace projektu max. 24 měsíců od podpisu dohody.</a:t>
            </a:r>
          </a:p>
          <a:p>
            <a:pPr algn="just"/>
            <a:r>
              <a:rPr lang="cs-CZ" dirty="0"/>
              <a:t>Vázanost projektu na účel 5 let od převedení dotace na účet příjemce </a:t>
            </a:r>
            <a:r>
              <a:rPr lang="cs-CZ" dirty="0" smtClean="0"/>
              <a:t>dotace .</a:t>
            </a:r>
            <a:endParaRPr lang="cs-CZ" dirty="0"/>
          </a:p>
          <a:p>
            <a:pPr algn="just"/>
            <a:r>
              <a:rPr lang="cs-CZ" dirty="0"/>
              <a:t>Archivace dokumentů min. 10 let od proplacení dotace.</a:t>
            </a:r>
          </a:p>
          <a:p>
            <a:pPr algn="just"/>
            <a:r>
              <a:rPr lang="pl-PL" dirty="0"/>
              <a:t>Dodržení požadavků na publicitu projektu.</a:t>
            </a:r>
            <a:endParaRPr lang="cs-CZ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67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Společné podmínky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  <a:p>
            <a:pPr algn="just"/>
            <a:r>
              <a:rPr lang="cs-CZ" dirty="0"/>
              <a:t>Žádost musí získat minimální počet bodů v rámci preferenčních kritérií. </a:t>
            </a:r>
          </a:p>
          <a:p>
            <a:pPr algn="just"/>
            <a:r>
              <a:rPr lang="cs-CZ" dirty="0"/>
              <a:t>Vznik nových pracovních míst: vytvoření do 6 měsíců od převedení dotace na účet příjemce; udržitelnost 3 roky (malý nebo střední podnik) / 5 let (velký podnik).</a:t>
            </a:r>
          </a:p>
          <a:p>
            <a:pPr algn="just"/>
            <a:r>
              <a:rPr lang="cs-CZ" dirty="0"/>
              <a:t>Skutečnosti, za které žadatel obdržel body, jsou pro žadatele/příjemce dotace závazné od data podání žádosti o </a:t>
            </a:r>
            <a:r>
              <a:rPr lang="pl-PL" dirty="0"/>
              <a:t>dotaci po dobu udržitelnosti projektu – 5 let.</a:t>
            </a:r>
          </a:p>
          <a:p>
            <a:pPr algn="just"/>
            <a:r>
              <a:rPr lang="cs-CZ" dirty="0"/>
              <a:t>Přípustné způsoby uspořádání právních vztahů k nemovitostem – v případě stavebních prací: vlastnictví, spoluvlastnictví s min. 50% podílem, věcné břemeno (shodné také pro stroje, technologie nebo vybavení + navíc nájem, výpůjčka</a:t>
            </a:r>
            <a:r>
              <a:rPr lang="cs-CZ" dirty="0" smtClean="0"/>
              <a:t>).</a:t>
            </a:r>
          </a:p>
          <a:p>
            <a:pPr algn="just"/>
            <a:r>
              <a:rPr lang="cs-CZ" dirty="0"/>
              <a:t>Nákup nemovitostí – maximálně 10 % celkové výše výdajů, ze kterých je </a:t>
            </a:r>
            <a:r>
              <a:rPr lang="pl-PL" dirty="0"/>
              <a:t>stanovena dotace na daný </a:t>
            </a:r>
            <a:r>
              <a:rPr lang="pl-PL" dirty="0" smtClean="0"/>
              <a:t>projekt (žadatel musí být vlastníkem do data podání žádosti o platbu)</a:t>
            </a:r>
            <a:endParaRPr lang="pl-PL" dirty="0"/>
          </a:p>
          <a:p>
            <a:pPr algn="just"/>
            <a:r>
              <a:rPr lang="cs-CZ" dirty="0"/>
              <a:t>Výdaje související s marketingem max. 100 000 Kč.</a:t>
            </a:r>
          </a:p>
          <a:p>
            <a:pPr algn="just"/>
            <a:r>
              <a:rPr lang="cs-CZ" dirty="0"/>
              <a:t>Vznik výdajů (vystavení objednávky nebo uzavření smlouvy) nejdříve ke dni podání žádosti o dotaci na MAS, uhrazeny nejpozději do data předložení žádosti o platbu.</a:t>
            </a:r>
          </a:p>
          <a:p>
            <a:pPr marL="0" indent="0" algn="just">
              <a:buNone/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5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Financování projektu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Hotovostní </a:t>
            </a:r>
            <a:r>
              <a:rPr lang="cs-CZ" dirty="0"/>
              <a:t>platba max. 100 000 Kč.</a:t>
            </a:r>
          </a:p>
          <a:p>
            <a:pPr algn="just"/>
            <a:r>
              <a:rPr lang="cs-CZ" dirty="0"/>
              <a:t>Bezhotovostní platba pouze prostřednictvím vlastního bankovního účtu.</a:t>
            </a:r>
          </a:p>
          <a:p>
            <a:pPr algn="just"/>
            <a:r>
              <a:rPr lang="cs-CZ" dirty="0"/>
              <a:t>Katalog stavebních prací a materiálu: ÚRS PRAHA a.s., RTS a.s., </a:t>
            </a:r>
            <a:r>
              <a:rPr lang="cs-CZ" dirty="0" err="1"/>
              <a:t>Callida</a:t>
            </a:r>
            <a:r>
              <a:rPr lang="cs-CZ" dirty="0"/>
              <a:t> s.r.o.</a:t>
            </a:r>
          </a:p>
          <a:p>
            <a:pPr algn="just"/>
            <a:r>
              <a:rPr lang="cs-CZ" dirty="0"/>
              <a:t>Zakázka do 20 000 Kč bez DPH: nákup přímo (max. do výše 100 000 Kč </a:t>
            </a:r>
            <a:r>
              <a:rPr lang="pl-PL" dirty="0"/>
              <a:t>bez DPH součtu těchto samostatných zakázek na projekt).</a:t>
            </a:r>
          </a:p>
          <a:p>
            <a:pPr algn="just"/>
            <a:r>
              <a:rPr lang="pl-PL" dirty="0"/>
              <a:t>Zakázka od 20 000 Kč bez DPH do 400 000 Kč bez DPH – cenový </a:t>
            </a:r>
            <a:r>
              <a:rPr lang="cs-CZ" dirty="0"/>
              <a:t>marketing.</a:t>
            </a:r>
          </a:p>
          <a:p>
            <a:pPr algn="just"/>
            <a:r>
              <a:rPr lang="pl-PL" dirty="0"/>
              <a:t>Zakázka od 20 000 Kč bez DPH do 500 000 Kč bez DPH – pokud žadatel </a:t>
            </a:r>
            <a:r>
              <a:rPr lang="cs-CZ" dirty="0"/>
              <a:t>není veřejný nebo dotovaný zadavatel – cenový marketing.</a:t>
            </a:r>
          </a:p>
          <a:p>
            <a:pPr algn="just"/>
            <a:r>
              <a:rPr lang="cs-CZ" dirty="0"/>
              <a:t>Zakázka rovna nebo vyšší 400 000 Kč, resp. 500 000 Kč: výběrové řízení (žadatel postupuje podle Příručky pro zadávání veřejných zakázek!)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i="1" dirty="0"/>
              <a:t>Upraveno v Obecných pravidlech – čl. 6. Způsobilé výdaje, ze kterých je stanovena </a:t>
            </a:r>
            <a:r>
              <a:rPr lang="cs-CZ" i="1" dirty="0" smtClean="0"/>
              <a:t>dotace (str. 16) + Příloha č. 3 – Závazný přehled maximálních hodnot výdajů (str. 90)</a:t>
            </a:r>
            <a:endParaRPr lang="cs-CZ" i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7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4857</TotalTime>
  <Words>4456</Words>
  <Application>Microsoft Office PowerPoint</Application>
  <PresentationFormat>Širokoúhlá obrazovka</PresentationFormat>
  <Paragraphs>412</Paragraphs>
  <Slides>51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51</vt:i4>
      </vt:variant>
    </vt:vector>
  </HeadingPairs>
  <TitlesOfParts>
    <vt:vector size="59" baseType="lpstr">
      <vt:lpstr>Arial</vt:lpstr>
      <vt:lpstr>Arial Narrow</vt:lpstr>
      <vt:lpstr>Calibri</vt:lpstr>
      <vt:lpstr>Calibri Light</vt:lpstr>
      <vt:lpstr>Courier New</vt:lpstr>
      <vt:lpstr>Times New Roman</vt:lpstr>
      <vt:lpstr>Verdana</vt:lpstr>
      <vt:lpstr>Motiv Office</vt:lpstr>
      <vt:lpstr>Místní akční skupina Hustopečsko, z. s.  </vt:lpstr>
      <vt:lpstr>Program semináře</vt:lpstr>
      <vt:lpstr>MAS Hustopečsko</vt:lpstr>
      <vt:lpstr>Prezentace aplikace PowerPoint</vt:lpstr>
      <vt:lpstr>1. Výzva Vyhlášení: 18.6.2018 – 18.7.2018</vt:lpstr>
      <vt:lpstr>Vyhlášené Fiche</vt:lpstr>
      <vt:lpstr>Společné podmínky pro všechny Fiche</vt:lpstr>
      <vt:lpstr>Společné podmínky pro všechny Fiche</vt:lpstr>
      <vt:lpstr>Financování projektu</vt:lpstr>
      <vt:lpstr>Povinné přílohy pro všechny Fiche</vt:lpstr>
      <vt:lpstr>Rozdělení do kategorií podniků:</vt:lpstr>
      <vt:lpstr>Co jsou investiční výdaje</vt:lpstr>
      <vt:lpstr>Dotaci nelze poskytnout na:</vt:lpstr>
      <vt:lpstr>F 1  - Modernizace zemědělského podnikání</vt:lpstr>
      <vt:lpstr>F1  - Modernizace zemědělského podnikání</vt:lpstr>
      <vt:lpstr>F1 – Modernizace zemědělského podnikání – způsobilé výdaje</vt:lpstr>
      <vt:lpstr>F1  - Modernizace zemědělského podnikání – Preferenční kritéria</vt:lpstr>
      <vt:lpstr>F1 – Modernizace zemědělského podnikání – Nepovinné přílohy</vt:lpstr>
      <vt:lpstr>F2 – Modernizace zpracování zemědělských produktů </vt:lpstr>
      <vt:lpstr>F2 - Modernizace zpracování zemědělských produktů - Kritéria přijatelnosti:</vt:lpstr>
      <vt:lpstr>F2 – Modernizace zpracování zemědělských produktů - další podmínky:</vt:lpstr>
      <vt:lpstr>F2 – Modernizace zpracování zemědělských produktů  Další podmínky v případě, že výstupní produkt nespadá do přílohy I Smlouvy o fungování EU:</vt:lpstr>
      <vt:lpstr>F2 – Modernizace zpracování zemědělských produktů  Způsobilé výdaje:</vt:lpstr>
      <vt:lpstr>F2 – Modernizace zpracování zemědělských produktů  Preferenční kritéria</vt:lpstr>
      <vt:lpstr>F2 – Modernizace zpracování zemědělských produktů  Nepovinné přílohy</vt:lpstr>
      <vt:lpstr>F3 – Oprava a budování sítě polních cest</vt:lpstr>
      <vt:lpstr>F3 – Oprava a budování sítě polních cest – kritéria přijatelnosti</vt:lpstr>
      <vt:lpstr>F3 – Oprava a budování sítě polních cest – další podmínky</vt:lpstr>
      <vt:lpstr>F3 – Oprava a budování sítě polních cest – způsobilé výdaje</vt:lpstr>
      <vt:lpstr>F3 – Oprava a budování sítě polních cest – preferenční kritéria</vt:lpstr>
      <vt:lpstr>F3 – Oprava a budování sítě polních cest – nepovinné přílohy</vt:lpstr>
      <vt:lpstr>F4 – Rozvoj nezemědělských činností</vt:lpstr>
      <vt:lpstr>F4 – Rozvoj nezemědělských činností – CZ-NACE</vt:lpstr>
      <vt:lpstr>F4 – Rozvoj nezemědělských činností – další vymezení</vt:lpstr>
      <vt:lpstr>F4 – Rozvoj nezemědělských činností – Způsobilé výdaje</vt:lpstr>
      <vt:lpstr>F4 – Rozvoj nezemědělských činností – Pravidlo „de minimis „</vt:lpstr>
      <vt:lpstr>F4 – Rozvoj nezemědělských činností – Preferenční kritéria</vt:lpstr>
      <vt:lpstr>F4 – Rozvoj nezemědělských činností - Nepovinné přílohy</vt:lpstr>
      <vt:lpstr>F5 – Výsadba/obnova zeleně v krajině, podpora zachování krajinného rázu</vt:lpstr>
      <vt:lpstr>F5 – Výsadba/obnova zeleně v krajině, podpora zachování krajinného rázu Kritéria přijatelnosti:</vt:lpstr>
      <vt:lpstr>F5 – Výsadba/obnova zeleně v krajině, podpora zachování krajinného rázu Další podmínky:</vt:lpstr>
      <vt:lpstr>F5 – Výsadba/obnova zeleně v krajině, podpora zachování krajinného rázu Způsobilé výdaje:</vt:lpstr>
      <vt:lpstr>F5 – Výsadba/obnova zeleně v krajině, podpora zachování krajinného rázu Preferenční kritéria:</vt:lpstr>
      <vt:lpstr>Obecná ustanovení pro všechny žadatele</vt:lpstr>
      <vt:lpstr>Obecná ustanovení pro všechny žadatele</vt:lpstr>
      <vt:lpstr>Obecná ustanovení pro všechny žadatele</vt:lpstr>
      <vt:lpstr>Doložení příloh k zadávacímu/výběrovému řízení</vt:lpstr>
      <vt:lpstr>Postup příjmu žádostí</vt:lpstr>
      <vt:lpstr>Postup příjmu žádostí</vt:lpstr>
      <vt:lpstr>Postup příjmu žádostí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skupina  DOLNÍ MORAVA,z.s.</dc:title>
  <dc:creator>HP</dc:creator>
  <cp:lastModifiedBy>zichm@seznam.cz</cp:lastModifiedBy>
  <cp:revision>139</cp:revision>
  <dcterms:created xsi:type="dcterms:W3CDTF">2016-04-19T08:22:35Z</dcterms:created>
  <dcterms:modified xsi:type="dcterms:W3CDTF">2018-06-14T07:41:21Z</dcterms:modified>
</cp:coreProperties>
</file>