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0" r:id="rId4"/>
  </p:sldMasterIdLst>
  <p:sldIdLst>
    <p:sldId id="256" r:id="rId5"/>
    <p:sldId id="257" r:id="rId6"/>
    <p:sldId id="298" r:id="rId7"/>
    <p:sldId id="297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13" autoAdjust="0"/>
  </p:normalViewPr>
  <p:slideViewPr>
    <p:cSldViewPr snapToGrid="0">
      <p:cViewPr varScale="1">
        <p:scale>
          <a:sx n="82" d="100"/>
          <a:sy n="82" d="100"/>
        </p:scale>
        <p:origin x="672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9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07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4058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209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2170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78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613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69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16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63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9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840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64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13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7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6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88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3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hyperlink" Target="https://www.agentura-api.org/wp-content/uploads/2023/02/uzivatelska-prirucka-is-kp21-verze-7.10.2022.pdf" TargetMode="External"/><Relationship Id="rId7" Type="http://schemas.openxmlformats.org/officeDocument/2006/relationships/hyperlink" Target="http://www.mashustopecsko.cz/mas-hustopecsko-z.s.-op-tak-i" TargetMode="External"/><Relationship Id="rId2" Type="http://schemas.openxmlformats.org/officeDocument/2006/relationships/hyperlink" Target="https://www.agentura-api.org/wp-content/uploads/2023/05/ms21-up-s4-p25-ovladani-portalu-iskp21-v7.pdf" TargetMode="Externa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s://www.mpo.cz/assets/cz/podnikani/dotace-a-podpora-podnikani/optak-2021-2027/aktualni-informace/2023/8/Pravidla-pro-zadatele-a-prijemce---Obecna-cast_verze-4_platnost-od-4-8-2023.pdf" TargetMode="External"/><Relationship Id="rId5" Type="http://schemas.openxmlformats.org/officeDocument/2006/relationships/hyperlink" Target="https://www.mpo.cz/cz/podnikani/dotace-a-podpora-podnikani/optak-2021-2027/aktivity/technologie/technologie-pro-mas-clld-_-vyzva-i---273477/" TargetMode="External"/><Relationship Id="rId4" Type="http://schemas.openxmlformats.org/officeDocument/2006/relationships/hyperlink" Target="https://www.agentura-api.org/cs/videonavody-is-kp21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veronika.mikulicova@email.com" TargetMode="External"/><Relationship Id="rId2" Type="http://schemas.openxmlformats.org/officeDocument/2006/relationships/hyperlink" Target="mailto:info.mashustopecsko@gmail.com" TargetMode="Externa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96614" y="1835346"/>
            <a:ext cx="10862441" cy="2215490"/>
          </a:xfrm>
        </p:spPr>
        <p:txBody>
          <a:bodyPr>
            <a:normAutofit/>
          </a:bodyPr>
          <a:lstStyle/>
          <a:p>
            <a:pPr algn="ctr"/>
            <a:r>
              <a:rPr lang="cs-CZ" sz="4400" dirty="0"/>
              <a:t>Seminář k 1. výzvě </a:t>
            </a:r>
            <a:br>
              <a:rPr lang="cs-CZ" sz="4400" dirty="0"/>
            </a:br>
            <a:r>
              <a:rPr lang="cs-CZ" sz="4400" dirty="0"/>
              <a:t>k předkládání žádostí </a:t>
            </a:r>
            <a:br>
              <a:rPr lang="cs-CZ" sz="4400" dirty="0"/>
            </a:br>
            <a:r>
              <a:rPr lang="cs-CZ" sz="4400" dirty="0"/>
              <a:t>o podporu OP TAK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endParaRPr lang="cs-CZ" sz="2800" dirty="0"/>
          </a:p>
          <a:p>
            <a:pPr algn="ctr"/>
            <a:r>
              <a:rPr lang="cs-CZ" sz="5200" dirty="0"/>
              <a:t>„MAS </a:t>
            </a:r>
            <a:r>
              <a:rPr lang="cs-CZ" sz="5200" dirty="0" err="1"/>
              <a:t>Hustopečsko</a:t>
            </a:r>
            <a:r>
              <a:rPr lang="cs-CZ" sz="5200" dirty="0"/>
              <a:t> – Operační program Technologie a aplikace pro konkurenceschopnost“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62" y="5317450"/>
            <a:ext cx="3038899" cy="1476581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CFB92636-2A50-95B0-7842-758C3BA609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2814" y="465820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540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– dle de minimis I.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 lnSpcReduction="10000"/>
          </a:bodyPr>
          <a:lstStyle/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Dlouhodobý hmotný majetek</a:t>
            </a: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Výrobní stroje a jejich součásti- </a:t>
            </a:r>
            <a:r>
              <a:rPr lang="cs-CZ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pouze za předpokladu, že součástí pořizovací ceny uvedené v rozpočtu projektu je příslušenství pro manipulaci ve smyslu nahrazení lidské manuální práce při daném úkonu a dále pouze za předpokladu, že bude tato technologie datově integrovaná s nadřazeným podnikovým informačním systémem (typu ERP, MES, MIS, APS apod.); </a:t>
            </a: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Manipulační systémy 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Měřící nebo testovací stanice 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Automatické balicí stroje 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ICT/IT systémy, vnitropodnikové sítě 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Monitorovací systémy 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Vybavení hybridní prodejny 24/7</a:t>
            </a:r>
          </a:p>
          <a:p>
            <a:pPr lvl="1"/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Dlouhodobý nehmotný majetek (musí pro podnik přinášet nové funkcionality oproti stávajícímu řešení)</a:t>
            </a: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Pořízení a implementace SW</a:t>
            </a:r>
          </a:p>
          <a:p>
            <a:pPr lvl="1"/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Výdaje na předplacený SW lze čerpat pouze po dobu realizace projektu</a:t>
            </a:r>
          </a:p>
          <a:p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30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– dle de minimis II.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Služby a ostatní výdaje</a:t>
            </a: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Náklady na SW, který je poskytován v rámci cloudových služeb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Ostatní drobný hmotný majetek s přímou vazbou na realizaci projektu</a:t>
            </a: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Nepřímé náklady (v rámci projektu musí být uplatněny, faktury se nedokládají)</a:t>
            </a: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7 % ze způsobilých výdajů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Např. publicita, mzdy projektových pracovníků, odpisy, bankovní poplatky, marketing, propagace</a:t>
            </a:r>
          </a:p>
          <a:p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</a:rPr>
              <a:t>Způsobilé a nezpůsobilé výdaje jsou detailně vymezeny v Příloze č. 2 Vymezení způsobilých výdajů</a:t>
            </a: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845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Nezpůsobilé výdaje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Položky nezařaditelné mezi ZV kromě výdajů, které jsou uvedeny v nepřímých nákladech</a:t>
            </a: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DPH, pokud lze uplatnit nárok na jeho odpočet,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Výdaje vzniklé nebo uhrazené před datem přijatelnosti projektu,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výdaje, na které již byla poskytnuta jiná veřejná podpora nebo podpora de minimis,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Splátky půjček a úvěrů,</a:t>
            </a:r>
          </a:p>
          <a:p>
            <a:pPr lvl="1"/>
            <a:r>
              <a:rPr lang="cs-CZ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P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okuty a penále,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Majetek nelze pořizovat vlastní činností příjemce (aktivací),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Pořízení kolových a pásových vozidel a kolových a pásových strojů včetně příslušenství,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Pořízení kancelářského nábytku a vybavení, regálů,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Pořízení repasovaných strojů a zařízení,…</a:t>
            </a: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203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/>
              <a:t>Bodování a hodnotící kritéria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Bodové hodnocení</a:t>
            </a: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Projektový záměr musí získat minimálně 30 bodů v rámci hodnoticích kritérií v hodnocení Výběrovou komisí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Maximální bodová hranice je 80 bodů</a:t>
            </a:r>
          </a:p>
          <a:p>
            <a:pPr lvl="1"/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Hodnotící kritéria (příloha č. 5 výzvy):</a:t>
            </a:r>
          </a:p>
          <a:p>
            <a:pPr lvl="1"/>
            <a:r>
              <a:rPr lang="cs-CZ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Prvožadatelé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OP PIK, OP TAK – max. 20 bodů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Velikost podniku – max. 20 bodů</a:t>
            </a:r>
          </a:p>
          <a:p>
            <a:pPr lvl="1"/>
            <a:r>
              <a:rPr lang="cs-CZ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Prvožadatel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na MAS – max. 20 bodů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Podíl nezaměstnaných osob – max. 20 bodů</a:t>
            </a: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825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/>
              <a:t>Povinné přílohy projektového záměru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Podnikatelský záměr dle povinné osnovy</a:t>
            </a:r>
          </a:p>
          <a:p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Dvě indikativní cenové nabídky ke každé pořizované položce, vyjma nepřímých nákladů</a:t>
            </a:r>
          </a:p>
          <a:p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Přílohu k posouzení zásady „významně nepoškozovat“</a:t>
            </a:r>
          </a:p>
          <a:p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Další dokumenty dokládající skutečnosti uvedené v Podnikatelském záměru (např. certifikáty, osvědčení, atd.)</a:t>
            </a: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790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/>
              <a:t>Postup podání žádosti o dotaci a její administrace na MAS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 fontScale="92500"/>
          </a:bodyPr>
          <a:lstStyle/>
          <a:p>
            <a:pPr>
              <a:buFont typeface="+mj-lt"/>
              <a:buAutoNum type="arabicPeriod"/>
            </a:pP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Žadatel konzultuje projektový záměr s pracovníkem kanceláře MAS (Michal Zich a Veronika Mikulicová), a to z důvodu posouzení souladu se strategií MAS</a:t>
            </a:r>
          </a:p>
          <a:p>
            <a:pPr>
              <a:buFont typeface="+mj-lt"/>
              <a:buAutoNum type="arabicPeriod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Žadatel předloží 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kompletně vyplněný, podepsaný formulář projektového záměru na MAS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, včetně všech povinných, případně nepovinných příloh 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v elektronické podobě do datové schránky MAS </a:t>
            </a:r>
            <a:r>
              <a:rPr lang="cs-CZ" b="1" dirty="0" err="1">
                <a:solidFill>
                  <a:srgbClr val="000000"/>
                </a:solidFill>
                <a:latin typeface="Calibri" panose="020F0502020204030204" pitchFamily="34" charset="0"/>
              </a:rPr>
              <a:t>Hustopečsko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do termínu 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4.3.2024</a:t>
            </a:r>
          </a:p>
          <a:p>
            <a:pPr>
              <a:buFont typeface="+mj-lt"/>
              <a:buAutoNum type="arabicPeriod"/>
            </a:pPr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MAS zveřejní seznam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přijatých žádostí na webu do 5 PD od ukončení příjmů záměrů na MAS</a:t>
            </a:r>
          </a:p>
          <a:p>
            <a:pPr>
              <a:buFont typeface="+mj-lt"/>
              <a:buAutoNum type="arabicPeriod"/>
            </a:pP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Administrativní kontrol MAS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 proběhne do 60 PD od data ukončení příjmu projektů</a:t>
            </a:r>
          </a:p>
          <a:p>
            <a:pPr>
              <a:buFont typeface="+mj-lt"/>
              <a:buAutoNum type="arabicPeriod"/>
            </a:pPr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Žadatel může být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v rámci administrativní kontroly </a:t>
            </a:r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dvakrát vyzván k doplnění 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nebo úpravě záměru. Lhůta pro opravu/doplnění žádosti se stanovuje na 15 kalendářních dní od data odeslání požadavku do datové schránky žadatele. Tato lhůta zahrnuje i 10 denní lhůtu na doručení výzvy k úpravě fikcí doručení prostřednictvím datové schránky žadatele</a:t>
            </a:r>
          </a:p>
          <a:p>
            <a:pPr>
              <a:buFont typeface="+mj-lt"/>
              <a:buAutoNum type="arabicPeriod"/>
            </a:pP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Hodnocení výběrovou komisí – postupují pouze projekty, které prošly administrativní kontrolou.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Seznámení se s projekty, vyhodnocení projektů dle předem stanovených hodnotících kritérií (viz. bodování a hodnotící kritéria). Věcné hodnocení je provedeno nejpozději do 30 PD od ukončení administrativní kontroly.</a:t>
            </a:r>
          </a:p>
          <a:p>
            <a:pPr>
              <a:buFont typeface="+mj-lt"/>
              <a:buAutoNum type="arabicPeriod"/>
            </a:pPr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Výběr projektů – 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provádí programový výbor a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musí proběhnout do 20 PD od ukončení věcného hodnocení projektů</a:t>
            </a:r>
          </a:p>
          <a:p>
            <a:pPr>
              <a:buFont typeface="+mj-lt"/>
              <a:buAutoNum type="arabicPeriod"/>
            </a:pPr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Úspěšným žadatelům 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je vydáno </a:t>
            </a:r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Vyjádření MAS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kde je uvedena lhůta, do které žadatel musí podat plnou žádost do ISKP21+. Lhůta nesmí být kratší než 30 KD.</a:t>
            </a:r>
            <a:endParaRPr lang="cs-CZ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7039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/>
              <a:t>Základní informace a odkazy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Vlastnosti a uživatelská obsluha portálu ISKP21+ </a:t>
            </a: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hlinkClick r:id="rId2"/>
              </a:rPr>
              <a:t>https://www.agentura-api.org/wp-content/uploads/2023/05/ms21-up-s4-p25-ovladani-portalu-iskp21-v7.pdf</a:t>
            </a:r>
            <a:endParaRPr lang="cs-CZ" sz="180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Obecné pokyny pro vyplnění žádosti o podporu v ISKP21+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hlinkClick r:id="rId3"/>
              </a:rPr>
              <a:t>https://www.agentura-api.org/wp-content/uploads/2023/02/uzivatelska-prirucka-is-kp21-verze-7.10.2022.pdf</a:t>
            </a:r>
            <a:endParaRPr lang="cs-CZ" sz="180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Video návody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hlinkClick r:id="rId4"/>
              </a:rPr>
              <a:t>https://www.agentura-api.org/cs/videonavody-is-kp21/</a:t>
            </a: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Nadřazená výzva a specifické přílohy 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hlinkClick r:id="rId5"/>
              </a:rPr>
              <a:t>https://www.mpo.cz/cz/podnikani/dotace-a-podpora-podnikani/optak-2021-2027/aktivity/technologie/technologie-pro-mas-clld-_-vyzva-i---273477/</a:t>
            </a: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Pravidla pro žadatele – obecná část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hlinkClick r:id="rId6"/>
              </a:rPr>
              <a:t>https://www.mpo.cz/assets/cz/podnikani/dotace-a-podpora-podnikani/optak-2021-2027/aktualni-informace/2023/8/Pravidla-pro-zadatele-a-prijemce---Obecna-cast_verze-4_platnost-od-4-8-2023.pdf</a:t>
            </a: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Dokumenty 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k výzvě na webu MAS </a:t>
            </a:r>
            <a:r>
              <a:rPr lang="cs-CZ" b="1" dirty="0" err="1">
                <a:solidFill>
                  <a:srgbClr val="000000"/>
                </a:solidFill>
                <a:latin typeface="Calibri" panose="020F0502020204030204" pitchFamily="34" charset="0"/>
              </a:rPr>
              <a:t>Hustopečsko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hlinkClick r:id="rId7"/>
              </a:rPr>
              <a:t>http://www.mashustopecsko.cz/mas-hustopecsko-z.s.-op-tak-i</a:t>
            </a: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321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/>
              <a:t>Kontakty – MAS </a:t>
            </a:r>
            <a:r>
              <a:rPr lang="cs-CZ" sz="2800" dirty="0" err="1"/>
              <a:t>Hustopečsko</a:t>
            </a:r>
            <a:r>
              <a:rPr lang="cs-CZ" sz="2800" dirty="0"/>
              <a:t>, z. s.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Kancelář </a:t>
            </a: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– Tovární 22, Velké Pavlovice, 691 10</a:t>
            </a:r>
          </a:p>
          <a:p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Kontaktní osoby:</a:t>
            </a:r>
          </a:p>
          <a:p>
            <a:pPr lvl="1"/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Vedoucí manažer pro realizaci SCLLD:</a:t>
            </a:r>
          </a:p>
          <a:p>
            <a:pPr marL="914400" lvl="2" indent="0">
              <a:buNone/>
            </a:pP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Ing. Michal Zich</a:t>
            </a:r>
          </a:p>
          <a:p>
            <a:pPr marL="914400" lvl="2" indent="0">
              <a:buNone/>
            </a:pPr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hlinkClick r:id="rId2"/>
              </a:rPr>
              <a:t>info.mashustopecsko@gmail.com</a:t>
            </a:r>
            <a:endParaRPr lang="cs-CZ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774 113 357</a:t>
            </a:r>
          </a:p>
          <a:p>
            <a:pPr marL="914400" lvl="2" indent="0">
              <a:buNone/>
            </a:pPr>
            <a:endParaRPr lang="cs-CZ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800100" lvl="1"/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Projektová manažerka:</a:t>
            </a:r>
          </a:p>
          <a:p>
            <a:pPr marL="514350" lvl="1" indent="0">
              <a:buNone/>
            </a:pP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	Ing. Veronika Mikulicová</a:t>
            </a:r>
          </a:p>
          <a:p>
            <a:pPr marL="514350" lvl="1" indent="0">
              <a:buNone/>
            </a:pP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  <a:hlinkClick r:id="rId3"/>
              </a:rPr>
              <a:t>veronika.mikulicova@email.com</a:t>
            </a:r>
            <a:endParaRPr lang="cs-CZ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514350" lvl="1" indent="0">
              <a:buNone/>
            </a:pPr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774 364 013</a:t>
            </a: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904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1320800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MAS </a:t>
            </a:r>
            <a:r>
              <a:rPr lang="cs-CZ" sz="2800" dirty="0" err="1">
                <a:solidFill>
                  <a:schemeClr val="accent1">
                    <a:lumMod val="75000"/>
                  </a:schemeClr>
                </a:solidFill>
              </a:rPr>
              <a:t>Hustopečsko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 – 1. Výzva – Technologie pro MAS (CLLD)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70" y="979714"/>
            <a:ext cx="11188368" cy="4898572"/>
          </a:xfrm>
        </p:spPr>
        <p:txBody>
          <a:bodyPr>
            <a:normAutofit/>
          </a:bodyPr>
          <a:lstStyle/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Příjem žádostí: </a:t>
            </a:r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od</a:t>
            </a:r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/>
              <a:t>1.2.2023 9:00 - 4.3.2023 23:59 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Celková částka dotace pro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výzvu: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cs-CZ" sz="2000" dirty="0"/>
              <a:t> 880 000,00 Kč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(dotace = 50%) </a:t>
            </a: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Min. celkové výdaje projektu: 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250 000,00 Kč</a:t>
            </a: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Max. celkové výdaje projektu: </a:t>
            </a:r>
            <a:r>
              <a:rPr lang="cs-CZ" sz="2000" dirty="0"/>
              <a:t>2 140 000,00 Kč 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Oprávnění žadatelé: </a:t>
            </a:r>
          </a:p>
          <a:p>
            <a:pPr lvl="1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Mikro, malé a střední podniky:</a:t>
            </a:r>
          </a:p>
          <a:p>
            <a:pPr lvl="2"/>
            <a:r>
              <a:rPr lang="cs-CZ" dirty="0"/>
              <a:t>Mikropodnik – podmnožina MP, méně než 10 zaměstnanců, obrat nebo aktiva méně nebo rovno 2 mil. EUR</a:t>
            </a:r>
          </a:p>
          <a:p>
            <a:pPr lvl="2"/>
            <a:r>
              <a:rPr lang="cs-CZ" dirty="0"/>
              <a:t>Malý podnik – méně než 50 zaměstnanců, obrat nebo aktiva méně nebo rovno 10 mil. EUR</a:t>
            </a:r>
          </a:p>
          <a:p>
            <a:pPr lvl="2"/>
            <a:r>
              <a:rPr lang="cs-CZ" dirty="0"/>
              <a:t>Střední podnik – méně než 250 zaměstnanců, obrat menší nebo roven 50 mil. EUR, aktiva menší nebo rovna 43 mil. EUR</a:t>
            </a:r>
          </a:p>
          <a:p>
            <a:pPr lvl="2"/>
            <a:r>
              <a:rPr lang="cs-CZ" b="1" dirty="0">
                <a:solidFill>
                  <a:srgbClr val="FF0000"/>
                </a:solidFill>
              </a:rPr>
              <a:t>POZOR na definici jednoho podniku, kdy se musí sčítat vlastnické podíly nad 25 % daným dílem a nad 50 % celým dílem k žadateli</a:t>
            </a:r>
          </a:p>
          <a:p>
            <a:pPr marL="457200" lvl="1" indent="0">
              <a:buNone/>
            </a:pPr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586322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74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1320800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MAS </a:t>
            </a:r>
            <a:r>
              <a:rPr lang="cs-CZ" sz="2800" dirty="0" err="1">
                <a:solidFill>
                  <a:schemeClr val="accent1">
                    <a:lumMod val="75000"/>
                  </a:schemeClr>
                </a:solidFill>
              </a:rPr>
              <a:t>Hustopečsko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 – 1. Výzva – Technologie pro MAS (CLLD)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Komunikační nástroj: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datová schránka, MS 2021+ (nutná registrace žadatele)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Termín podání projektového záměru do výzvy ŘO pro CLLD: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stanoveno ve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Vyjádření MAS </a:t>
            </a:r>
            <a:r>
              <a:rPr lang="cs-CZ" sz="2000" b="1" dirty="0"/>
              <a:t> 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Realizace projektu: </a:t>
            </a:r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do 30.6.2026, realizace projektu nesmí být zahájena ani ukončena před podáním žádosti o podporu v MS 2021+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Forma financování: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ex-post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Udržitelnost projektu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: min. 3 roky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Do výzvy je možné podat maximálně 1 žádost na žadatele (IČ)</a:t>
            </a: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586322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837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1. Výzva – Technologie pro MAS (CLLD) – územní vyčlenění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77334" y="1734207"/>
            <a:ext cx="4184035" cy="4761186"/>
          </a:xfrm>
        </p:spPr>
        <p:txBody>
          <a:bodyPr>
            <a:normAutofit fontScale="85000" lnSpcReduction="20000"/>
          </a:bodyPr>
          <a:lstStyle/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Boleradice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Borkovany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Bořetice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Brumovice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Diváky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Horní Bojanovice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Hustopeče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Kašnice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Klobouky u Brna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Kobylí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Krumvíř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Křepice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Kurdějov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Němčičky</a:t>
            </a:r>
          </a:p>
          <a:p>
            <a:endParaRPr lang="cs-CZ" b="1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B40DF034-6010-AFEF-7138-F7EBBE6A2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679028"/>
            <a:ext cx="4184034" cy="4698123"/>
          </a:xfrm>
        </p:spPr>
        <p:txBody>
          <a:bodyPr>
            <a:normAutofit fontScale="85000" lnSpcReduction="20000"/>
          </a:bodyPr>
          <a:lstStyle/>
          <a:p>
            <a:r>
              <a:rPr lang="cs-CZ" sz="2000" b="1" dirty="0"/>
              <a:t>Nikolčice</a:t>
            </a:r>
          </a:p>
          <a:p>
            <a:r>
              <a:rPr lang="cs-CZ" sz="2000" b="1" dirty="0"/>
              <a:t>Popice</a:t>
            </a:r>
          </a:p>
          <a:p>
            <a:r>
              <a:rPr lang="cs-CZ" sz="2000" b="1" dirty="0"/>
              <a:t>Pouzdřany</a:t>
            </a:r>
          </a:p>
          <a:p>
            <a:r>
              <a:rPr lang="cs-CZ" sz="2000" b="1" dirty="0"/>
              <a:t>Starovice</a:t>
            </a:r>
          </a:p>
          <a:p>
            <a:r>
              <a:rPr lang="cs-CZ" sz="2000" b="1" dirty="0"/>
              <a:t>Starovičky</a:t>
            </a:r>
          </a:p>
          <a:p>
            <a:r>
              <a:rPr lang="cs-CZ" sz="2000" b="1" dirty="0"/>
              <a:t>Strachotín</a:t>
            </a:r>
          </a:p>
          <a:p>
            <a:r>
              <a:rPr lang="cs-CZ" sz="2000" b="1" dirty="0"/>
              <a:t>Šakvice</a:t>
            </a:r>
          </a:p>
          <a:p>
            <a:r>
              <a:rPr lang="cs-CZ" sz="2000" b="1" dirty="0"/>
              <a:t>Šitbořice</a:t>
            </a:r>
          </a:p>
          <a:p>
            <a:r>
              <a:rPr lang="cs-CZ" sz="2000" b="1" dirty="0"/>
              <a:t>Uherčice</a:t>
            </a:r>
          </a:p>
          <a:p>
            <a:r>
              <a:rPr lang="cs-CZ" sz="2000" b="1" dirty="0"/>
              <a:t>Velké Hostěrádky</a:t>
            </a:r>
          </a:p>
          <a:p>
            <a:r>
              <a:rPr lang="cs-CZ" sz="2000" b="1" dirty="0"/>
              <a:t>Velké Němčice</a:t>
            </a:r>
          </a:p>
          <a:p>
            <a:r>
              <a:rPr lang="cs-CZ" sz="2000" b="1" dirty="0"/>
              <a:t>Velké Pavlovice</a:t>
            </a:r>
          </a:p>
          <a:p>
            <a:r>
              <a:rPr lang="cs-CZ" sz="2000" b="1" dirty="0"/>
              <a:t>Vrbice</a:t>
            </a:r>
          </a:p>
          <a:p>
            <a:r>
              <a:rPr lang="cs-CZ" sz="2000" b="1" dirty="0"/>
              <a:t>Zaječí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31556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69" y="202276"/>
            <a:ext cx="11196251" cy="1320800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Podporované aktivity + indikátory – 1. Výzva – Technologie pro MAS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3"/>
            <a:ext cx="11322375" cy="5531445"/>
          </a:xfrm>
        </p:spPr>
        <p:txBody>
          <a:bodyPr>
            <a:normAutofit fontScale="92500" lnSpcReduction="20000"/>
          </a:bodyPr>
          <a:lstStyle/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Pořízení nových technologických zařízení a vybavení vedoucí ke zvýšení technologické úrovně MSP a jejich konkurenceschopnosti, pomocí: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Robotizace, automatizace, digitalizace výroby</a:t>
            </a:r>
          </a:p>
          <a:p>
            <a:pPr lvl="1"/>
            <a:r>
              <a:rPr lang="cs-CZ" sz="1800" cap="none" dirty="0">
                <a:latin typeface="Arial" panose="020B0604020202020204" pitchFamily="34" charset="0"/>
                <a:cs typeface="Arial" panose="020B0604020202020204" pitchFamily="34" charset="0"/>
              </a:rPr>
              <a:t>Web, cloud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Komunikační a identifikační infrastruktura</a:t>
            </a:r>
          </a:p>
          <a:p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Indikátory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cs-CZ" sz="1800" u="sng" cap="none" dirty="0">
                <a:latin typeface="Arial" panose="020B0604020202020204" pitchFamily="34" charset="0"/>
                <a:cs typeface="Arial" panose="020B0604020202020204" pitchFamily="34" charset="0"/>
              </a:rPr>
              <a:t>A. povinné k výběru (tzv. monitorovací)</a:t>
            </a:r>
          </a:p>
          <a:p>
            <a:pPr lvl="2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1107002 Přidaná hodnota</a:t>
            </a:r>
          </a:p>
          <a:p>
            <a:pPr lvl="2"/>
            <a:r>
              <a:rPr lang="cs-CZ" sz="1600" cap="none" dirty="0">
                <a:latin typeface="Arial" panose="020B0604020202020204" pitchFamily="34" charset="0"/>
                <a:cs typeface="Arial" panose="020B0604020202020204" pitchFamily="34" charset="0"/>
              </a:rPr>
              <a:t>107031 Podniky s vyšším obratem</a:t>
            </a:r>
          </a:p>
          <a:p>
            <a:pPr lvl="2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107501 Obrat</a:t>
            </a:r>
          </a:p>
          <a:p>
            <a:pPr lvl="2"/>
            <a:r>
              <a:rPr lang="cs-CZ" sz="1600" cap="none" dirty="0">
                <a:latin typeface="Arial" panose="020B0604020202020204" pitchFamily="34" charset="0"/>
                <a:cs typeface="Arial" panose="020B0604020202020204" pitchFamily="34" charset="0"/>
              </a:rPr>
              <a:t>101022 Podniky podpořené granty</a:t>
            </a:r>
          </a:p>
          <a:p>
            <a:pPr lvl="2"/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1800" u="sng" cap="none" dirty="0">
                <a:latin typeface="Arial" panose="020B0604020202020204" pitchFamily="34" charset="0"/>
                <a:cs typeface="Arial" panose="020B0604020202020204" pitchFamily="34" charset="0"/>
              </a:rPr>
              <a:t>B. povinné k naplnění (tzv. závazné)</a:t>
            </a:r>
          </a:p>
          <a:p>
            <a:pPr lvl="2"/>
            <a:r>
              <a:rPr lang="cs-CZ" sz="1600" cap="none" dirty="0">
                <a:latin typeface="Arial" panose="020B0604020202020204" pitchFamily="34" charset="0"/>
                <a:cs typeface="Arial" panose="020B0604020202020204" pitchFamily="34" charset="0"/>
              </a:rPr>
              <a:t>243010 Počet instalovaných technologií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Vykázání hodnot indikátorů je detailně vymezeno v Pravidlech pro žadatele a příjemce z OP TAK</a:t>
            </a: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239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1320800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Nepodporované aktivity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 fontScale="92500" lnSpcReduction="10000"/>
          </a:bodyPr>
          <a:lstStyle/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Stavební práce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Prostá obnova majetku</a:t>
            </a:r>
          </a:p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Pořízení kolových a pásových vozidel včetně příslušenství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Pořízení kancelářského nábytku a vybavení, regálů</a:t>
            </a:r>
          </a:p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Pořízení repasovaných strojů a zařízení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Aktivace</a:t>
            </a:r>
          </a:p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Marketingové aktivity (reklamní předměty)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Aktivity související s těžbou kryptoměn</a:t>
            </a:r>
          </a:p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Certifikace společnosti/procesů/zaměstnanců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Projekty bez významného zvýšení funkcionality (pořizovaný SW musí pro podnik přinášet nové funkcionality oproti stávajícímu)</a:t>
            </a:r>
          </a:p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Opatření provozovatele stacionárního zařízení v ČR, které vedou ke snížení emisí skleníkových plynů</a:t>
            </a:r>
          </a:p>
          <a:p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960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1320800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Nepodporované kategorie CZ-NACE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pPr algn="l"/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Sekce C</a:t>
            </a:r>
            <a:r>
              <a:rPr lang="cs-CZ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-Výroba, zpracování a uvádění tabáku a tabákových výrobků na trh (12, 46.35, 47.26 ad.)</a:t>
            </a:r>
          </a:p>
          <a:p>
            <a:r>
              <a:rPr lang="cs-CZ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Sekce A </a:t>
            </a:r>
            <a:r>
              <a:rPr lang="cs-CZ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–Zemědělství, lesnictví a rybářství (01, 02, 03)</a:t>
            </a:r>
          </a:p>
          <a:p>
            <a:r>
              <a:rPr lang="cs-CZ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Sekce J</a:t>
            </a:r>
            <a:r>
              <a:rPr lang="cs-CZ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–Informační a komunikační činnosti (61)</a:t>
            </a:r>
          </a:p>
          <a:p>
            <a:r>
              <a:rPr lang="cs-CZ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Sekce K</a:t>
            </a:r>
            <a:r>
              <a:rPr lang="cs-CZ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–Peněžnictví a pojišťovnictví (64, 65, 66)</a:t>
            </a:r>
          </a:p>
          <a:p>
            <a:r>
              <a:rPr lang="pt-BR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Sekce N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–Administrativní a podpůrné činnosti (82)</a:t>
            </a:r>
          </a:p>
          <a:p>
            <a:r>
              <a:rPr lang="cs-CZ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Sekce R</a:t>
            </a:r>
            <a:r>
              <a:rPr lang="cs-CZ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–Kulturní, zábavní a rekreační činnosti (92)</a:t>
            </a:r>
          </a:p>
          <a:p>
            <a:r>
              <a:rPr lang="cs-CZ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Vyloučeno poskytnutí podpory de minimis na nabýv</a:t>
            </a: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</a:rPr>
              <a:t>ání vozidel pro silniční dopravu</a:t>
            </a:r>
            <a:endParaRPr lang="cs-CZ" sz="2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162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Obecné podmínky na žadatele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 fontScale="92500" lnSpcReduction="10000"/>
          </a:bodyPr>
          <a:lstStyle/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 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 </a:t>
            </a:r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PO, která má přidělené české IČ a je oprávněna k podnikání</a:t>
            </a:r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MSP (do 250 zaměstnanců vč. partnerských a propojených firem)</a:t>
            </a:r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Splňující CZ NACE (Výzva definuje jen </a:t>
            </a:r>
            <a:r>
              <a:rPr lang="cs-CZ" sz="1800" b="0" i="0" u="none" strike="noStrike" baseline="0" dirty="0">
                <a:solidFill>
                  <a:srgbClr val="0000FF"/>
                </a:solidFill>
                <a:latin typeface="Calibri" panose="020F0502020204030204" pitchFamily="34" charset="0"/>
              </a:rPr>
              <a:t>nepodporované CZ NACE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Povinnosti na základě zákona o rozpočtových pravidlech: Nutnost zapsání v ISKP21+ identifikace osob jednajících jménem žadatele a identifikace osob, v nichž má žadatel podíl vč. výše tohoto podílu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Nutnost za</a:t>
            </a:r>
            <a:r>
              <a:rPr lang="cs-CZ" sz="1800" b="0" i="0" u="none" strike="noStrike" baseline="0" dirty="0">
                <a:solidFill>
                  <a:srgbClr val="002D5F"/>
                </a:solidFill>
                <a:latin typeface="Calibri" panose="020F0502020204030204" pitchFamily="34" charset="0"/>
              </a:rPr>
              <a:t>ps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at skutečné majitele do tzv. </a:t>
            </a:r>
            <a:r>
              <a:rPr lang="cs-CZ" sz="1800" b="0" i="0" u="none" strike="noStrike" baseline="0" dirty="0">
                <a:solidFill>
                  <a:srgbClr val="0000FF"/>
                </a:solidFill>
                <a:latin typeface="Calibri" panose="020F0502020204030204" pitchFamily="34" charset="0"/>
              </a:rPr>
              <a:t>Evidence skutečných majitelů </a:t>
            </a:r>
            <a:r>
              <a:rPr lang="cs-CZ" sz="1800" b="0" i="0" u="none" strike="noStrike" baseline="0" dirty="0">
                <a:solidFill>
                  <a:srgbClr val="002D5F"/>
                </a:solidFill>
                <a:latin typeface="Calibri" panose="020F0502020204030204" pitchFamily="34" charset="0"/>
              </a:rPr>
              <a:t>před zaregistrováním projektu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Nesmí být podnik v likvidaci či vyhlášen konkurz.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Nutnost uveřejnit ve Sbírce listin Rozvahu, VZZ.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Povinnost registrace k dani z příjmů, a to min. 2 uzavřená účetní období po sobě jdoucí před datem podání žádosti, nutné doložit finančními výkazy.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Nemá formu společnosti s ručením omezeným, kde je k podílu (podílům) společníka (společníků) vydán kmenový list.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Žadatel nesmí být ve střetu zájmů dle </a:t>
            </a:r>
            <a:r>
              <a:rPr lang="cs-CZ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ust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§4c zákona č. 159/2006 Sb., o střetu zájmů.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 případě PO, nesmí být pravomocně uložen trest zákazu přijímání dotací a subvencí.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Nesmí být na žadatele vydané sankční předpisy v souvislosti s protiprávní činností Ruska vůči Ukrajině.</a:t>
            </a: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612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Specifické podmínky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Projekt je </a:t>
            </a:r>
            <a:r>
              <a:rPr lang="cs-CZ" sz="180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jednoetapový</a:t>
            </a:r>
            <a:endParaRPr lang="cs-CZ" sz="180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Podpora nesmí být poskytnuta na téže výdaje projektu, na které již byla anebo bude poskytnuta jiná podpora z veřejných zdrojů</a:t>
            </a:r>
          </a:p>
          <a:p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Nutné zvlášť účtovat o projektu (středisko, analytický znak, oddělený účet)</a:t>
            </a:r>
          </a:p>
          <a:p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U zakázek na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d 2 mil. Kč bez DPH je nutnost postupovat dle aktuálně platných Pravidel pro výběr dodavatele</a:t>
            </a:r>
          </a:p>
          <a:p>
            <a:endParaRPr lang="cs-CZ" sz="180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207738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6d4bf16-ee9d-4393-b9d3-a66f40c62a2b">
      <Terms xmlns="http://schemas.microsoft.com/office/infopath/2007/PartnerControls"/>
    </lcf76f155ced4ddcb4097134ff3c332f>
    <TaxCatchAll xmlns="73f4ae78-d0d1-41f5-8dc6-eb1620c17cf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3880AB575B23E4B8DB36FDE7F5BA4D1" ma:contentTypeVersion="16" ma:contentTypeDescription="Vytvoří nový dokument" ma:contentTypeScope="" ma:versionID="970ae1b9e668c077d523bccbfd0f6db4">
  <xsd:schema xmlns:xsd="http://www.w3.org/2001/XMLSchema" xmlns:xs="http://www.w3.org/2001/XMLSchema" xmlns:p="http://schemas.microsoft.com/office/2006/metadata/properties" xmlns:ns2="76d4bf16-ee9d-4393-b9d3-a66f40c62a2b" xmlns:ns3="73f4ae78-d0d1-41f5-8dc6-eb1620c17cf6" targetNamespace="http://schemas.microsoft.com/office/2006/metadata/properties" ma:root="true" ma:fieldsID="2a865952f27851208d6fa77614f99dad" ns2:_="" ns3:_="">
    <xsd:import namespace="76d4bf16-ee9d-4393-b9d3-a66f40c62a2b"/>
    <xsd:import namespace="73f4ae78-d0d1-41f5-8dc6-eb1620c17c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d4bf16-ee9d-4393-b9d3-a66f40c62a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Značky obrázků" ma:readOnly="false" ma:fieldId="{5cf76f15-5ced-4ddc-b409-7134ff3c332f}" ma:taxonomyMulti="true" ma:sspId="7607a969-ae87-46cb-b060-9b1216c77a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4ae78-d0d1-41f5-8dc6-eb1620c17cf6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5ce40dc-2c9d-4ca6-a3e6-1410d04404b8}" ma:internalName="TaxCatchAll" ma:showField="CatchAllData" ma:web="73f4ae78-d0d1-41f5-8dc6-eb1620c17c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720B23-DC81-4094-AF5F-1E0D98FABB2A}">
  <ds:schemaRefs>
    <ds:schemaRef ds:uri="73f4ae78-d0d1-41f5-8dc6-eb1620c17cf6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76d4bf16-ee9d-4393-b9d3-a66f40c62a2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662958A-4132-4603-9479-5D97AC0AE3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9AD943-E702-4E56-8E5D-79C69BCCB0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d4bf16-ee9d-4393-b9d3-a66f40c62a2b"/>
    <ds:schemaRef ds:uri="73f4ae78-d0d1-41f5-8dc6-eb1620c17c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3742</TotalTime>
  <Words>1723</Words>
  <Application>Microsoft Office PowerPoint</Application>
  <PresentationFormat>Širokoúhlá obrazovka</PresentationFormat>
  <Paragraphs>205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Trebuchet MS</vt:lpstr>
      <vt:lpstr>Wingdings 3</vt:lpstr>
      <vt:lpstr>Fazeta</vt:lpstr>
      <vt:lpstr>Seminář k 1. výzvě  k předkládání žádostí  o podporu OP TAK</vt:lpstr>
      <vt:lpstr>MAS Hustopečsko – 1. Výzva – Technologie pro MAS (CLLD)</vt:lpstr>
      <vt:lpstr>MAS Hustopečsko – 1. Výzva – Technologie pro MAS (CLLD)</vt:lpstr>
      <vt:lpstr>1. Výzva – Technologie pro MAS (CLLD) – územní vyčlenění</vt:lpstr>
      <vt:lpstr>Podporované aktivity + indikátory – 1. Výzva – Technologie pro MAS</vt:lpstr>
      <vt:lpstr>Nepodporované aktivity</vt:lpstr>
      <vt:lpstr>Nepodporované kategorie CZ-NACE</vt:lpstr>
      <vt:lpstr>Obecné podmínky na žadatele</vt:lpstr>
      <vt:lpstr>Specifické podmínky</vt:lpstr>
      <vt:lpstr>Způsobilé výdaje – dle de minimis I.</vt:lpstr>
      <vt:lpstr>Způsobilé výdaje – dle de minimis II.</vt:lpstr>
      <vt:lpstr>Nezpůsobilé výdaje</vt:lpstr>
      <vt:lpstr>Bodování a hodnotící kritéria</vt:lpstr>
      <vt:lpstr>Povinné přílohy projektového záměru</vt:lpstr>
      <vt:lpstr>Postup podání žádosti o dotaci a její administrace na MAS</vt:lpstr>
      <vt:lpstr>Základní informace a odkazy</vt:lpstr>
      <vt:lpstr>Kontakty – MAS Hustopečsko, z. 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k 1. výzvě  k předkládání žádostí  o podporu IROP</dc:title>
  <dc:creator>P. Janišová</dc:creator>
  <cp:lastModifiedBy>Veronika Mikulicová</cp:lastModifiedBy>
  <cp:revision>109</cp:revision>
  <dcterms:created xsi:type="dcterms:W3CDTF">2017-10-23T09:01:12Z</dcterms:created>
  <dcterms:modified xsi:type="dcterms:W3CDTF">2024-02-14T12:53:14Z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0x01010033880AB575B23E4B8DB36FDE7F5BA4D1</vt:lpwstr>
  </property>
  <property fmtid="{D5CDD505-2E9C-101B-9397-08002B2CF9AE}" pid="3" name="MediaServiceImageTags">
    <vt:lpwstr/>
  </property>
</Properties>
</file>