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79" r:id="rId6"/>
    <p:sldId id="259" r:id="rId7"/>
    <p:sldId id="262" r:id="rId8"/>
    <p:sldId id="263" r:id="rId9"/>
    <p:sldId id="260" r:id="rId10"/>
    <p:sldId id="280" r:id="rId11"/>
    <p:sldId id="264" r:id="rId12"/>
    <p:sldId id="265" r:id="rId13"/>
    <p:sldId id="266" r:id="rId14"/>
    <p:sldId id="273" r:id="rId15"/>
    <p:sldId id="274" r:id="rId16"/>
    <p:sldId id="267" r:id="rId17"/>
    <p:sldId id="269" r:id="rId18"/>
    <p:sldId id="275" r:id="rId19"/>
    <p:sldId id="268" r:id="rId20"/>
    <p:sldId id="281" r:id="rId21"/>
    <p:sldId id="270" r:id="rId22"/>
    <p:sldId id="276" r:id="rId23"/>
    <p:sldId id="282" r:id="rId24"/>
    <p:sldId id="277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andryskova@masbystricka.cz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4. výzvě </a:t>
            </a:r>
            <a:br>
              <a:rPr lang="cs-CZ" sz="4400" dirty="0" smtClean="0"/>
            </a:br>
            <a:r>
              <a:rPr lang="cs-CZ" sz="4400" dirty="0" smtClean="0"/>
              <a:t>k předkládání žádostí </a:t>
            </a:r>
            <a:br>
              <a:rPr lang="cs-CZ" sz="4400" dirty="0" smtClean="0"/>
            </a:br>
            <a:r>
              <a:rPr lang="cs-CZ" sz="4400" dirty="0" smtClean="0"/>
              <a:t>o podporu IROP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 smtClean="0"/>
              <a:t>Zázemí pro vzdělávání - Podpora předškolního </a:t>
            </a:r>
            <a:r>
              <a:rPr lang="cs-CZ" sz="5200" dirty="0"/>
              <a:t>vzdělávání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8385" y="382387"/>
            <a:ext cx="8886931" cy="541712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Nákup pozemků a staveb</a:t>
            </a:r>
          </a:p>
          <a:p>
            <a:pPr lvl="1"/>
            <a:r>
              <a:rPr lang="cs-CZ" dirty="0"/>
              <a:t>nákup pozemku (celého, nebo jeho části) určeného pro výstavbu nové stavby, která bude sloužit pro péči o děti do 3 let nebo předškolní vzdělávání, cena pozemku nesmí přesáhnout 10 % celkových způsobilých výdajů1,</a:t>
            </a:r>
          </a:p>
          <a:p>
            <a:pPr lvl="1"/>
            <a:r>
              <a:rPr lang="cs-CZ" dirty="0"/>
              <a:t>nákup stavby (celé nebo její části), která bude sloužit pro péči o děti do 3 let nebo předškolní </a:t>
            </a:r>
            <a:r>
              <a:rPr lang="cs-CZ" dirty="0" smtClean="0"/>
              <a:t>vzdělávání – bez limitu</a:t>
            </a:r>
          </a:p>
          <a:p>
            <a:pPr lvl="1"/>
            <a:endParaRPr lang="cs-CZ" dirty="0"/>
          </a:p>
          <a:p>
            <a:r>
              <a:rPr lang="cs-CZ" b="1" dirty="0"/>
              <a:t>Pořízení vybavení budov, učeben, výukových prostor</a:t>
            </a:r>
          </a:p>
          <a:p>
            <a:pPr lvl="1"/>
            <a:r>
              <a:rPr lang="cs-CZ" dirty="0"/>
              <a:t>pořízení alternativních výukových prostor např. jurty, unimobuňky/obytné kontejnery,</a:t>
            </a:r>
          </a:p>
          <a:p>
            <a:pPr lvl="1"/>
            <a:r>
              <a:rPr lang="cs-CZ" dirty="0"/>
              <a:t>pořízení nábytku,</a:t>
            </a:r>
          </a:p>
          <a:p>
            <a:pPr lvl="1"/>
            <a:r>
              <a:rPr lang="cs-CZ" dirty="0"/>
              <a:t>vybavení zázemí infrastruktury pro péči o děti do 3 let nebo předškolní vzdělávání (vybavení kmenových tříd, prostory pro spánek dětí, společné prostory, zázemí pro personál, šatny, toalety, jídelna apod.),</a:t>
            </a:r>
          </a:p>
          <a:p>
            <a:pPr lvl="1"/>
            <a:r>
              <a:rPr lang="cs-CZ" dirty="0"/>
              <a:t>pořízení kompenzačních pomůcek a kompenzačního vybavení nezbytných pro zajištění rovného přístupu ke vzdělávání dětem se speciálními vzdělávacími potřebami</a:t>
            </a:r>
            <a:r>
              <a:rPr lang="cs-CZ" dirty="0" smtClean="0"/>
              <a:t>.</a:t>
            </a:r>
          </a:p>
          <a:p>
            <a:pPr lvl="1"/>
            <a:endParaRPr lang="cs-CZ" dirty="0"/>
          </a:p>
          <a:p>
            <a:pPr marL="457200" lvl="1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Pořízený majetek podléhá kontrole a při nákupu vybavení důrazně upozorňujeme příjemce, že je potřeba udržet výstupy z projektu po celou dobu udržitelnosti (tj. pět let od provedení poslední platby příjemci ze strany ŘO IROP) a evidovat je. V případě neudržení výstupů z projektu po celou dobu udržitelnosti projektu se příjemce vystavuje riziku krácení </a:t>
            </a:r>
            <a:r>
              <a:rPr lang="cs-CZ" dirty="0" smtClean="0">
                <a:solidFill>
                  <a:srgbClr val="FF0000"/>
                </a:solidFill>
              </a:rPr>
              <a:t>dotace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109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56393" y="1424526"/>
            <a:ext cx="9619374" cy="407850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demolice původního objektu, ve kterém probíhala výchova a vzdělávání dětí, a budov na pozemku objektu, jejichž odstranění souvisí s realizací projektu; demolice nemůže být jedinou aktivitou projektu,</a:t>
            </a:r>
          </a:p>
          <a:p>
            <a:r>
              <a:rPr lang="cs-CZ" dirty="0"/>
              <a:t>pořízení bezpečnostních prvků a zařízení, osvětlení, elektronického zabezpečení vstupu do budovy a mechanického zabezpečení (oplocení),</a:t>
            </a:r>
          </a:p>
          <a:p>
            <a:r>
              <a:rPr lang="cs-CZ" dirty="0"/>
              <a:t>pořízení vnitřních i venkovních herních prvků a hraček,</a:t>
            </a:r>
          </a:p>
          <a:p>
            <a:r>
              <a:rPr lang="cs-CZ" dirty="0"/>
              <a:t>úpravy venkovního prostranství v areálu zařízení péče o děti do 3 let nebo předškolního vzdělávání (zeleň, přístupové cesty v areálu zařízení, úprava a zřizování dětských hřišť, pítka, parkové úpravy, oplocení,</a:t>
            </a:r>
          </a:p>
          <a:p>
            <a:r>
              <a:rPr lang="cs-CZ" dirty="0"/>
              <a:t>pořízení a obnova mobiliáře např. lavičky, herní prvky) a přístřešky nevyžadující stavební povolení,</a:t>
            </a:r>
          </a:p>
          <a:p>
            <a:r>
              <a:rPr lang="cs-CZ" dirty="0"/>
              <a:t>parkovací místa na pozemku podpořeného zařízení pro předškolní vzdělávání (nejedná se o veřejná parkovací místa),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projektová dokumentace stavby, </a:t>
            </a:r>
            <a:r>
              <a:rPr lang="cs-CZ" dirty="0" smtClean="0"/>
              <a:t>EIA a další viz strana 24-25 </a:t>
            </a:r>
            <a:r>
              <a:rPr lang="cs-CZ" dirty="0"/>
              <a:t>S</a:t>
            </a:r>
            <a:r>
              <a:rPr lang="cs-CZ" dirty="0" smtClean="0"/>
              <a:t>pecifických pravidel</a:t>
            </a:r>
            <a:endParaRPr lang="cs-CZ" dirty="0"/>
          </a:p>
          <a:p>
            <a:pPr lvl="1"/>
            <a:endParaRPr lang="cs-CZ" dirty="0"/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787612"/>
            <a:ext cx="8571048" cy="4003588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inženýring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(SP, </a:t>
            </a: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zpracování zadávacích podmínek k zakázkám a organizaci výběrových a zadávacích řízení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380588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výdaje na výstavbu, rekonstrukci nebo modernizaci komunikací určených výhradně </a:t>
            </a:r>
            <a:r>
              <a:rPr lang="cs-CZ" dirty="0" smtClean="0"/>
              <a:t>pěší </a:t>
            </a:r>
            <a:r>
              <a:rPr lang="cs-CZ" dirty="0"/>
              <a:t>dopravě </a:t>
            </a:r>
            <a:r>
              <a:rPr lang="cs-CZ" dirty="0" smtClean="0"/>
              <a:t>s výjimkou </a:t>
            </a:r>
            <a:r>
              <a:rPr lang="cs-CZ" dirty="0"/>
              <a:t>výdajů uvedených mezi způsobilými výdaji na hlavní a </a:t>
            </a:r>
            <a:r>
              <a:rPr lang="cs-CZ" dirty="0" smtClean="0"/>
              <a:t>vedlejší </a:t>
            </a:r>
            <a:r>
              <a:rPr lang="cs-CZ" dirty="0"/>
              <a:t>aktivity </a:t>
            </a:r>
            <a:r>
              <a:rPr lang="cs-CZ" dirty="0" smtClean="0"/>
              <a:t>projektu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 a cyklostezek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05" y="51969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44282549"/>
              </p:ext>
            </p:extLst>
          </p:nvPr>
        </p:nvGraphicFramePr>
        <p:xfrm>
          <a:off x="915026" y="1815028"/>
          <a:ext cx="10363200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formálních náležitostí – vždy napravitelná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Předmět a způsob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podána v předepsané formě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podána v předepsané formě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Pravidla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 žadatele a příjemce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zda žádost byla finalizována v elektronické podobě v aplikaci systému ISKP14+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podepsána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oprávněným zástupcem žadatele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podepsána statutárním zástupcem nebo pověřeným zástupcem žadatele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Pověření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je žádost opatřena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elektronickým podpisem statutárního orgánu nebo oprávněné osoby pověřené statutárním orgánem subjektu žadatele/partnera, tzn. zda podpis odpovídá statutárnímu orgánu/ oprávněné osobě subjektu žadatele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Jsou doloženy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všechny povinné přílohy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k ŽoP jsou doloženy všechny povinné přílohy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Přílohy žádosti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Specifická pravidla pro žadatele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příjemce pro 53. výzvu IROP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jsou doloženy všechny povinné přílohy,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které jsou uvedeny v dokumentaci Výzvy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10400210"/>
              </p:ext>
            </p:extLst>
          </p:nvPr>
        </p:nvGraphicFramePr>
        <p:xfrm>
          <a:off x="915026" y="1815028"/>
          <a:ext cx="10363200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přijatelnosti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nenapravitelné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Žadatel splňuje definici oprávněného žadatele pro danou Výzvu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žadatel splňuje definici oprávněného žadatele pro danou výzvu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se schválenou Strategií komunitně vedeného místního rozvoje pro území MAS </a:t>
                      </a:r>
                      <a:r>
                        <a:rPr lang="cs-CZ" sz="1400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období 2014 - 2020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programovým rámcem SCLLD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programovým rámcem SCLLD</a:t>
                      </a:r>
                    </a:p>
                    <a:p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 proveditelnosti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SCLLD MAS </a:t>
                      </a:r>
                      <a:r>
                        <a:rPr lang="cs-CZ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 podmínkami Výzvy MAS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podmínkami Výzvy MAS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podmínkami Výzvy MAS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se provádí na základě údajů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které žadatel uvedl v Žádosti o podporu a ve Studii proveditelnosti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085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047" y="1663627"/>
            <a:ext cx="8221009" cy="492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– 4. Výzva – Podpora předškolního vzdělávání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14400"/>
            <a:ext cx="10363826" cy="4850128"/>
          </a:xfrm>
        </p:spPr>
        <p:txBody>
          <a:bodyPr>
            <a:normAutofit fontScale="85000" lnSpcReduction="20000"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č.68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„INFRASTRUKTURA PRO PŘEDŠKOLNÍ VZDĚLÁVÁNÍ, ZÁKLADNÍ ŠKOLY, STŘEDNÍ ŠKOLY, VYŠŠÍ ODBORNÉ ŠKOLY, ZÁJMOVÉ, NEFORMÁLNÍ A CELOŽIVOTNÍ VZDĚLÁVÁNÍ“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říjem žádostí: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 14.1.2019 do 18 hodin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1 052 630,- (dotace = 95%)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není stanovena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052 630,00 Kč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právnění žadatelé: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Zařízení péče o děti do 3 let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předškolního vzdělávání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Další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subjekty podílející se na realizaci vzdělávacích aktivit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 oblasti předškolního vzdělávání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Obce, organizace zřizované nebo zakládané obcemi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Nestátní neziskové organizace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Církve, církevní organizace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Organizační složky státu a jejich příspěvkové organizace</a:t>
            </a:r>
          </a:p>
          <a:p>
            <a:pPr lvl="1"/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17" y="5550408"/>
            <a:ext cx="6371706" cy="1133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345" y="2386547"/>
            <a:ext cx="11319310" cy="205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14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50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100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5 00 00 Počet podpořených vzdělávacích zařízení                                           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00 01 Kapacita podporovaných zařízení péče o děti nebo vzdělávacích zařízení 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</a:t>
            </a:r>
          </a:p>
          <a:p>
            <a:pPr lvl="1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01 20 Počet osob využívajících zařízení péče o dětí do 3 let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PV o navýšení alokace ve výzvě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 smtClean="0"/>
              <a:t>Kontakty:</a:t>
            </a:r>
          </a:p>
          <a:p>
            <a:endParaRPr lang="cs-CZ" dirty="0"/>
          </a:p>
          <a:p>
            <a:r>
              <a:rPr lang="cs-CZ" b="1" dirty="0" smtClean="0"/>
              <a:t>Ing. Přemysl Pálka</a:t>
            </a:r>
            <a:endParaRPr lang="pt-BR" b="1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pt-BR" dirty="0" smtClean="0"/>
              <a:t>vedoucí </a:t>
            </a:r>
            <a:r>
              <a:rPr lang="cs-CZ" dirty="0" smtClean="0"/>
              <a:t>pracovník pro SCLLD</a:t>
            </a:r>
            <a:r>
              <a:rPr lang="pt-BR" dirty="0"/>
              <a:t/>
            </a:r>
            <a:br>
              <a:rPr lang="pt-BR" dirty="0"/>
            </a:br>
            <a:r>
              <a:rPr lang="cs-CZ" dirty="0" smtClean="0"/>
              <a:t>	</a:t>
            </a:r>
            <a:r>
              <a:rPr lang="pt-BR" dirty="0" smtClean="0"/>
              <a:t>e-mail</a:t>
            </a:r>
            <a:r>
              <a:rPr lang="pt-BR" dirty="0"/>
              <a:t>: </a:t>
            </a:r>
            <a:r>
              <a:rPr lang="cs-CZ" dirty="0" err="1" smtClean="0">
                <a:hlinkClick r:id="rId2"/>
              </a:rPr>
              <a:t>info.mashustopecsko@gmail</a:t>
            </a:r>
            <a:r>
              <a:rPr lang="cs-CZ" dirty="0" smtClean="0">
                <a:hlinkClick r:id="rId2"/>
              </a:rPr>
              <a:t>.</a:t>
            </a:r>
            <a:r>
              <a:rPr lang="pt-BR" dirty="0" smtClean="0">
                <a:hlinkClick r:id="rId2"/>
              </a:rPr>
              <a:t>c</a:t>
            </a:r>
            <a:r>
              <a:rPr lang="cs-CZ" dirty="0" err="1" smtClean="0">
                <a:hlinkClick r:id="rId2"/>
              </a:rPr>
              <a:t>om</a:t>
            </a:r>
            <a:r>
              <a:rPr lang="pt-BR" dirty="0">
                <a:hlinkClick r:id="rId2"/>
              </a:rPr>
              <a:t/>
            </a:r>
            <a:br>
              <a:rPr lang="pt-BR" dirty="0">
                <a:hlinkClick r:id="rId2"/>
              </a:rPr>
            </a:br>
            <a:r>
              <a:rPr lang="cs-CZ" dirty="0" smtClean="0"/>
              <a:t>	</a:t>
            </a:r>
            <a:r>
              <a:rPr lang="pt-BR" dirty="0" smtClean="0"/>
              <a:t>tel</a:t>
            </a:r>
            <a:r>
              <a:rPr lang="pt-BR" dirty="0"/>
              <a:t>.: </a:t>
            </a:r>
            <a:r>
              <a:rPr lang="pt-BR" dirty="0" smtClean="0"/>
              <a:t>7</a:t>
            </a:r>
            <a:r>
              <a:rPr lang="cs-CZ" dirty="0" smtClean="0"/>
              <a:t>74 364 013</a:t>
            </a:r>
          </a:p>
          <a:p>
            <a:endParaRPr lang="pt-BR" dirty="0"/>
          </a:p>
          <a:p>
            <a:r>
              <a:rPr lang="cs-CZ" b="1" dirty="0"/>
              <a:t>Ing. </a:t>
            </a:r>
            <a:r>
              <a:rPr lang="cs-CZ" b="1" dirty="0" smtClean="0"/>
              <a:t>Michal Zich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	projektový manažer MAS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	e-mail</a:t>
            </a:r>
            <a:r>
              <a:rPr lang="cs-CZ" dirty="0"/>
              <a:t>: </a:t>
            </a:r>
            <a:r>
              <a:rPr lang="cs-CZ" dirty="0" smtClean="0">
                <a:hlinkClick r:id="rId3"/>
              </a:rPr>
              <a:t>ZichM@seznam.cz</a:t>
            </a:r>
            <a:r>
              <a:rPr lang="cs-CZ" dirty="0">
                <a:hlinkClick r:id="rId3"/>
              </a:rPr>
              <a:t/>
            </a:r>
            <a:br>
              <a:rPr lang="cs-CZ" dirty="0">
                <a:hlinkClick r:id="rId3"/>
              </a:rPr>
            </a:br>
            <a:r>
              <a:rPr lang="cs-CZ" dirty="0" smtClean="0"/>
              <a:t>	tel</a:t>
            </a:r>
            <a:r>
              <a:rPr lang="cs-CZ" dirty="0"/>
              <a:t>.: </a:t>
            </a:r>
            <a:r>
              <a:rPr lang="cs-CZ" dirty="0" smtClean="0"/>
              <a:t>774 113 357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1.1.2016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31.12.2021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r>
              <a:rPr lang="cs-CZ" dirty="0"/>
              <a:t>Podporovány jsou aktivity zaměřené na zvýšení nedostatečné kapacity kvalitních a cenově dostupných zařízení péče o děti v předškolním věku v území, kde je prokazatelný nedostatek těchto zařízení. Cílem je umožnit lepší zapojení rodičů s dětmi předškolního věku na trh práce.</a:t>
            </a:r>
          </a:p>
          <a:p>
            <a:r>
              <a:rPr lang="cs-CZ" dirty="0"/>
              <a:t>V případě, že krajská hygienická stanice udělila výjimku k dočasnému zvýšení kapacit mateřské školy (třídy), lze v projektu zařízení rekonstruovat tak, aby výjimka již nebyla potřeba. Kapacita podpořeného zařízení uvedená v Rejstříku škol a školských zařízení při podání žádosti o podporu musí zůstat po ukončení realizace projektu zachována, příp. bude navýšena.</a:t>
            </a:r>
          </a:p>
          <a:p>
            <a:r>
              <a:rPr lang="cs-CZ" dirty="0"/>
              <a:t>Stanovisko krajské hygienické stanice musí být součástí žádosti o podporu.</a:t>
            </a:r>
          </a:p>
          <a:p>
            <a:r>
              <a:rPr lang="cs-CZ" dirty="0"/>
              <a:t>Údaj o kapacitě zařízení uvede žadatel ve Studii proveditelnosti v popisu projektu. Kapacita mateřských škol, zapsaných v Rejstříku škol a školských zařízení, bude ověřována v tomto rejstříku. Kapacita dětských skupin, zapsaných v Evidenci dětských skupin, bude ověřována v této evidenci.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1320800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Hlavní podporované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aktivity – min. 85% CZV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stavby a stavební práce spojené s výstavbou nové infrastruktury, včetně vybudování přípojky pro přivedení inženýrských sítí,</a:t>
            </a:r>
          </a:p>
          <a:p>
            <a:r>
              <a:rPr lang="cs-CZ" dirty="0"/>
              <a:t>rekonstrukce a stavební úpravy stávající infrastruktury, včetně zabezpečení bezbariérovosti dle vyhlášky č. 398/2009 Sb. o obecných technických požadavcích zabezpečujících bezbariérové užívání staveb,</a:t>
            </a:r>
          </a:p>
          <a:p>
            <a:r>
              <a:rPr lang="cs-CZ" dirty="0"/>
              <a:t>nákup pozemků a staveb (nemovitostí),</a:t>
            </a:r>
          </a:p>
          <a:p>
            <a:r>
              <a:rPr lang="cs-CZ" dirty="0"/>
              <a:t>pořízení vybavení budov a učeben,</a:t>
            </a:r>
          </a:p>
          <a:p>
            <a:r>
              <a:rPr lang="cs-CZ" dirty="0"/>
              <a:t>pořízení kompenzačních pomůcek</a:t>
            </a:r>
          </a:p>
        </p:txBody>
      </p:sp>
    </p:spTree>
    <p:extLst>
      <p:ext uri="{BB962C8B-B14F-4D97-AF65-F5344CB8AC3E}">
        <p14:creationId xmlns:p14="http://schemas.microsoft.com/office/powerpoint/2010/main" val="289609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aktivity – max. 15 % CZV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61222" y="1735717"/>
            <a:ext cx="10363826" cy="3424107"/>
          </a:xfrm>
        </p:spPr>
        <p:txBody>
          <a:bodyPr>
            <a:normAutofit fontScale="92500"/>
          </a:bodyPr>
          <a:lstStyle/>
          <a:p>
            <a:r>
              <a:rPr lang="cs-CZ" dirty="0"/>
              <a:t>demolice související s realizací projektu,</a:t>
            </a:r>
          </a:p>
          <a:p>
            <a:r>
              <a:rPr lang="cs-CZ" dirty="0"/>
              <a:t>pořízení bezpečnostních prvků a zařízení, osvětlení, elektronického a mechanického zabezpečení,</a:t>
            </a:r>
          </a:p>
          <a:p>
            <a:r>
              <a:rPr lang="cs-CZ" dirty="0"/>
              <a:t>pořízení herních prvků,</a:t>
            </a:r>
          </a:p>
          <a:p>
            <a:r>
              <a:rPr lang="cs-CZ" dirty="0"/>
              <a:t>úpravy venkovního prostranství (přístupové cesty v areálu, zeleň, hřiště a herní prvky),</a:t>
            </a:r>
          </a:p>
          <a:p>
            <a:r>
              <a:rPr lang="cs-CZ" dirty="0"/>
              <a:t>projektová dokumentace, EIA,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pořízení služeb bezprostředně souvisejících s realizací projektu (příprava a realizace zadávacích a výběrových řízení, zpracování studie proveditelnosti),</a:t>
            </a:r>
          </a:p>
          <a:p>
            <a:r>
              <a:rPr lang="cs-CZ" dirty="0"/>
              <a:t>povinná publicita (podle kap. 13 Obecných pravidel).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960" y="1429555"/>
            <a:ext cx="10363826" cy="3954161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zástupce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– nemusí dokládat obce, kraje, organizační složky státu + jejich p. 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Studie proveditelnosti – příloha specifických pravidel výzvy č. 68 IROP – P4A</a:t>
            </a:r>
          </a:p>
          <a:p>
            <a:pPr marL="457200" indent="-457200">
              <a:lnSpc>
                <a:spcPct val="150000"/>
              </a:lnSpc>
              <a:buFont typeface="Wingdings 3" charset="2"/>
              <a:buAutoNum type="arabicPeriod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Doklad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 prokázání právních vztahů k majetku, který je předmětem projektu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výpis z KN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3" y="538371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5" y="1281208"/>
            <a:ext cx="10363826" cy="4077729"/>
          </a:xfrm>
        </p:spPr>
        <p:txBody>
          <a:bodyPr>
            <a:normAutofit fontScale="92500"/>
          </a:bodyPr>
          <a:lstStyle/>
          <a:p>
            <a:endParaRPr lang="cs-CZ" dirty="0"/>
          </a:p>
          <a:p>
            <a:pPr>
              <a:buFont typeface="+mj-lt"/>
              <a:buAutoNum type="arabicPeriod" startAt="8"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veřejnoprávní smlouva nahrazující stavební povolení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způsobilé x nezpůsobilé výdaje, hlavní x vedlejší aktivity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 – v případě, že projekt bude generovat příjmy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Čestné </a:t>
            </a: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prohlášení o skutečném </a:t>
            </a: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majiteli – příloha obecných pravidel č. 30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Výpis z Rejstříku škol a školských zařízení – ne starší než 3 měsíce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Stanovisko Krajské hygienické stanice ke kapacitě školy – v relevantních případech</a:t>
            </a: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447753"/>
            <a:ext cx="9701579" cy="4393323"/>
          </a:xfrm>
        </p:spPr>
        <p:txBody>
          <a:bodyPr>
            <a:normAutofit/>
          </a:bodyPr>
          <a:lstStyle/>
          <a:p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sz="1600" dirty="0"/>
              <a:t>výstavba nové budovy sloužící pro péči o děti do 3 let nebo předškolní vzdělávání, související s rozšířením stávající kapacity zařízení,</a:t>
            </a:r>
          </a:p>
          <a:p>
            <a:r>
              <a:rPr lang="cs-CZ" sz="1600" dirty="0"/>
              <a:t>rozšíření stávající budovy sloužící pro péči o děti do 3 let nebo předškolní vzdělávání, související s rozšířením stávající kapacity zařízení,</a:t>
            </a:r>
          </a:p>
          <a:p>
            <a:r>
              <a:rPr lang="cs-CZ" sz="1600" dirty="0"/>
              <a:t>stavební úpravy stávající budovy pro péči o děti do 3 let nebo předškolní vzdělávání nebo jiného objektu pouze z důvodu rozšíření stávající kapacity předškolního vzdělávání či vzniku zcela nového vzdělávacího zařízení,</a:t>
            </a:r>
          </a:p>
          <a:p>
            <a:r>
              <a:rPr lang="cs-CZ" sz="1600" dirty="0"/>
              <a:t>stavební úpravy společných prostor, kmenových učeben a prostor pro spánek dětí v rámci budovy mateřské školy (zapsané do školského rejstříku),</a:t>
            </a:r>
          </a:p>
          <a:p>
            <a:r>
              <a:rPr lang="cs-CZ" sz="1600" dirty="0"/>
              <a:t>stavební úpravy objektu dle vyhlášky č. 398/2009 Sb. související s podporou sociální inkluze v rámci projektu rozšíření kapacit (např. zajištění bezbariérového přístupu</a:t>
            </a:r>
            <a:r>
              <a:rPr lang="cs-CZ" sz="1600" dirty="0" smtClean="0"/>
              <a:t>),..str. 22 specifických pravidel</a:t>
            </a:r>
            <a:endParaRPr lang="cs-CZ" sz="16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2403</TotalTime>
  <Words>1889</Words>
  <Application>Microsoft Office PowerPoint</Application>
  <PresentationFormat>Širokoúhlá obrazovka</PresentationFormat>
  <Paragraphs>228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Fazeta</vt:lpstr>
      <vt:lpstr>Seminář k 4. výzvě  k předkládání žádostí  o podporu IROP</vt:lpstr>
      <vt:lpstr>MAS Hustopečsko – 4. Výzva – Podpora předškolního vzdělávání</vt:lpstr>
      <vt:lpstr>Financování, realizace projektu</vt:lpstr>
      <vt:lpstr>Podporované aktivity</vt:lpstr>
      <vt:lpstr>Hlavní podporované aktivity – min. 85% CZV</vt:lpstr>
      <vt:lpstr>Vedlejší podporované aktivity – max. 15 % CZV</vt:lpstr>
      <vt:lpstr>Povinné přílohy žádosti</vt:lpstr>
      <vt:lpstr>Povinné přílohy žádosti</vt:lpstr>
      <vt:lpstr>Způsobilé výdaje hlavní aktivity (min. 85% czv)</vt:lpstr>
      <vt:lpstr>Prezentace aplikace PowerPoint</vt:lpstr>
      <vt:lpstr>Způsobilé výdaje vedlejší aktivity (max. 15% czv)</vt:lpstr>
      <vt:lpstr>Způsobilé výdaje vedlejší aktivity (max. 15% czv)</vt:lpstr>
      <vt:lpstr>Nezpůsobilé výdaje - výběr</vt:lpstr>
      <vt:lpstr>Průběh hodnocení</vt:lpstr>
      <vt:lpstr>Průběh hodnocení</vt:lpstr>
      <vt:lpstr>Hodnocení a výběr projektů  formální hodnocení a přijatelnost 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zichm@seznam.cz</cp:lastModifiedBy>
  <cp:revision>79</cp:revision>
  <dcterms:created xsi:type="dcterms:W3CDTF">2017-10-23T09:01:12Z</dcterms:created>
  <dcterms:modified xsi:type="dcterms:W3CDTF">2018-11-19T01:48:02Z</dcterms:modified>
</cp:coreProperties>
</file>