
<file path=[Content_Types].xml><?xml version="1.0" encoding="utf-8"?>
<Types xmlns="http://schemas.openxmlformats.org/package/2006/content-types">
  <Default Extension="png" ContentType="image/png"/>
  <Default Extension="tmp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00" r:id="rId1"/>
  </p:sldMasterIdLst>
  <p:sldIdLst>
    <p:sldId id="256" r:id="rId2"/>
    <p:sldId id="257" r:id="rId3"/>
    <p:sldId id="261" r:id="rId4"/>
    <p:sldId id="258" r:id="rId5"/>
    <p:sldId id="259" r:id="rId6"/>
    <p:sldId id="262" r:id="rId7"/>
    <p:sldId id="263" r:id="rId8"/>
    <p:sldId id="278" r:id="rId9"/>
    <p:sldId id="260" r:id="rId10"/>
    <p:sldId id="264" r:id="rId11"/>
    <p:sldId id="265" r:id="rId12"/>
    <p:sldId id="266" r:id="rId13"/>
    <p:sldId id="273" r:id="rId14"/>
    <p:sldId id="274" r:id="rId15"/>
    <p:sldId id="267" r:id="rId16"/>
    <p:sldId id="269" r:id="rId17"/>
    <p:sldId id="275" r:id="rId18"/>
    <p:sldId id="268" r:id="rId19"/>
    <p:sldId id="279" r:id="rId20"/>
    <p:sldId id="280" r:id="rId21"/>
    <p:sldId id="270" r:id="rId22"/>
    <p:sldId id="276" r:id="rId23"/>
    <p:sldId id="281" r:id="rId24"/>
    <p:sldId id="277" r:id="rId25"/>
    <p:sldId id="282" r:id="rId26"/>
    <p:sldId id="271" r:id="rId2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84" d="100"/>
          <a:sy n="84" d="100"/>
        </p:scale>
        <p:origin x="610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0E178C3-1EE9-475D-B097-611BD8839651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7CB5D721-B986-48C3-9FE7-5434D9C89790}">
      <dgm:prSet phldrT="[Text]"/>
      <dgm:spPr/>
      <dgm:t>
        <a:bodyPr/>
        <a:lstStyle/>
        <a:p>
          <a:r>
            <a:rPr lang="cs-CZ" dirty="0" smtClean="0"/>
            <a:t>Formální hodnocení a přijatelnost</a:t>
          </a:r>
          <a:endParaRPr lang="cs-CZ" dirty="0"/>
        </a:p>
      </dgm:t>
    </dgm:pt>
    <dgm:pt modelId="{57E13E29-A8A4-42E5-B293-6D2701CF3590}" type="parTrans" cxnId="{217D3523-40D7-411F-ACB7-F14870E894B8}">
      <dgm:prSet/>
      <dgm:spPr/>
      <dgm:t>
        <a:bodyPr/>
        <a:lstStyle/>
        <a:p>
          <a:endParaRPr lang="cs-CZ"/>
        </a:p>
      </dgm:t>
    </dgm:pt>
    <dgm:pt modelId="{8A833B76-F8B1-4622-8E6A-A9E656069179}" type="sibTrans" cxnId="{217D3523-40D7-411F-ACB7-F14870E894B8}">
      <dgm:prSet/>
      <dgm:spPr/>
      <dgm:t>
        <a:bodyPr/>
        <a:lstStyle/>
        <a:p>
          <a:endParaRPr lang="cs-CZ"/>
        </a:p>
      </dgm:t>
    </dgm:pt>
    <dgm:pt modelId="{21CC2568-1222-45E3-9217-D262F69176EA}">
      <dgm:prSet phldrT="[Text]"/>
      <dgm:spPr/>
      <dgm:t>
        <a:bodyPr/>
        <a:lstStyle/>
        <a:p>
          <a:r>
            <a:rPr lang="cs-CZ" dirty="0" smtClean="0"/>
            <a:t>Věcné hodnocení</a:t>
          </a:r>
          <a:endParaRPr lang="cs-CZ" dirty="0"/>
        </a:p>
      </dgm:t>
    </dgm:pt>
    <dgm:pt modelId="{2153851F-6EFD-4C86-B945-67C26CDE6722}" type="parTrans" cxnId="{F9A63052-64EA-4774-A6A9-63323BDDCA38}">
      <dgm:prSet/>
      <dgm:spPr/>
      <dgm:t>
        <a:bodyPr/>
        <a:lstStyle/>
        <a:p>
          <a:endParaRPr lang="cs-CZ"/>
        </a:p>
      </dgm:t>
    </dgm:pt>
    <dgm:pt modelId="{8228F91C-C1A1-487F-AD52-A903F805DD3C}" type="sibTrans" cxnId="{F9A63052-64EA-4774-A6A9-63323BDDCA38}">
      <dgm:prSet/>
      <dgm:spPr/>
      <dgm:t>
        <a:bodyPr/>
        <a:lstStyle/>
        <a:p>
          <a:endParaRPr lang="cs-CZ"/>
        </a:p>
      </dgm:t>
    </dgm:pt>
    <dgm:pt modelId="{A119DC2B-76FE-4036-90D5-961577A557AE}">
      <dgm:prSet phldrT="[Text]"/>
      <dgm:spPr/>
      <dgm:t>
        <a:bodyPr/>
        <a:lstStyle/>
        <a:p>
          <a:r>
            <a:rPr lang="cs-CZ" dirty="0" smtClean="0"/>
            <a:t>Schválení projektů</a:t>
          </a:r>
          <a:endParaRPr lang="cs-CZ" dirty="0"/>
        </a:p>
      </dgm:t>
    </dgm:pt>
    <dgm:pt modelId="{08CAE796-E596-4761-A42E-AA2787C71863}" type="parTrans" cxnId="{2AB8BD23-BAAB-483F-965E-20AA12051A03}">
      <dgm:prSet/>
      <dgm:spPr/>
      <dgm:t>
        <a:bodyPr/>
        <a:lstStyle/>
        <a:p>
          <a:endParaRPr lang="cs-CZ"/>
        </a:p>
      </dgm:t>
    </dgm:pt>
    <dgm:pt modelId="{704B6EA9-6ECA-4E6C-B3BC-857920F568E3}" type="sibTrans" cxnId="{2AB8BD23-BAAB-483F-965E-20AA12051A03}">
      <dgm:prSet/>
      <dgm:spPr/>
      <dgm:t>
        <a:bodyPr/>
        <a:lstStyle/>
        <a:p>
          <a:endParaRPr lang="cs-CZ"/>
        </a:p>
      </dgm:t>
    </dgm:pt>
    <dgm:pt modelId="{02625BCB-568F-45E5-9806-2E88D3E9599A}">
      <dgm:prSet phldrT="[Text]"/>
      <dgm:spPr/>
      <dgm:t>
        <a:bodyPr/>
        <a:lstStyle/>
        <a:p>
          <a:r>
            <a:rPr lang="cs-CZ" dirty="0" smtClean="0"/>
            <a:t>Kontrola CRR</a:t>
          </a:r>
          <a:endParaRPr lang="cs-CZ" dirty="0"/>
        </a:p>
      </dgm:t>
    </dgm:pt>
    <dgm:pt modelId="{D3405D5C-4C2F-4418-9281-8F2E02AD52D8}" type="parTrans" cxnId="{11E6CD90-3DC6-4FB0-8A99-11BC0B6D0EF0}">
      <dgm:prSet/>
      <dgm:spPr/>
      <dgm:t>
        <a:bodyPr/>
        <a:lstStyle/>
        <a:p>
          <a:endParaRPr lang="cs-CZ"/>
        </a:p>
      </dgm:t>
    </dgm:pt>
    <dgm:pt modelId="{071986DD-D0E6-45A0-BE88-F7A3D0532803}" type="sibTrans" cxnId="{11E6CD90-3DC6-4FB0-8A99-11BC0B6D0EF0}">
      <dgm:prSet/>
      <dgm:spPr/>
      <dgm:t>
        <a:bodyPr/>
        <a:lstStyle/>
        <a:p>
          <a:endParaRPr lang="cs-CZ"/>
        </a:p>
      </dgm:t>
    </dgm:pt>
    <dgm:pt modelId="{01B4CDAC-A99C-4301-AF47-C15D5745160A}" type="pres">
      <dgm:prSet presAssocID="{50E178C3-1EE9-475D-B097-611BD8839651}" presName="CompostProcess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cs-CZ"/>
        </a:p>
      </dgm:t>
    </dgm:pt>
    <dgm:pt modelId="{EFF722B0-4D43-41E9-B05D-FED86BCAA1AB}" type="pres">
      <dgm:prSet presAssocID="{50E178C3-1EE9-475D-B097-611BD8839651}" presName="arrow" presStyleLbl="bgShp" presStyleIdx="0" presStyleCnt="1"/>
      <dgm:spPr/>
    </dgm:pt>
    <dgm:pt modelId="{B97899FF-B80F-4446-8113-D6E9DB66CBDB}" type="pres">
      <dgm:prSet presAssocID="{50E178C3-1EE9-475D-B097-611BD8839651}" presName="linearProcess" presStyleCnt="0"/>
      <dgm:spPr/>
    </dgm:pt>
    <dgm:pt modelId="{C61FDF1B-1CA9-4443-BD08-2DC05B569850}" type="pres">
      <dgm:prSet presAssocID="{7CB5D721-B986-48C3-9FE7-5434D9C89790}" presName="text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4E01DB88-5360-4E02-B46F-3C00E5AD858E}" type="pres">
      <dgm:prSet presAssocID="{8A833B76-F8B1-4622-8E6A-A9E656069179}" presName="sibTrans" presStyleCnt="0"/>
      <dgm:spPr/>
    </dgm:pt>
    <dgm:pt modelId="{7F703CA9-7CC8-4142-A6C3-7A1C8BBEA7F2}" type="pres">
      <dgm:prSet presAssocID="{21CC2568-1222-45E3-9217-D262F69176EA}" presName="text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D3AB321D-452E-4450-8E1B-139B6C4F3398}" type="pres">
      <dgm:prSet presAssocID="{8228F91C-C1A1-487F-AD52-A903F805DD3C}" presName="sibTrans" presStyleCnt="0"/>
      <dgm:spPr/>
    </dgm:pt>
    <dgm:pt modelId="{E3EA147F-549C-47DF-A074-5FA3DA8F8E26}" type="pres">
      <dgm:prSet presAssocID="{A119DC2B-76FE-4036-90D5-961577A557AE}" presName="text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ACDD3787-0276-4265-8482-79FA476E7BAB}" type="pres">
      <dgm:prSet presAssocID="{704B6EA9-6ECA-4E6C-B3BC-857920F568E3}" presName="sibTrans" presStyleCnt="0"/>
      <dgm:spPr/>
    </dgm:pt>
    <dgm:pt modelId="{AAFAD246-378A-4612-B1EF-84AC9DF68A49}" type="pres">
      <dgm:prSet presAssocID="{02625BCB-568F-45E5-9806-2E88D3E9599A}" presName="text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</dgm:ptLst>
  <dgm:cxnLst>
    <dgm:cxn modelId="{11E6CD90-3DC6-4FB0-8A99-11BC0B6D0EF0}" srcId="{50E178C3-1EE9-475D-B097-611BD8839651}" destId="{02625BCB-568F-45E5-9806-2E88D3E9599A}" srcOrd="3" destOrd="0" parTransId="{D3405D5C-4C2F-4418-9281-8F2E02AD52D8}" sibTransId="{071986DD-D0E6-45A0-BE88-F7A3D0532803}"/>
    <dgm:cxn modelId="{2AB8BD23-BAAB-483F-965E-20AA12051A03}" srcId="{50E178C3-1EE9-475D-B097-611BD8839651}" destId="{A119DC2B-76FE-4036-90D5-961577A557AE}" srcOrd="2" destOrd="0" parTransId="{08CAE796-E596-4761-A42E-AA2787C71863}" sibTransId="{704B6EA9-6ECA-4E6C-B3BC-857920F568E3}"/>
    <dgm:cxn modelId="{5135D615-DBE2-4EC3-A910-B011DA3E2635}" type="presOf" srcId="{A119DC2B-76FE-4036-90D5-961577A557AE}" destId="{E3EA147F-549C-47DF-A074-5FA3DA8F8E26}" srcOrd="0" destOrd="0" presId="urn:microsoft.com/office/officeart/2005/8/layout/hProcess9"/>
    <dgm:cxn modelId="{E5D76955-837A-470A-BEB2-392D70B1493C}" type="presOf" srcId="{7CB5D721-B986-48C3-9FE7-5434D9C89790}" destId="{C61FDF1B-1CA9-4443-BD08-2DC05B569850}" srcOrd="0" destOrd="0" presId="urn:microsoft.com/office/officeart/2005/8/layout/hProcess9"/>
    <dgm:cxn modelId="{F88125E9-2BEF-4BA4-B0A9-AEF1BDF4F130}" type="presOf" srcId="{50E178C3-1EE9-475D-B097-611BD8839651}" destId="{01B4CDAC-A99C-4301-AF47-C15D5745160A}" srcOrd="0" destOrd="0" presId="urn:microsoft.com/office/officeart/2005/8/layout/hProcess9"/>
    <dgm:cxn modelId="{CB84512A-C9D7-4588-8E52-450B37E08292}" type="presOf" srcId="{02625BCB-568F-45E5-9806-2E88D3E9599A}" destId="{AAFAD246-378A-4612-B1EF-84AC9DF68A49}" srcOrd="0" destOrd="0" presId="urn:microsoft.com/office/officeart/2005/8/layout/hProcess9"/>
    <dgm:cxn modelId="{C920AC06-64AD-430F-B551-B56A40CECFD0}" type="presOf" srcId="{21CC2568-1222-45E3-9217-D262F69176EA}" destId="{7F703CA9-7CC8-4142-A6C3-7A1C8BBEA7F2}" srcOrd="0" destOrd="0" presId="urn:microsoft.com/office/officeart/2005/8/layout/hProcess9"/>
    <dgm:cxn modelId="{F9A63052-64EA-4774-A6A9-63323BDDCA38}" srcId="{50E178C3-1EE9-475D-B097-611BD8839651}" destId="{21CC2568-1222-45E3-9217-D262F69176EA}" srcOrd="1" destOrd="0" parTransId="{2153851F-6EFD-4C86-B945-67C26CDE6722}" sibTransId="{8228F91C-C1A1-487F-AD52-A903F805DD3C}"/>
    <dgm:cxn modelId="{217D3523-40D7-411F-ACB7-F14870E894B8}" srcId="{50E178C3-1EE9-475D-B097-611BD8839651}" destId="{7CB5D721-B986-48C3-9FE7-5434D9C89790}" srcOrd="0" destOrd="0" parTransId="{57E13E29-A8A4-42E5-B293-6D2701CF3590}" sibTransId="{8A833B76-F8B1-4622-8E6A-A9E656069179}"/>
    <dgm:cxn modelId="{29EFEA64-BCEB-4109-BBC6-92F48777139A}" type="presParOf" srcId="{01B4CDAC-A99C-4301-AF47-C15D5745160A}" destId="{EFF722B0-4D43-41E9-B05D-FED86BCAA1AB}" srcOrd="0" destOrd="0" presId="urn:microsoft.com/office/officeart/2005/8/layout/hProcess9"/>
    <dgm:cxn modelId="{7A739483-0F18-416E-BFC0-A4B26939EB06}" type="presParOf" srcId="{01B4CDAC-A99C-4301-AF47-C15D5745160A}" destId="{B97899FF-B80F-4446-8113-D6E9DB66CBDB}" srcOrd="1" destOrd="0" presId="urn:microsoft.com/office/officeart/2005/8/layout/hProcess9"/>
    <dgm:cxn modelId="{214134DD-9518-4AA9-BC27-86BFAA95B25F}" type="presParOf" srcId="{B97899FF-B80F-4446-8113-D6E9DB66CBDB}" destId="{C61FDF1B-1CA9-4443-BD08-2DC05B569850}" srcOrd="0" destOrd="0" presId="urn:microsoft.com/office/officeart/2005/8/layout/hProcess9"/>
    <dgm:cxn modelId="{0CC88E82-4E39-4C1E-BA55-612231A554D2}" type="presParOf" srcId="{B97899FF-B80F-4446-8113-D6E9DB66CBDB}" destId="{4E01DB88-5360-4E02-B46F-3C00E5AD858E}" srcOrd="1" destOrd="0" presId="urn:microsoft.com/office/officeart/2005/8/layout/hProcess9"/>
    <dgm:cxn modelId="{5257E072-E3E4-4A22-9ED6-E2C2970F32A2}" type="presParOf" srcId="{B97899FF-B80F-4446-8113-D6E9DB66CBDB}" destId="{7F703CA9-7CC8-4142-A6C3-7A1C8BBEA7F2}" srcOrd="2" destOrd="0" presId="urn:microsoft.com/office/officeart/2005/8/layout/hProcess9"/>
    <dgm:cxn modelId="{26EC8D3D-9117-4AD0-B353-176F0C209078}" type="presParOf" srcId="{B97899FF-B80F-4446-8113-D6E9DB66CBDB}" destId="{D3AB321D-452E-4450-8E1B-139B6C4F3398}" srcOrd="3" destOrd="0" presId="urn:microsoft.com/office/officeart/2005/8/layout/hProcess9"/>
    <dgm:cxn modelId="{5E8F2E47-E745-4800-8A13-F3A405386D7F}" type="presParOf" srcId="{B97899FF-B80F-4446-8113-D6E9DB66CBDB}" destId="{E3EA147F-549C-47DF-A074-5FA3DA8F8E26}" srcOrd="4" destOrd="0" presId="urn:microsoft.com/office/officeart/2005/8/layout/hProcess9"/>
    <dgm:cxn modelId="{D39EA838-1B8E-47D8-A2E3-97FA02FBF0C0}" type="presParOf" srcId="{B97899FF-B80F-4446-8113-D6E9DB66CBDB}" destId="{ACDD3787-0276-4265-8482-79FA476E7BAB}" srcOrd="5" destOrd="0" presId="urn:microsoft.com/office/officeart/2005/8/layout/hProcess9"/>
    <dgm:cxn modelId="{D809773B-2ED9-4C91-947C-ABAF8C37ACF1}" type="presParOf" srcId="{B97899FF-B80F-4446-8113-D6E9DB66CBDB}" destId="{AAFAD246-378A-4612-B1EF-84AC9DF68A49}" srcOrd="6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0E178C3-1EE9-475D-B097-611BD8839651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7CB5D721-B986-48C3-9FE7-5434D9C89790}">
      <dgm:prSet phldrT="[Text]"/>
      <dgm:spPr>
        <a:solidFill>
          <a:schemeClr val="accent1">
            <a:lumMod val="50000"/>
          </a:schemeClr>
        </a:solidFill>
      </dgm:spPr>
      <dgm:t>
        <a:bodyPr/>
        <a:lstStyle/>
        <a:p>
          <a:r>
            <a:rPr lang="cs-CZ" dirty="0" smtClean="0"/>
            <a:t>Formální hodnocení a přijatelnost</a:t>
          </a:r>
          <a:endParaRPr lang="cs-CZ" dirty="0"/>
        </a:p>
      </dgm:t>
    </dgm:pt>
    <dgm:pt modelId="{57E13E29-A8A4-42E5-B293-6D2701CF3590}" type="parTrans" cxnId="{217D3523-40D7-411F-ACB7-F14870E894B8}">
      <dgm:prSet/>
      <dgm:spPr/>
      <dgm:t>
        <a:bodyPr/>
        <a:lstStyle/>
        <a:p>
          <a:endParaRPr lang="cs-CZ"/>
        </a:p>
      </dgm:t>
    </dgm:pt>
    <dgm:pt modelId="{8A833B76-F8B1-4622-8E6A-A9E656069179}" type="sibTrans" cxnId="{217D3523-40D7-411F-ACB7-F14870E894B8}">
      <dgm:prSet/>
      <dgm:spPr/>
      <dgm:t>
        <a:bodyPr/>
        <a:lstStyle/>
        <a:p>
          <a:endParaRPr lang="cs-CZ"/>
        </a:p>
      </dgm:t>
    </dgm:pt>
    <dgm:pt modelId="{21CC2568-1222-45E3-9217-D262F69176EA}">
      <dgm:prSet phldrT="[Text]"/>
      <dgm:spPr/>
      <dgm:t>
        <a:bodyPr/>
        <a:lstStyle/>
        <a:p>
          <a:r>
            <a:rPr lang="cs-CZ" dirty="0" smtClean="0"/>
            <a:t>Věcné hodnocení</a:t>
          </a:r>
          <a:endParaRPr lang="cs-CZ" dirty="0"/>
        </a:p>
      </dgm:t>
    </dgm:pt>
    <dgm:pt modelId="{2153851F-6EFD-4C86-B945-67C26CDE6722}" type="parTrans" cxnId="{F9A63052-64EA-4774-A6A9-63323BDDCA38}">
      <dgm:prSet/>
      <dgm:spPr/>
      <dgm:t>
        <a:bodyPr/>
        <a:lstStyle/>
        <a:p>
          <a:endParaRPr lang="cs-CZ"/>
        </a:p>
      </dgm:t>
    </dgm:pt>
    <dgm:pt modelId="{8228F91C-C1A1-487F-AD52-A903F805DD3C}" type="sibTrans" cxnId="{F9A63052-64EA-4774-A6A9-63323BDDCA38}">
      <dgm:prSet/>
      <dgm:spPr/>
      <dgm:t>
        <a:bodyPr/>
        <a:lstStyle/>
        <a:p>
          <a:endParaRPr lang="cs-CZ"/>
        </a:p>
      </dgm:t>
    </dgm:pt>
    <dgm:pt modelId="{A119DC2B-76FE-4036-90D5-961577A557AE}">
      <dgm:prSet phldrT="[Text]"/>
      <dgm:spPr/>
      <dgm:t>
        <a:bodyPr/>
        <a:lstStyle/>
        <a:p>
          <a:r>
            <a:rPr lang="cs-CZ" dirty="0" smtClean="0"/>
            <a:t>Schválení projektů</a:t>
          </a:r>
          <a:endParaRPr lang="cs-CZ" dirty="0"/>
        </a:p>
      </dgm:t>
    </dgm:pt>
    <dgm:pt modelId="{08CAE796-E596-4761-A42E-AA2787C71863}" type="parTrans" cxnId="{2AB8BD23-BAAB-483F-965E-20AA12051A03}">
      <dgm:prSet/>
      <dgm:spPr/>
      <dgm:t>
        <a:bodyPr/>
        <a:lstStyle/>
        <a:p>
          <a:endParaRPr lang="cs-CZ"/>
        </a:p>
      </dgm:t>
    </dgm:pt>
    <dgm:pt modelId="{704B6EA9-6ECA-4E6C-B3BC-857920F568E3}" type="sibTrans" cxnId="{2AB8BD23-BAAB-483F-965E-20AA12051A03}">
      <dgm:prSet/>
      <dgm:spPr/>
      <dgm:t>
        <a:bodyPr/>
        <a:lstStyle/>
        <a:p>
          <a:endParaRPr lang="cs-CZ"/>
        </a:p>
      </dgm:t>
    </dgm:pt>
    <dgm:pt modelId="{02625BCB-568F-45E5-9806-2E88D3E9599A}">
      <dgm:prSet phldrT="[Text]"/>
      <dgm:spPr/>
      <dgm:t>
        <a:bodyPr/>
        <a:lstStyle/>
        <a:p>
          <a:r>
            <a:rPr lang="cs-CZ" dirty="0" smtClean="0"/>
            <a:t>Kontrola CRR</a:t>
          </a:r>
          <a:endParaRPr lang="cs-CZ" dirty="0"/>
        </a:p>
      </dgm:t>
    </dgm:pt>
    <dgm:pt modelId="{D3405D5C-4C2F-4418-9281-8F2E02AD52D8}" type="parTrans" cxnId="{11E6CD90-3DC6-4FB0-8A99-11BC0B6D0EF0}">
      <dgm:prSet/>
      <dgm:spPr/>
      <dgm:t>
        <a:bodyPr/>
        <a:lstStyle/>
        <a:p>
          <a:endParaRPr lang="cs-CZ"/>
        </a:p>
      </dgm:t>
    </dgm:pt>
    <dgm:pt modelId="{071986DD-D0E6-45A0-BE88-F7A3D0532803}" type="sibTrans" cxnId="{11E6CD90-3DC6-4FB0-8A99-11BC0B6D0EF0}">
      <dgm:prSet/>
      <dgm:spPr/>
      <dgm:t>
        <a:bodyPr/>
        <a:lstStyle/>
        <a:p>
          <a:endParaRPr lang="cs-CZ"/>
        </a:p>
      </dgm:t>
    </dgm:pt>
    <dgm:pt modelId="{01B4CDAC-A99C-4301-AF47-C15D5745160A}" type="pres">
      <dgm:prSet presAssocID="{50E178C3-1EE9-475D-B097-611BD8839651}" presName="CompostProcess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cs-CZ"/>
        </a:p>
      </dgm:t>
    </dgm:pt>
    <dgm:pt modelId="{EFF722B0-4D43-41E9-B05D-FED86BCAA1AB}" type="pres">
      <dgm:prSet presAssocID="{50E178C3-1EE9-475D-B097-611BD8839651}" presName="arrow" presStyleLbl="bgShp" presStyleIdx="0" presStyleCnt="1"/>
      <dgm:spPr/>
    </dgm:pt>
    <dgm:pt modelId="{B97899FF-B80F-4446-8113-D6E9DB66CBDB}" type="pres">
      <dgm:prSet presAssocID="{50E178C3-1EE9-475D-B097-611BD8839651}" presName="linearProcess" presStyleCnt="0"/>
      <dgm:spPr/>
    </dgm:pt>
    <dgm:pt modelId="{C61FDF1B-1CA9-4443-BD08-2DC05B569850}" type="pres">
      <dgm:prSet presAssocID="{7CB5D721-B986-48C3-9FE7-5434D9C89790}" presName="text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4E01DB88-5360-4E02-B46F-3C00E5AD858E}" type="pres">
      <dgm:prSet presAssocID="{8A833B76-F8B1-4622-8E6A-A9E656069179}" presName="sibTrans" presStyleCnt="0"/>
      <dgm:spPr/>
    </dgm:pt>
    <dgm:pt modelId="{7F703CA9-7CC8-4142-A6C3-7A1C8BBEA7F2}" type="pres">
      <dgm:prSet presAssocID="{21CC2568-1222-45E3-9217-D262F69176EA}" presName="text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D3AB321D-452E-4450-8E1B-139B6C4F3398}" type="pres">
      <dgm:prSet presAssocID="{8228F91C-C1A1-487F-AD52-A903F805DD3C}" presName="sibTrans" presStyleCnt="0"/>
      <dgm:spPr/>
    </dgm:pt>
    <dgm:pt modelId="{E3EA147F-549C-47DF-A074-5FA3DA8F8E26}" type="pres">
      <dgm:prSet presAssocID="{A119DC2B-76FE-4036-90D5-961577A557AE}" presName="text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ACDD3787-0276-4265-8482-79FA476E7BAB}" type="pres">
      <dgm:prSet presAssocID="{704B6EA9-6ECA-4E6C-B3BC-857920F568E3}" presName="sibTrans" presStyleCnt="0"/>
      <dgm:spPr/>
    </dgm:pt>
    <dgm:pt modelId="{AAFAD246-378A-4612-B1EF-84AC9DF68A49}" type="pres">
      <dgm:prSet presAssocID="{02625BCB-568F-45E5-9806-2E88D3E9599A}" presName="text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</dgm:ptLst>
  <dgm:cxnLst>
    <dgm:cxn modelId="{11E6CD90-3DC6-4FB0-8A99-11BC0B6D0EF0}" srcId="{50E178C3-1EE9-475D-B097-611BD8839651}" destId="{02625BCB-568F-45E5-9806-2E88D3E9599A}" srcOrd="3" destOrd="0" parTransId="{D3405D5C-4C2F-4418-9281-8F2E02AD52D8}" sibTransId="{071986DD-D0E6-45A0-BE88-F7A3D0532803}"/>
    <dgm:cxn modelId="{2AB8BD23-BAAB-483F-965E-20AA12051A03}" srcId="{50E178C3-1EE9-475D-B097-611BD8839651}" destId="{A119DC2B-76FE-4036-90D5-961577A557AE}" srcOrd="2" destOrd="0" parTransId="{08CAE796-E596-4761-A42E-AA2787C71863}" sibTransId="{704B6EA9-6ECA-4E6C-B3BC-857920F568E3}"/>
    <dgm:cxn modelId="{5135D615-DBE2-4EC3-A910-B011DA3E2635}" type="presOf" srcId="{A119DC2B-76FE-4036-90D5-961577A557AE}" destId="{E3EA147F-549C-47DF-A074-5FA3DA8F8E26}" srcOrd="0" destOrd="0" presId="urn:microsoft.com/office/officeart/2005/8/layout/hProcess9"/>
    <dgm:cxn modelId="{E5D76955-837A-470A-BEB2-392D70B1493C}" type="presOf" srcId="{7CB5D721-B986-48C3-9FE7-5434D9C89790}" destId="{C61FDF1B-1CA9-4443-BD08-2DC05B569850}" srcOrd="0" destOrd="0" presId="urn:microsoft.com/office/officeart/2005/8/layout/hProcess9"/>
    <dgm:cxn modelId="{F88125E9-2BEF-4BA4-B0A9-AEF1BDF4F130}" type="presOf" srcId="{50E178C3-1EE9-475D-B097-611BD8839651}" destId="{01B4CDAC-A99C-4301-AF47-C15D5745160A}" srcOrd="0" destOrd="0" presId="urn:microsoft.com/office/officeart/2005/8/layout/hProcess9"/>
    <dgm:cxn modelId="{CB84512A-C9D7-4588-8E52-450B37E08292}" type="presOf" srcId="{02625BCB-568F-45E5-9806-2E88D3E9599A}" destId="{AAFAD246-378A-4612-B1EF-84AC9DF68A49}" srcOrd="0" destOrd="0" presId="urn:microsoft.com/office/officeart/2005/8/layout/hProcess9"/>
    <dgm:cxn modelId="{C920AC06-64AD-430F-B551-B56A40CECFD0}" type="presOf" srcId="{21CC2568-1222-45E3-9217-D262F69176EA}" destId="{7F703CA9-7CC8-4142-A6C3-7A1C8BBEA7F2}" srcOrd="0" destOrd="0" presId="urn:microsoft.com/office/officeart/2005/8/layout/hProcess9"/>
    <dgm:cxn modelId="{F9A63052-64EA-4774-A6A9-63323BDDCA38}" srcId="{50E178C3-1EE9-475D-B097-611BD8839651}" destId="{21CC2568-1222-45E3-9217-D262F69176EA}" srcOrd="1" destOrd="0" parTransId="{2153851F-6EFD-4C86-B945-67C26CDE6722}" sibTransId="{8228F91C-C1A1-487F-AD52-A903F805DD3C}"/>
    <dgm:cxn modelId="{217D3523-40D7-411F-ACB7-F14870E894B8}" srcId="{50E178C3-1EE9-475D-B097-611BD8839651}" destId="{7CB5D721-B986-48C3-9FE7-5434D9C89790}" srcOrd="0" destOrd="0" parTransId="{57E13E29-A8A4-42E5-B293-6D2701CF3590}" sibTransId="{8A833B76-F8B1-4622-8E6A-A9E656069179}"/>
    <dgm:cxn modelId="{29EFEA64-BCEB-4109-BBC6-92F48777139A}" type="presParOf" srcId="{01B4CDAC-A99C-4301-AF47-C15D5745160A}" destId="{EFF722B0-4D43-41E9-B05D-FED86BCAA1AB}" srcOrd="0" destOrd="0" presId="urn:microsoft.com/office/officeart/2005/8/layout/hProcess9"/>
    <dgm:cxn modelId="{7A739483-0F18-416E-BFC0-A4B26939EB06}" type="presParOf" srcId="{01B4CDAC-A99C-4301-AF47-C15D5745160A}" destId="{B97899FF-B80F-4446-8113-D6E9DB66CBDB}" srcOrd="1" destOrd="0" presId="urn:microsoft.com/office/officeart/2005/8/layout/hProcess9"/>
    <dgm:cxn modelId="{214134DD-9518-4AA9-BC27-86BFAA95B25F}" type="presParOf" srcId="{B97899FF-B80F-4446-8113-D6E9DB66CBDB}" destId="{C61FDF1B-1CA9-4443-BD08-2DC05B569850}" srcOrd="0" destOrd="0" presId="urn:microsoft.com/office/officeart/2005/8/layout/hProcess9"/>
    <dgm:cxn modelId="{0CC88E82-4E39-4C1E-BA55-612231A554D2}" type="presParOf" srcId="{B97899FF-B80F-4446-8113-D6E9DB66CBDB}" destId="{4E01DB88-5360-4E02-B46F-3C00E5AD858E}" srcOrd="1" destOrd="0" presId="urn:microsoft.com/office/officeart/2005/8/layout/hProcess9"/>
    <dgm:cxn modelId="{5257E072-E3E4-4A22-9ED6-E2C2970F32A2}" type="presParOf" srcId="{B97899FF-B80F-4446-8113-D6E9DB66CBDB}" destId="{7F703CA9-7CC8-4142-A6C3-7A1C8BBEA7F2}" srcOrd="2" destOrd="0" presId="urn:microsoft.com/office/officeart/2005/8/layout/hProcess9"/>
    <dgm:cxn modelId="{26EC8D3D-9117-4AD0-B353-176F0C209078}" type="presParOf" srcId="{B97899FF-B80F-4446-8113-D6E9DB66CBDB}" destId="{D3AB321D-452E-4450-8E1B-139B6C4F3398}" srcOrd="3" destOrd="0" presId="urn:microsoft.com/office/officeart/2005/8/layout/hProcess9"/>
    <dgm:cxn modelId="{5E8F2E47-E745-4800-8A13-F3A405386D7F}" type="presParOf" srcId="{B97899FF-B80F-4446-8113-D6E9DB66CBDB}" destId="{E3EA147F-549C-47DF-A074-5FA3DA8F8E26}" srcOrd="4" destOrd="0" presId="urn:microsoft.com/office/officeart/2005/8/layout/hProcess9"/>
    <dgm:cxn modelId="{D39EA838-1B8E-47D8-A2E3-97FA02FBF0C0}" type="presParOf" srcId="{B97899FF-B80F-4446-8113-D6E9DB66CBDB}" destId="{ACDD3787-0276-4265-8482-79FA476E7BAB}" srcOrd="5" destOrd="0" presId="urn:microsoft.com/office/officeart/2005/8/layout/hProcess9"/>
    <dgm:cxn modelId="{D809773B-2ED9-4C91-947C-ABAF8C37ACF1}" type="presParOf" srcId="{B97899FF-B80F-4446-8113-D6E9DB66CBDB}" destId="{AAFAD246-378A-4612-B1EF-84AC9DF68A49}" srcOrd="6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50E178C3-1EE9-475D-B097-611BD8839651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7CB5D721-B986-48C3-9FE7-5434D9C89790}">
      <dgm:prSet phldrT="[Text]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r>
            <a:rPr lang="cs-CZ" dirty="0" smtClean="0"/>
            <a:t>Formální hodnocení a přijatelnost</a:t>
          </a:r>
          <a:endParaRPr lang="cs-CZ" dirty="0"/>
        </a:p>
      </dgm:t>
    </dgm:pt>
    <dgm:pt modelId="{57E13E29-A8A4-42E5-B293-6D2701CF3590}" type="parTrans" cxnId="{217D3523-40D7-411F-ACB7-F14870E894B8}">
      <dgm:prSet/>
      <dgm:spPr/>
      <dgm:t>
        <a:bodyPr/>
        <a:lstStyle/>
        <a:p>
          <a:endParaRPr lang="cs-CZ"/>
        </a:p>
      </dgm:t>
    </dgm:pt>
    <dgm:pt modelId="{8A833B76-F8B1-4622-8E6A-A9E656069179}" type="sibTrans" cxnId="{217D3523-40D7-411F-ACB7-F14870E894B8}">
      <dgm:prSet/>
      <dgm:spPr/>
      <dgm:t>
        <a:bodyPr/>
        <a:lstStyle/>
        <a:p>
          <a:endParaRPr lang="cs-CZ"/>
        </a:p>
      </dgm:t>
    </dgm:pt>
    <dgm:pt modelId="{21CC2568-1222-45E3-9217-D262F69176EA}">
      <dgm:prSet phldrT="[Text]"/>
      <dgm:spPr>
        <a:solidFill>
          <a:schemeClr val="accent1">
            <a:lumMod val="50000"/>
          </a:schemeClr>
        </a:solidFill>
      </dgm:spPr>
      <dgm:t>
        <a:bodyPr/>
        <a:lstStyle/>
        <a:p>
          <a:r>
            <a:rPr lang="cs-CZ" dirty="0" smtClean="0"/>
            <a:t>Věcné hodnocení</a:t>
          </a:r>
          <a:endParaRPr lang="cs-CZ" dirty="0"/>
        </a:p>
      </dgm:t>
    </dgm:pt>
    <dgm:pt modelId="{2153851F-6EFD-4C86-B945-67C26CDE6722}" type="parTrans" cxnId="{F9A63052-64EA-4774-A6A9-63323BDDCA38}">
      <dgm:prSet/>
      <dgm:spPr/>
      <dgm:t>
        <a:bodyPr/>
        <a:lstStyle/>
        <a:p>
          <a:endParaRPr lang="cs-CZ"/>
        </a:p>
      </dgm:t>
    </dgm:pt>
    <dgm:pt modelId="{8228F91C-C1A1-487F-AD52-A903F805DD3C}" type="sibTrans" cxnId="{F9A63052-64EA-4774-A6A9-63323BDDCA38}">
      <dgm:prSet/>
      <dgm:spPr/>
      <dgm:t>
        <a:bodyPr/>
        <a:lstStyle/>
        <a:p>
          <a:endParaRPr lang="cs-CZ"/>
        </a:p>
      </dgm:t>
    </dgm:pt>
    <dgm:pt modelId="{A119DC2B-76FE-4036-90D5-961577A557AE}">
      <dgm:prSet phldrT="[Text]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r>
            <a:rPr lang="cs-CZ" dirty="0" smtClean="0"/>
            <a:t>Schválení projektů</a:t>
          </a:r>
          <a:endParaRPr lang="cs-CZ" dirty="0"/>
        </a:p>
      </dgm:t>
    </dgm:pt>
    <dgm:pt modelId="{08CAE796-E596-4761-A42E-AA2787C71863}" type="parTrans" cxnId="{2AB8BD23-BAAB-483F-965E-20AA12051A03}">
      <dgm:prSet/>
      <dgm:spPr/>
      <dgm:t>
        <a:bodyPr/>
        <a:lstStyle/>
        <a:p>
          <a:endParaRPr lang="cs-CZ"/>
        </a:p>
      </dgm:t>
    </dgm:pt>
    <dgm:pt modelId="{704B6EA9-6ECA-4E6C-B3BC-857920F568E3}" type="sibTrans" cxnId="{2AB8BD23-BAAB-483F-965E-20AA12051A03}">
      <dgm:prSet/>
      <dgm:spPr/>
      <dgm:t>
        <a:bodyPr/>
        <a:lstStyle/>
        <a:p>
          <a:endParaRPr lang="cs-CZ"/>
        </a:p>
      </dgm:t>
    </dgm:pt>
    <dgm:pt modelId="{02625BCB-568F-45E5-9806-2E88D3E9599A}">
      <dgm:prSet phldrT="[Text]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r>
            <a:rPr lang="cs-CZ" dirty="0" smtClean="0"/>
            <a:t>Kontrola CRR</a:t>
          </a:r>
          <a:endParaRPr lang="cs-CZ" dirty="0"/>
        </a:p>
      </dgm:t>
    </dgm:pt>
    <dgm:pt modelId="{D3405D5C-4C2F-4418-9281-8F2E02AD52D8}" type="parTrans" cxnId="{11E6CD90-3DC6-4FB0-8A99-11BC0B6D0EF0}">
      <dgm:prSet/>
      <dgm:spPr/>
      <dgm:t>
        <a:bodyPr/>
        <a:lstStyle/>
        <a:p>
          <a:endParaRPr lang="cs-CZ"/>
        </a:p>
      </dgm:t>
    </dgm:pt>
    <dgm:pt modelId="{071986DD-D0E6-45A0-BE88-F7A3D0532803}" type="sibTrans" cxnId="{11E6CD90-3DC6-4FB0-8A99-11BC0B6D0EF0}">
      <dgm:prSet/>
      <dgm:spPr/>
      <dgm:t>
        <a:bodyPr/>
        <a:lstStyle/>
        <a:p>
          <a:endParaRPr lang="cs-CZ"/>
        </a:p>
      </dgm:t>
    </dgm:pt>
    <dgm:pt modelId="{01B4CDAC-A99C-4301-AF47-C15D5745160A}" type="pres">
      <dgm:prSet presAssocID="{50E178C3-1EE9-475D-B097-611BD8839651}" presName="CompostProcess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cs-CZ"/>
        </a:p>
      </dgm:t>
    </dgm:pt>
    <dgm:pt modelId="{EFF722B0-4D43-41E9-B05D-FED86BCAA1AB}" type="pres">
      <dgm:prSet presAssocID="{50E178C3-1EE9-475D-B097-611BD8839651}" presName="arrow" presStyleLbl="bgShp" presStyleIdx="0" presStyleCnt="1"/>
      <dgm:spPr/>
    </dgm:pt>
    <dgm:pt modelId="{B97899FF-B80F-4446-8113-D6E9DB66CBDB}" type="pres">
      <dgm:prSet presAssocID="{50E178C3-1EE9-475D-B097-611BD8839651}" presName="linearProcess" presStyleCnt="0"/>
      <dgm:spPr/>
    </dgm:pt>
    <dgm:pt modelId="{C61FDF1B-1CA9-4443-BD08-2DC05B569850}" type="pres">
      <dgm:prSet presAssocID="{7CB5D721-B986-48C3-9FE7-5434D9C89790}" presName="text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4E01DB88-5360-4E02-B46F-3C00E5AD858E}" type="pres">
      <dgm:prSet presAssocID="{8A833B76-F8B1-4622-8E6A-A9E656069179}" presName="sibTrans" presStyleCnt="0"/>
      <dgm:spPr/>
    </dgm:pt>
    <dgm:pt modelId="{7F703CA9-7CC8-4142-A6C3-7A1C8BBEA7F2}" type="pres">
      <dgm:prSet presAssocID="{21CC2568-1222-45E3-9217-D262F69176EA}" presName="text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D3AB321D-452E-4450-8E1B-139B6C4F3398}" type="pres">
      <dgm:prSet presAssocID="{8228F91C-C1A1-487F-AD52-A903F805DD3C}" presName="sibTrans" presStyleCnt="0"/>
      <dgm:spPr/>
    </dgm:pt>
    <dgm:pt modelId="{E3EA147F-549C-47DF-A074-5FA3DA8F8E26}" type="pres">
      <dgm:prSet presAssocID="{A119DC2B-76FE-4036-90D5-961577A557AE}" presName="text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ACDD3787-0276-4265-8482-79FA476E7BAB}" type="pres">
      <dgm:prSet presAssocID="{704B6EA9-6ECA-4E6C-B3BC-857920F568E3}" presName="sibTrans" presStyleCnt="0"/>
      <dgm:spPr/>
    </dgm:pt>
    <dgm:pt modelId="{AAFAD246-378A-4612-B1EF-84AC9DF68A49}" type="pres">
      <dgm:prSet presAssocID="{02625BCB-568F-45E5-9806-2E88D3E9599A}" presName="text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</dgm:ptLst>
  <dgm:cxnLst>
    <dgm:cxn modelId="{11E6CD90-3DC6-4FB0-8A99-11BC0B6D0EF0}" srcId="{50E178C3-1EE9-475D-B097-611BD8839651}" destId="{02625BCB-568F-45E5-9806-2E88D3E9599A}" srcOrd="3" destOrd="0" parTransId="{D3405D5C-4C2F-4418-9281-8F2E02AD52D8}" sibTransId="{071986DD-D0E6-45A0-BE88-F7A3D0532803}"/>
    <dgm:cxn modelId="{2AB8BD23-BAAB-483F-965E-20AA12051A03}" srcId="{50E178C3-1EE9-475D-B097-611BD8839651}" destId="{A119DC2B-76FE-4036-90D5-961577A557AE}" srcOrd="2" destOrd="0" parTransId="{08CAE796-E596-4761-A42E-AA2787C71863}" sibTransId="{704B6EA9-6ECA-4E6C-B3BC-857920F568E3}"/>
    <dgm:cxn modelId="{5135D615-DBE2-4EC3-A910-B011DA3E2635}" type="presOf" srcId="{A119DC2B-76FE-4036-90D5-961577A557AE}" destId="{E3EA147F-549C-47DF-A074-5FA3DA8F8E26}" srcOrd="0" destOrd="0" presId="urn:microsoft.com/office/officeart/2005/8/layout/hProcess9"/>
    <dgm:cxn modelId="{E5D76955-837A-470A-BEB2-392D70B1493C}" type="presOf" srcId="{7CB5D721-B986-48C3-9FE7-5434D9C89790}" destId="{C61FDF1B-1CA9-4443-BD08-2DC05B569850}" srcOrd="0" destOrd="0" presId="urn:microsoft.com/office/officeart/2005/8/layout/hProcess9"/>
    <dgm:cxn modelId="{F88125E9-2BEF-4BA4-B0A9-AEF1BDF4F130}" type="presOf" srcId="{50E178C3-1EE9-475D-B097-611BD8839651}" destId="{01B4CDAC-A99C-4301-AF47-C15D5745160A}" srcOrd="0" destOrd="0" presId="urn:microsoft.com/office/officeart/2005/8/layout/hProcess9"/>
    <dgm:cxn modelId="{CB84512A-C9D7-4588-8E52-450B37E08292}" type="presOf" srcId="{02625BCB-568F-45E5-9806-2E88D3E9599A}" destId="{AAFAD246-378A-4612-B1EF-84AC9DF68A49}" srcOrd="0" destOrd="0" presId="urn:microsoft.com/office/officeart/2005/8/layout/hProcess9"/>
    <dgm:cxn modelId="{C920AC06-64AD-430F-B551-B56A40CECFD0}" type="presOf" srcId="{21CC2568-1222-45E3-9217-D262F69176EA}" destId="{7F703CA9-7CC8-4142-A6C3-7A1C8BBEA7F2}" srcOrd="0" destOrd="0" presId="urn:microsoft.com/office/officeart/2005/8/layout/hProcess9"/>
    <dgm:cxn modelId="{F9A63052-64EA-4774-A6A9-63323BDDCA38}" srcId="{50E178C3-1EE9-475D-B097-611BD8839651}" destId="{21CC2568-1222-45E3-9217-D262F69176EA}" srcOrd="1" destOrd="0" parTransId="{2153851F-6EFD-4C86-B945-67C26CDE6722}" sibTransId="{8228F91C-C1A1-487F-AD52-A903F805DD3C}"/>
    <dgm:cxn modelId="{217D3523-40D7-411F-ACB7-F14870E894B8}" srcId="{50E178C3-1EE9-475D-B097-611BD8839651}" destId="{7CB5D721-B986-48C3-9FE7-5434D9C89790}" srcOrd="0" destOrd="0" parTransId="{57E13E29-A8A4-42E5-B293-6D2701CF3590}" sibTransId="{8A833B76-F8B1-4622-8E6A-A9E656069179}"/>
    <dgm:cxn modelId="{29EFEA64-BCEB-4109-BBC6-92F48777139A}" type="presParOf" srcId="{01B4CDAC-A99C-4301-AF47-C15D5745160A}" destId="{EFF722B0-4D43-41E9-B05D-FED86BCAA1AB}" srcOrd="0" destOrd="0" presId="urn:microsoft.com/office/officeart/2005/8/layout/hProcess9"/>
    <dgm:cxn modelId="{7A739483-0F18-416E-BFC0-A4B26939EB06}" type="presParOf" srcId="{01B4CDAC-A99C-4301-AF47-C15D5745160A}" destId="{B97899FF-B80F-4446-8113-D6E9DB66CBDB}" srcOrd="1" destOrd="0" presId="urn:microsoft.com/office/officeart/2005/8/layout/hProcess9"/>
    <dgm:cxn modelId="{214134DD-9518-4AA9-BC27-86BFAA95B25F}" type="presParOf" srcId="{B97899FF-B80F-4446-8113-D6E9DB66CBDB}" destId="{C61FDF1B-1CA9-4443-BD08-2DC05B569850}" srcOrd="0" destOrd="0" presId="urn:microsoft.com/office/officeart/2005/8/layout/hProcess9"/>
    <dgm:cxn modelId="{0CC88E82-4E39-4C1E-BA55-612231A554D2}" type="presParOf" srcId="{B97899FF-B80F-4446-8113-D6E9DB66CBDB}" destId="{4E01DB88-5360-4E02-B46F-3C00E5AD858E}" srcOrd="1" destOrd="0" presId="urn:microsoft.com/office/officeart/2005/8/layout/hProcess9"/>
    <dgm:cxn modelId="{5257E072-E3E4-4A22-9ED6-E2C2970F32A2}" type="presParOf" srcId="{B97899FF-B80F-4446-8113-D6E9DB66CBDB}" destId="{7F703CA9-7CC8-4142-A6C3-7A1C8BBEA7F2}" srcOrd="2" destOrd="0" presId="urn:microsoft.com/office/officeart/2005/8/layout/hProcess9"/>
    <dgm:cxn modelId="{26EC8D3D-9117-4AD0-B353-176F0C209078}" type="presParOf" srcId="{B97899FF-B80F-4446-8113-D6E9DB66CBDB}" destId="{D3AB321D-452E-4450-8E1B-139B6C4F3398}" srcOrd="3" destOrd="0" presId="urn:microsoft.com/office/officeart/2005/8/layout/hProcess9"/>
    <dgm:cxn modelId="{5E8F2E47-E745-4800-8A13-F3A405386D7F}" type="presParOf" srcId="{B97899FF-B80F-4446-8113-D6E9DB66CBDB}" destId="{E3EA147F-549C-47DF-A074-5FA3DA8F8E26}" srcOrd="4" destOrd="0" presId="urn:microsoft.com/office/officeart/2005/8/layout/hProcess9"/>
    <dgm:cxn modelId="{D39EA838-1B8E-47D8-A2E3-97FA02FBF0C0}" type="presParOf" srcId="{B97899FF-B80F-4446-8113-D6E9DB66CBDB}" destId="{ACDD3787-0276-4265-8482-79FA476E7BAB}" srcOrd="5" destOrd="0" presId="urn:microsoft.com/office/officeart/2005/8/layout/hProcess9"/>
    <dgm:cxn modelId="{D809773B-2ED9-4C91-947C-ABAF8C37ACF1}" type="presParOf" srcId="{B97899FF-B80F-4446-8113-D6E9DB66CBDB}" destId="{AAFAD246-378A-4612-B1EF-84AC9DF68A49}" srcOrd="6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50E178C3-1EE9-475D-B097-611BD8839651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7CB5D721-B986-48C3-9FE7-5434D9C89790}">
      <dgm:prSet phldrT="[Text]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r>
            <a:rPr lang="cs-CZ" dirty="0" smtClean="0"/>
            <a:t>Formální hodnocení a přijatelnost</a:t>
          </a:r>
          <a:endParaRPr lang="cs-CZ" dirty="0"/>
        </a:p>
      </dgm:t>
    </dgm:pt>
    <dgm:pt modelId="{57E13E29-A8A4-42E5-B293-6D2701CF3590}" type="parTrans" cxnId="{217D3523-40D7-411F-ACB7-F14870E894B8}">
      <dgm:prSet/>
      <dgm:spPr/>
      <dgm:t>
        <a:bodyPr/>
        <a:lstStyle/>
        <a:p>
          <a:endParaRPr lang="cs-CZ"/>
        </a:p>
      </dgm:t>
    </dgm:pt>
    <dgm:pt modelId="{8A833B76-F8B1-4622-8E6A-A9E656069179}" type="sibTrans" cxnId="{217D3523-40D7-411F-ACB7-F14870E894B8}">
      <dgm:prSet/>
      <dgm:spPr/>
      <dgm:t>
        <a:bodyPr/>
        <a:lstStyle/>
        <a:p>
          <a:endParaRPr lang="cs-CZ"/>
        </a:p>
      </dgm:t>
    </dgm:pt>
    <dgm:pt modelId="{21CC2568-1222-45E3-9217-D262F69176EA}">
      <dgm:prSet phldrT="[Text]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r>
            <a:rPr lang="cs-CZ" dirty="0" smtClean="0"/>
            <a:t>Věcné hodnocení</a:t>
          </a:r>
          <a:endParaRPr lang="cs-CZ" dirty="0"/>
        </a:p>
      </dgm:t>
    </dgm:pt>
    <dgm:pt modelId="{2153851F-6EFD-4C86-B945-67C26CDE6722}" type="parTrans" cxnId="{F9A63052-64EA-4774-A6A9-63323BDDCA38}">
      <dgm:prSet/>
      <dgm:spPr/>
      <dgm:t>
        <a:bodyPr/>
        <a:lstStyle/>
        <a:p>
          <a:endParaRPr lang="cs-CZ"/>
        </a:p>
      </dgm:t>
    </dgm:pt>
    <dgm:pt modelId="{8228F91C-C1A1-487F-AD52-A903F805DD3C}" type="sibTrans" cxnId="{F9A63052-64EA-4774-A6A9-63323BDDCA38}">
      <dgm:prSet/>
      <dgm:spPr/>
      <dgm:t>
        <a:bodyPr/>
        <a:lstStyle/>
        <a:p>
          <a:endParaRPr lang="cs-CZ"/>
        </a:p>
      </dgm:t>
    </dgm:pt>
    <dgm:pt modelId="{A119DC2B-76FE-4036-90D5-961577A557AE}">
      <dgm:prSet phldrT="[Text]"/>
      <dgm:spPr>
        <a:solidFill>
          <a:schemeClr val="accent1">
            <a:lumMod val="50000"/>
          </a:schemeClr>
        </a:solidFill>
      </dgm:spPr>
      <dgm:t>
        <a:bodyPr/>
        <a:lstStyle/>
        <a:p>
          <a:r>
            <a:rPr lang="cs-CZ" dirty="0" smtClean="0"/>
            <a:t>Schválení projektů</a:t>
          </a:r>
          <a:endParaRPr lang="cs-CZ" dirty="0"/>
        </a:p>
      </dgm:t>
    </dgm:pt>
    <dgm:pt modelId="{08CAE796-E596-4761-A42E-AA2787C71863}" type="parTrans" cxnId="{2AB8BD23-BAAB-483F-965E-20AA12051A03}">
      <dgm:prSet/>
      <dgm:spPr/>
      <dgm:t>
        <a:bodyPr/>
        <a:lstStyle/>
        <a:p>
          <a:endParaRPr lang="cs-CZ"/>
        </a:p>
      </dgm:t>
    </dgm:pt>
    <dgm:pt modelId="{704B6EA9-6ECA-4E6C-B3BC-857920F568E3}" type="sibTrans" cxnId="{2AB8BD23-BAAB-483F-965E-20AA12051A03}">
      <dgm:prSet/>
      <dgm:spPr/>
      <dgm:t>
        <a:bodyPr/>
        <a:lstStyle/>
        <a:p>
          <a:endParaRPr lang="cs-CZ"/>
        </a:p>
      </dgm:t>
    </dgm:pt>
    <dgm:pt modelId="{02625BCB-568F-45E5-9806-2E88D3E9599A}">
      <dgm:prSet phldrT="[Text]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r>
            <a:rPr lang="cs-CZ" dirty="0" smtClean="0"/>
            <a:t>Kontrola CRR</a:t>
          </a:r>
          <a:endParaRPr lang="cs-CZ" dirty="0"/>
        </a:p>
      </dgm:t>
    </dgm:pt>
    <dgm:pt modelId="{D3405D5C-4C2F-4418-9281-8F2E02AD52D8}" type="parTrans" cxnId="{11E6CD90-3DC6-4FB0-8A99-11BC0B6D0EF0}">
      <dgm:prSet/>
      <dgm:spPr/>
      <dgm:t>
        <a:bodyPr/>
        <a:lstStyle/>
        <a:p>
          <a:endParaRPr lang="cs-CZ"/>
        </a:p>
      </dgm:t>
    </dgm:pt>
    <dgm:pt modelId="{071986DD-D0E6-45A0-BE88-F7A3D0532803}" type="sibTrans" cxnId="{11E6CD90-3DC6-4FB0-8A99-11BC0B6D0EF0}">
      <dgm:prSet/>
      <dgm:spPr/>
      <dgm:t>
        <a:bodyPr/>
        <a:lstStyle/>
        <a:p>
          <a:endParaRPr lang="cs-CZ"/>
        </a:p>
      </dgm:t>
    </dgm:pt>
    <dgm:pt modelId="{01B4CDAC-A99C-4301-AF47-C15D5745160A}" type="pres">
      <dgm:prSet presAssocID="{50E178C3-1EE9-475D-B097-611BD8839651}" presName="CompostProcess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cs-CZ"/>
        </a:p>
      </dgm:t>
    </dgm:pt>
    <dgm:pt modelId="{EFF722B0-4D43-41E9-B05D-FED86BCAA1AB}" type="pres">
      <dgm:prSet presAssocID="{50E178C3-1EE9-475D-B097-611BD8839651}" presName="arrow" presStyleLbl="bgShp" presStyleIdx="0" presStyleCnt="1"/>
      <dgm:spPr/>
    </dgm:pt>
    <dgm:pt modelId="{B97899FF-B80F-4446-8113-D6E9DB66CBDB}" type="pres">
      <dgm:prSet presAssocID="{50E178C3-1EE9-475D-B097-611BD8839651}" presName="linearProcess" presStyleCnt="0"/>
      <dgm:spPr/>
    </dgm:pt>
    <dgm:pt modelId="{C61FDF1B-1CA9-4443-BD08-2DC05B569850}" type="pres">
      <dgm:prSet presAssocID="{7CB5D721-B986-48C3-9FE7-5434D9C89790}" presName="text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4E01DB88-5360-4E02-B46F-3C00E5AD858E}" type="pres">
      <dgm:prSet presAssocID="{8A833B76-F8B1-4622-8E6A-A9E656069179}" presName="sibTrans" presStyleCnt="0"/>
      <dgm:spPr/>
    </dgm:pt>
    <dgm:pt modelId="{7F703CA9-7CC8-4142-A6C3-7A1C8BBEA7F2}" type="pres">
      <dgm:prSet presAssocID="{21CC2568-1222-45E3-9217-D262F69176EA}" presName="text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D3AB321D-452E-4450-8E1B-139B6C4F3398}" type="pres">
      <dgm:prSet presAssocID="{8228F91C-C1A1-487F-AD52-A903F805DD3C}" presName="sibTrans" presStyleCnt="0"/>
      <dgm:spPr/>
    </dgm:pt>
    <dgm:pt modelId="{E3EA147F-549C-47DF-A074-5FA3DA8F8E26}" type="pres">
      <dgm:prSet presAssocID="{A119DC2B-76FE-4036-90D5-961577A557AE}" presName="text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ACDD3787-0276-4265-8482-79FA476E7BAB}" type="pres">
      <dgm:prSet presAssocID="{704B6EA9-6ECA-4E6C-B3BC-857920F568E3}" presName="sibTrans" presStyleCnt="0"/>
      <dgm:spPr/>
    </dgm:pt>
    <dgm:pt modelId="{AAFAD246-378A-4612-B1EF-84AC9DF68A49}" type="pres">
      <dgm:prSet presAssocID="{02625BCB-568F-45E5-9806-2E88D3E9599A}" presName="text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</dgm:ptLst>
  <dgm:cxnLst>
    <dgm:cxn modelId="{11E6CD90-3DC6-4FB0-8A99-11BC0B6D0EF0}" srcId="{50E178C3-1EE9-475D-B097-611BD8839651}" destId="{02625BCB-568F-45E5-9806-2E88D3E9599A}" srcOrd="3" destOrd="0" parTransId="{D3405D5C-4C2F-4418-9281-8F2E02AD52D8}" sibTransId="{071986DD-D0E6-45A0-BE88-F7A3D0532803}"/>
    <dgm:cxn modelId="{2AB8BD23-BAAB-483F-965E-20AA12051A03}" srcId="{50E178C3-1EE9-475D-B097-611BD8839651}" destId="{A119DC2B-76FE-4036-90D5-961577A557AE}" srcOrd="2" destOrd="0" parTransId="{08CAE796-E596-4761-A42E-AA2787C71863}" sibTransId="{704B6EA9-6ECA-4E6C-B3BC-857920F568E3}"/>
    <dgm:cxn modelId="{5135D615-DBE2-4EC3-A910-B011DA3E2635}" type="presOf" srcId="{A119DC2B-76FE-4036-90D5-961577A557AE}" destId="{E3EA147F-549C-47DF-A074-5FA3DA8F8E26}" srcOrd="0" destOrd="0" presId="urn:microsoft.com/office/officeart/2005/8/layout/hProcess9"/>
    <dgm:cxn modelId="{E5D76955-837A-470A-BEB2-392D70B1493C}" type="presOf" srcId="{7CB5D721-B986-48C3-9FE7-5434D9C89790}" destId="{C61FDF1B-1CA9-4443-BD08-2DC05B569850}" srcOrd="0" destOrd="0" presId="urn:microsoft.com/office/officeart/2005/8/layout/hProcess9"/>
    <dgm:cxn modelId="{F88125E9-2BEF-4BA4-B0A9-AEF1BDF4F130}" type="presOf" srcId="{50E178C3-1EE9-475D-B097-611BD8839651}" destId="{01B4CDAC-A99C-4301-AF47-C15D5745160A}" srcOrd="0" destOrd="0" presId="urn:microsoft.com/office/officeart/2005/8/layout/hProcess9"/>
    <dgm:cxn modelId="{CB84512A-C9D7-4588-8E52-450B37E08292}" type="presOf" srcId="{02625BCB-568F-45E5-9806-2E88D3E9599A}" destId="{AAFAD246-378A-4612-B1EF-84AC9DF68A49}" srcOrd="0" destOrd="0" presId="urn:microsoft.com/office/officeart/2005/8/layout/hProcess9"/>
    <dgm:cxn modelId="{C920AC06-64AD-430F-B551-B56A40CECFD0}" type="presOf" srcId="{21CC2568-1222-45E3-9217-D262F69176EA}" destId="{7F703CA9-7CC8-4142-A6C3-7A1C8BBEA7F2}" srcOrd="0" destOrd="0" presId="urn:microsoft.com/office/officeart/2005/8/layout/hProcess9"/>
    <dgm:cxn modelId="{F9A63052-64EA-4774-A6A9-63323BDDCA38}" srcId="{50E178C3-1EE9-475D-B097-611BD8839651}" destId="{21CC2568-1222-45E3-9217-D262F69176EA}" srcOrd="1" destOrd="0" parTransId="{2153851F-6EFD-4C86-B945-67C26CDE6722}" sibTransId="{8228F91C-C1A1-487F-AD52-A903F805DD3C}"/>
    <dgm:cxn modelId="{217D3523-40D7-411F-ACB7-F14870E894B8}" srcId="{50E178C3-1EE9-475D-B097-611BD8839651}" destId="{7CB5D721-B986-48C3-9FE7-5434D9C89790}" srcOrd="0" destOrd="0" parTransId="{57E13E29-A8A4-42E5-B293-6D2701CF3590}" sibTransId="{8A833B76-F8B1-4622-8E6A-A9E656069179}"/>
    <dgm:cxn modelId="{29EFEA64-BCEB-4109-BBC6-92F48777139A}" type="presParOf" srcId="{01B4CDAC-A99C-4301-AF47-C15D5745160A}" destId="{EFF722B0-4D43-41E9-B05D-FED86BCAA1AB}" srcOrd="0" destOrd="0" presId="urn:microsoft.com/office/officeart/2005/8/layout/hProcess9"/>
    <dgm:cxn modelId="{7A739483-0F18-416E-BFC0-A4B26939EB06}" type="presParOf" srcId="{01B4CDAC-A99C-4301-AF47-C15D5745160A}" destId="{B97899FF-B80F-4446-8113-D6E9DB66CBDB}" srcOrd="1" destOrd="0" presId="urn:microsoft.com/office/officeart/2005/8/layout/hProcess9"/>
    <dgm:cxn modelId="{214134DD-9518-4AA9-BC27-86BFAA95B25F}" type="presParOf" srcId="{B97899FF-B80F-4446-8113-D6E9DB66CBDB}" destId="{C61FDF1B-1CA9-4443-BD08-2DC05B569850}" srcOrd="0" destOrd="0" presId="urn:microsoft.com/office/officeart/2005/8/layout/hProcess9"/>
    <dgm:cxn modelId="{0CC88E82-4E39-4C1E-BA55-612231A554D2}" type="presParOf" srcId="{B97899FF-B80F-4446-8113-D6E9DB66CBDB}" destId="{4E01DB88-5360-4E02-B46F-3C00E5AD858E}" srcOrd="1" destOrd="0" presId="urn:microsoft.com/office/officeart/2005/8/layout/hProcess9"/>
    <dgm:cxn modelId="{5257E072-E3E4-4A22-9ED6-E2C2970F32A2}" type="presParOf" srcId="{B97899FF-B80F-4446-8113-D6E9DB66CBDB}" destId="{7F703CA9-7CC8-4142-A6C3-7A1C8BBEA7F2}" srcOrd="2" destOrd="0" presId="urn:microsoft.com/office/officeart/2005/8/layout/hProcess9"/>
    <dgm:cxn modelId="{26EC8D3D-9117-4AD0-B353-176F0C209078}" type="presParOf" srcId="{B97899FF-B80F-4446-8113-D6E9DB66CBDB}" destId="{D3AB321D-452E-4450-8E1B-139B6C4F3398}" srcOrd="3" destOrd="0" presId="urn:microsoft.com/office/officeart/2005/8/layout/hProcess9"/>
    <dgm:cxn modelId="{5E8F2E47-E745-4800-8A13-F3A405386D7F}" type="presParOf" srcId="{B97899FF-B80F-4446-8113-D6E9DB66CBDB}" destId="{E3EA147F-549C-47DF-A074-5FA3DA8F8E26}" srcOrd="4" destOrd="0" presId="urn:microsoft.com/office/officeart/2005/8/layout/hProcess9"/>
    <dgm:cxn modelId="{D39EA838-1B8E-47D8-A2E3-97FA02FBF0C0}" type="presParOf" srcId="{B97899FF-B80F-4446-8113-D6E9DB66CBDB}" destId="{ACDD3787-0276-4265-8482-79FA476E7BAB}" srcOrd="5" destOrd="0" presId="urn:microsoft.com/office/officeart/2005/8/layout/hProcess9"/>
    <dgm:cxn modelId="{D809773B-2ED9-4C91-947C-ABAF8C37ACF1}" type="presParOf" srcId="{B97899FF-B80F-4446-8113-D6E9DB66CBDB}" destId="{AAFAD246-378A-4612-B1EF-84AC9DF68A49}" srcOrd="6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50E178C3-1EE9-475D-B097-611BD8839651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7CB5D721-B986-48C3-9FE7-5434D9C89790}">
      <dgm:prSet phldrT="[Text]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r>
            <a:rPr lang="cs-CZ" dirty="0" smtClean="0"/>
            <a:t>Formální hodnocení a přijatelnost</a:t>
          </a:r>
          <a:endParaRPr lang="cs-CZ" dirty="0"/>
        </a:p>
      </dgm:t>
    </dgm:pt>
    <dgm:pt modelId="{57E13E29-A8A4-42E5-B293-6D2701CF3590}" type="parTrans" cxnId="{217D3523-40D7-411F-ACB7-F14870E894B8}">
      <dgm:prSet/>
      <dgm:spPr/>
      <dgm:t>
        <a:bodyPr/>
        <a:lstStyle/>
        <a:p>
          <a:endParaRPr lang="cs-CZ"/>
        </a:p>
      </dgm:t>
    </dgm:pt>
    <dgm:pt modelId="{8A833B76-F8B1-4622-8E6A-A9E656069179}" type="sibTrans" cxnId="{217D3523-40D7-411F-ACB7-F14870E894B8}">
      <dgm:prSet/>
      <dgm:spPr/>
      <dgm:t>
        <a:bodyPr/>
        <a:lstStyle/>
        <a:p>
          <a:endParaRPr lang="cs-CZ"/>
        </a:p>
      </dgm:t>
    </dgm:pt>
    <dgm:pt modelId="{21CC2568-1222-45E3-9217-D262F69176EA}">
      <dgm:prSet phldrT="[Text]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r>
            <a:rPr lang="cs-CZ" dirty="0" smtClean="0"/>
            <a:t>Věcné hodnocení</a:t>
          </a:r>
          <a:endParaRPr lang="cs-CZ" dirty="0"/>
        </a:p>
      </dgm:t>
    </dgm:pt>
    <dgm:pt modelId="{2153851F-6EFD-4C86-B945-67C26CDE6722}" type="parTrans" cxnId="{F9A63052-64EA-4774-A6A9-63323BDDCA38}">
      <dgm:prSet/>
      <dgm:spPr/>
      <dgm:t>
        <a:bodyPr/>
        <a:lstStyle/>
        <a:p>
          <a:endParaRPr lang="cs-CZ"/>
        </a:p>
      </dgm:t>
    </dgm:pt>
    <dgm:pt modelId="{8228F91C-C1A1-487F-AD52-A903F805DD3C}" type="sibTrans" cxnId="{F9A63052-64EA-4774-A6A9-63323BDDCA38}">
      <dgm:prSet/>
      <dgm:spPr/>
      <dgm:t>
        <a:bodyPr/>
        <a:lstStyle/>
        <a:p>
          <a:endParaRPr lang="cs-CZ"/>
        </a:p>
      </dgm:t>
    </dgm:pt>
    <dgm:pt modelId="{A119DC2B-76FE-4036-90D5-961577A557AE}">
      <dgm:prSet phldrT="[Text]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r>
            <a:rPr lang="cs-CZ" dirty="0" smtClean="0"/>
            <a:t>Schválení projektů</a:t>
          </a:r>
          <a:endParaRPr lang="cs-CZ" dirty="0"/>
        </a:p>
      </dgm:t>
    </dgm:pt>
    <dgm:pt modelId="{08CAE796-E596-4761-A42E-AA2787C71863}" type="parTrans" cxnId="{2AB8BD23-BAAB-483F-965E-20AA12051A03}">
      <dgm:prSet/>
      <dgm:spPr/>
      <dgm:t>
        <a:bodyPr/>
        <a:lstStyle/>
        <a:p>
          <a:endParaRPr lang="cs-CZ"/>
        </a:p>
      </dgm:t>
    </dgm:pt>
    <dgm:pt modelId="{704B6EA9-6ECA-4E6C-B3BC-857920F568E3}" type="sibTrans" cxnId="{2AB8BD23-BAAB-483F-965E-20AA12051A03}">
      <dgm:prSet/>
      <dgm:spPr/>
      <dgm:t>
        <a:bodyPr/>
        <a:lstStyle/>
        <a:p>
          <a:endParaRPr lang="cs-CZ"/>
        </a:p>
      </dgm:t>
    </dgm:pt>
    <dgm:pt modelId="{02625BCB-568F-45E5-9806-2E88D3E9599A}">
      <dgm:prSet phldrT="[Text]"/>
      <dgm:spPr>
        <a:solidFill>
          <a:schemeClr val="accent1">
            <a:lumMod val="50000"/>
          </a:schemeClr>
        </a:solidFill>
      </dgm:spPr>
      <dgm:t>
        <a:bodyPr/>
        <a:lstStyle/>
        <a:p>
          <a:r>
            <a:rPr lang="cs-CZ" dirty="0" smtClean="0"/>
            <a:t>Kontrola CRR</a:t>
          </a:r>
          <a:endParaRPr lang="cs-CZ" dirty="0"/>
        </a:p>
      </dgm:t>
    </dgm:pt>
    <dgm:pt modelId="{D3405D5C-4C2F-4418-9281-8F2E02AD52D8}" type="parTrans" cxnId="{11E6CD90-3DC6-4FB0-8A99-11BC0B6D0EF0}">
      <dgm:prSet/>
      <dgm:spPr/>
      <dgm:t>
        <a:bodyPr/>
        <a:lstStyle/>
        <a:p>
          <a:endParaRPr lang="cs-CZ"/>
        </a:p>
      </dgm:t>
    </dgm:pt>
    <dgm:pt modelId="{071986DD-D0E6-45A0-BE88-F7A3D0532803}" type="sibTrans" cxnId="{11E6CD90-3DC6-4FB0-8A99-11BC0B6D0EF0}">
      <dgm:prSet/>
      <dgm:spPr/>
      <dgm:t>
        <a:bodyPr/>
        <a:lstStyle/>
        <a:p>
          <a:endParaRPr lang="cs-CZ"/>
        </a:p>
      </dgm:t>
    </dgm:pt>
    <dgm:pt modelId="{01B4CDAC-A99C-4301-AF47-C15D5745160A}" type="pres">
      <dgm:prSet presAssocID="{50E178C3-1EE9-475D-B097-611BD8839651}" presName="CompostProcess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cs-CZ"/>
        </a:p>
      </dgm:t>
    </dgm:pt>
    <dgm:pt modelId="{EFF722B0-4D43-41E9-B05D-FED86BCAA1AB}" type="pres">
      <dgm:prSet presAssocID="{50E178C3-1EE9-475D-B097-611BD8839651}" presName="arrow" presStyleLbl="bgShp" presStyleIdx="0" presStyleCnt="1"/>
      <dgm:spPr/>
    </dgm:pt>
    <dgm:pt modelId="{B97899FF-B80F-4446-8113-D6E9DB66CBDB}" type="pres">
      <dgm:prSet presAssocID="{50E178C3-1EE9-475D-B097-611BD8839651}" presName="linearProcess" presStyleCnt="0"/>
      <dgm:spPr/>
    </dgm:pt>
    <dgm:pt modelId="{C61FDF1B-1CA9-4443-BD08-2DC05B569850}" type="pres">
      <dgm:prSet presAssocID="{7CB5D721-B986-48C3-9FE7-5434D9C89790}" presName="text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4E01DB88-5360-4E02-B46F-3C00E5AD858E}" type="pres">
      <dgm:prSet presAssocID="{8A833B76-F8B1-4622-8E6A-A9E656069179}" presName="sibTrans" presStyleCnt="0"/>
      <dgm:spPr/>
    </dgm:pt>
    <dgm:pt modelId="{7F703CA9-7CC8-4142-A6C3-7A1C8BBEA7F2}" type="pres">
      <dgm:prSet presAssocID="{21CC2568-1222-45E3-9217-D262F69176EA}" presName="text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D3AB321D-452E-4450-8E1B-139B6C4F3398}" type="pres">
      <dgm:prSet presAssocID="{8228F91C-C1A1-487F-AD52-A903F805DD3C}" presName="sibTrans" presStyleCnt="0"/>
      <dgm:spPr/>
    </dgm:pt>
    <dgm:pt modelId="{E3EA147F-549C-47DF-A074-5FA3DA8F8E26}" type="pres">
      <dgm:prSet presAssocID="{A119DC2B-76FE-4036-90D5-961577A557AE}" presName="text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ACDD3787-0276-4265-8482-79FA476E7BAB}" type="pres">
      <dgm:prSet presAssocID="{704B6EA9-6ECA-4E6C-B3BC-857920F568E3}" presName="sibTrans" presStyleCnt="0"/>
      <dgm:spPr/>
    </dgm:pt>
    <dgm:pt modelId="{AAFAD246-378A-4612-B1EF-84AC9DF68A49}" type="pres">
      <dgm:prSet presAssocID="{02625BCB-568F-45E5-9806-2E88D3E9599A}" presName="text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</dgm:ptLst>
  <dgm:cxnLst>
    <dgm:cxn modelId="{11E6CD90-3DC6-4FB0-8A99-11BC0B6D0EF0}" srcId="{50E178C3-1EE9-475D-B097-611BD8839651}" destId="{02625BCB-568F-45E5-9806-2E88D3E9599A}" srcOrd="3" destOrd="0" parTransId="{D3405D5C-4C2F-4418-9281-8F2E02AD52D8}" sibTransId="{071986DD-D0E6-45A0-BE88-F7A3D0532803}"/>
    <dgm:cxn modelId="{2AB8BD23-BAAB-483F-965E-20AA12051A03}" srcId="{50E178C3-1EE9-475D-B097-611BD8839651}" destId="{A119DC2B-76FE-4036-90D5-961577A557AE}" srcOrd="2" destOrd="0" parTransId="{08CAE796-E596-4761-A42E-AA2787C71863}" sibTransId="{704B6EA9-6ECA-4E6C-B3BC-857920F568E3}"/>
    <dgm:cxn modelId="{5135D615-DBE2-4EC3-A910-B011DA3E2635}" type="presOf" srcId="{A119DC2B-76FE-4036-90D5-961577A557AE}" destId="{E3EA147F-549C-47DF-A074-5FA3DA8F8E26}" srcOrd="0" destOrd="0" presId="urn:microsoft.com/office/officeart/2005/8/layout/hProcess9"/>
    <dgm:cxn modelId="{E5D76955-837A-470A-BEB2-392D70B1493C}" type="presOf" srcId="{7CB5D721-B986-48C3-9FE7-5434D9C89790}" destId="{C61FDF1B-1CA9-4443-BD08-2DC05B569850}" srcOrd="0" destOrd="0" presId="urn:microsoft.com/office/officeart/2005/8/layout/hProcess9"/>
    <dgm:cxn modelId="{F88125E9-2BEF-4BA4-B0A9-AEF1BDF4F130}" type="presOf" srcId="{50E178C3-1EE9-475D-B097-611BD8839651}" destId="{01B4CDAC-A99C-4301-AF47-C15D5745160A}" srcOrd="0" destOrd="0" presId="urn:microsoft.com/office/officeart/2005/8/layout/hProcess9"/>
    <dgm:cxn modelId="{CB84512A-C9D7-4588-8E52-450B37E08292}" type="presOf" srcId="{02625BCB-568F-45E5-9806-2E88D3E9599A}" destId="{AAFAD246-378A-4612-B1EF-84AC9DF68A49}" srcOrd="0" destOrd="0" presId="urn:microsoft.com/office/officeart/2005/8/layout/hProcess9"/>
    <dgm:cxn modelId="{C920AC06-64AD-430F-B551-B56A40CECFD0}" type="presOf" srcId="{21CC2568-1222-45E3-9217-D262F69176EA}" destId="{7F703CA9-7CC8-4142-A6C3-7A1C8BBEA7F2}" srcOrd="0" destOrd="0" presId="urn:microsoft.com/office/officeart/2005/8/layout/hProcess9"/>
    <dgm:cxn modelId="{F9A63052-64EA-4774-A6A9-63323BDDCA38}" srcId="{50E178C3-1EE9-475D-B097-611BD8839651}" destId="{21CC2568-1222-45E3-9217-D262F69176EA}" srcOrd="1" destOrd="0" parTransId="{2153851F-6EFD-4C86-B945-67C26CDE6722}" sibTransId="{8228F91C-C1A1-487F-AD52-A903F805DD3C}"/>
    <dgm:cxn modelId="{217D3523-40D7-411F-ACB7-F14870E894B8}" srcId="{50E178C3-1EE9-475D-B097-611BD8839651}" destId="{7CB5D721-B986-48C3-9FE7-5434D9C89790}" srcOrd="0" destOrd="0" parTransId="{57E13E29-A8A4-42E5-B293-6D2701CF3590}" sibTransId="{8A833B76-F8B1-4622-8E6A-A9E656069179}"/>
    <dgm:cxn modelId="{29EFEA64-BCEB-4109-BBC6-92F48777139A}" type="presParOf" srcId="{01B4CDAC-A99C-4301-AF47-C15D5745160A}" destId="{EFF722B0-4D43-41E9-B05D-FED86BCAA1AB}" srcOrd="0" destOrd="0" presId="urn:microsoft.com/office/officeart/2005/8/layout/hProcess9"/>
    <dgm:cxn modelId="{7A739483-0F18-416E-BFC0-A4B26939EB06}" type="presParOf" srcId="{01B4CDAC-A99C-4301-AF47-C15D5745160A}" destId="{B97899FF-B80F-4446-8113-D6E9DB66CBDB}" srcOrd="1" destOrd="0" presId="urn:microsoft.com/office/officeart/2005/8/layout/hProcess9"/>
    <dgm:cxn modelId="{214134DD-9518-4AA9-BC27-86BFAA95B25F}" type="presParOf" srcId="{B97899FF-B80F-4446-8113-D6E9DB66CBDB}" destId="{C61FDF1B-1CA9-4443-BD08-2DC05B569850}" srcOrd="0" destOrd="0" presId="urn:microsoft.com/office/officeart/2005/8/layout/hProcess9"/>
    <dgm:cxn modelId="{0CC88E82-4E39-4C1E-BA55-612231A554D2}" type="presParOf" srcId="{B97899FF-B80F-4446-8113-D6E9DB66CBDB}" destId="{4E01DB88-5360-4E02-B46F-3C00E5AD858E}" srcOrd="1" destOrd="0" presId="urn:microsoft.com/office/officeart/2005/8/layout/hProcess9"/>
    <dgm:cxn modelId="{5257E072-E3E4-4A22-9ED6-E2C2970F32A2}" type="presParOf" srcId="{B97899FF-B80F-4446-8113-D6E9DB66CBDB}" destId="{7F703CA9-7CC8-4142-A6C3-7A1C8BBEA7F2}" srcOrd="2" destOrd="0" presId="urn:microsoft.com/office/officeart/2005/8/layout/hProcess9"/>
    <dgm:cxn modelId="{26EC8D3D-9117-4AD0-B353-176F0C209078}" type="presParOf" srcId="{B97899FF-B80F-4446-8113-D6E9DB66CBDB}" destId="{D3AB321D-452E-4450-8E1B-139B6C4F3398}" srcOrd="3" destOrd="0" presId="urn:microsoft.com/office/officeart/2005/8/layout/hProcess9"/>
    <dgm:cxn modelId="{5E8F2E47-E745-4800-8A13-F3A405386D7F}" type="presParOf" srcId="{B97899FF-B80F-4446-8113-D6E9DB66CBDB}" destId="{E3EA147F-549C-47DF-A074-5FA3DA8F8E26}" srcOrd="4" destOrd="0" presId="urn:microsoft.com/office/officeart/2005/8/layout/hProcess9"/>
    <dgm:cxn modelId="{D39EA838-1B8E-47D8-A2E3-97FA02FBF0C0}" type="presParOf" srcId="{B97899FF-B80F-4446-8113-D6E9DB66CBDB}" destId="{ACDD3787-0276-4265-8482-79FA476E7BAB}" srcOrd="5" destOrd="0" presId="urn:microsoft.com/office/officeart/2005/8/layout/hProcess9"/>
    <dgm:cxn modelId="{D809773B-2ED9-4C91-947C-ABAF8C37ACF1}" type="presParOf" srcId="{B97899FF-B80F-4446-8113-D6E9DB66CBDB}" destId="{AAFAD246-378A-4612-B1EF-84AC9DF68A49}" srcOrd="6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FF722B0-4D43-41E9-B05D-FED86BCAA1AB}">
      <dsp:nvSpPr>
        <dsp:cNvPr id="0" name=""/>
        <dsp:cNvSpPr/>
      </dsp:nvSpPr>
      <dsp:spPr>
        <a:xfrm>
          <a:off x="777239" y="0"/>
          <a:ext cx="8808720" cy="3424237"/>
        </a:xfrm>
        <a:prstGeom prst="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61FDF1B-1CA9-4443-BD08-2DC05B569850}">
      <dsp:nvSpPr>
        <dsp:cNvPr id="0" name=""/>
        <dsp:cNvSpPr/>
      </dsp:nvSpPr>
      <dsp:spPr>
        <a:xfrm>
          <a:off x="5186" y="1027271"/>
          <a:ext cx="2494657" cy="136969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600" kern="1200" dirty="0" smtClean="0"/>
            <a:t>Formální hodnocení a přijatelnost</a:t>
          </a:r>
          <a:endParaRPr lang="cs-CZ" sz="2600" kern="1200" dirty="0"/>
        </a:p>
      </dsp:txBody>
      <dsp:txXfrm>
        <a:off x="72049" y="1094134"/>
        <a:ext cx="2360931" cy="1235968"/>
      </dsp:txXfrm>
    </dsp:sp>
    <dsp:sp modelId="{7F703CA9-7CC8-4142-A6C3-7A1C8BBEA7F2}">
      <dsp:nvSpPr>
        <dsp:cNvPr id="0" name=""/>
        <dsp:cNvSpPr/>
      </dsp:nvSpPr>
      <dsp:spPr>
        <a:xfrm>
          <a:off x="2624576" y="1027271"/>
          <a:ext cx="2494657" cy="136969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600" kern="1200" dirty="0" smtClean="0"/>
            <a:t>Věcné hodnocení</a:t>
          </a:r>
          <a:endParaRPr lang="cs-CZ" sz="2600" kern="1200" dirty="0"/>
        </a:p>
      </dsp:txBody>
      <dsp:txXfrm>
        <a:off x="2691439" y="1094134"/>
        <a:ext cx="2360931" cy="1235968"/>
      </dsp:txXfrm>
    </dsp:sp>
    <dsp:sp modelId="{E3EA147F-549C-47DF-A074-5FA3DA8F8E26}">
      <dsp:nvSpPr>
        <dsp:cNvPr id="0" name=""/>
        <dsp:cNvSpPr/>
      </dsp:nvSpPr>
      <dsp:spPr>
        <a:xfrm>
          <a:off x="5243966" y="1027271"/>
          <a:ext cx="2494657" cy="136969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600" kern="1200" dirty="0" smtClean="0"/>
            <a:t>Schválení projektů</a:t>
          </a:r>
          <a:endParaRPr lang="cs-CZ" sz="2600" kern="1200" dirty="0"/>
        </a:p>
      </dsp:txBody>
      <dsp:txXfrm>
        <a:off x="5310829" y="1094134"/>
        <a:ext cx="2360931" cy="1235968"/>
      </dsp:txXfrm>
    </dsp:sp>
    <dsp:sp modelId="{AAFAD246-378A-4612-B1EF-84AC9DF68A49}">
      <dsp:nvSpPr>
        <dsp:cNvPr id="0" name=""/>
        <dsp:cNvSpPr/>
      </dsp:nvSpPr>
      <dsp:spPr>
        <a:xfrm>
          <a:off x="7863356" y="1027271"/>
          <a:ext cx="2494657" cy="136969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600" kern="1200" dirty="0" smtClean="0"/>
            <a:t>Kontrola CRR</a:t>
          </a:r>
          <a:endParaRPr lang="cs-CZ" sz="2600" kern="1200" dirty="0"/>
        </a:p>
      </dsp:txBody>
      <dsp:txXfrm>
        <a:off x="7930219" y="1094134"/>
        <a:ext cx="2360931" cy="123596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FF722B0-4D43-41E9-B05D-FED86BCAA1AB}">
      <dsp:nvSpPr>
        <dsp:cNvPr id="0" name=""/>
        <dsp:cNvSpPr/>
      </dsp:nvSpPr>
      <dsp:spPr>
        <a:xfrm>
          <a:off x="777239" y="0"/>
          <a:ext cx="8808720" cy="3424237"/>
        </a:xfrm>
        <a:prstGeom prst="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61FDF1B-1CA9-4443-BD08-2DC05B569850}">
      <dsp:nvSpPr>
        <dsp:cNvPr id="0" name=""/>
        <dsp:cNvSpPr/>
      </dsp:nvSpPr>
      <dsp:spPr>
        <a:xfrm>
          <a:off x="5186" y="1027271"/>
          <a:ext cx="2494657" cy="1369694"/>
        </a:xfrm>
        <a:prstGeom prst="roundRect">
          <a:avLst/>
        </a:prstGeom>
        <a:solidFill>
          <a:schemeClr val="accent1">
            <a:lumMod val="5000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600" kern="1200" dirty="0" smtClean="0"/>
            <a:t>Formální hodnocení a přijatelnost</a:t>
          </a:r>
          <a:endParaRPr lang="cs-CZ" sz="2600" kern="1200" dirty="0"/>
        </a:p>
      </dsp:txBody>
      <dsp:txXfrm>
        <a:off x="72049" y="1094134"/>
        <a:ext cx="2360931" cy="1235968"/>
      </dsp:txXfrm>
    </dsp:sp>
    <dsp:sp modelId="{7F703CA9-7CC8-4142-A6C3-7A1C8BBEA7F2}">
      <dsp:nvSpPr>
        <dsp:cNvPr id="0" name=""/>
        <dsp:cNvSpPr/>
      </dsp:nvSpPr>
      <dsp:spPr>
        <a:xfrm>
          <a:off x="2624576" y="1027271"/>
          <a:ext cx="2494657" cy="136969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600" kern="1200" dirty="0" smtClean="0"/>
            <a:t>Věcné hodnocení</a:t>
          </a:r>
          <a:endParaRPr lang="cs-CZ" sz="2600" kern="1200" dirty="0"/>
        </a:p>
      </dsp:txBody>
      <dsp:txXfrm>
        <a:off x="2691439" y="1094134"/>
        <a:ext cx="2360931" cy="1235968"/>
      </dsp:txXfrm>
    </dsp:sp>
    <dsp:sp modelId="{E3EA147F-549C-47DF-A074-5FA3DA8F8E26}">
      <dsp:nvSpPr>
        <dsp:cNvPr id="0" name=""/>
        <dsp:cNvSpPr/>
      </dsp:nvSpPr>
      <dsp:spPr>
        <a:xfrm>
          <a:off x="5243966" y="1027271"/>
          <a:ext cx="2494657" cy="136969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600" kern="1200" dirty="0" smtClean="0"/>
            <a:t>Schválení projektů</a:t>
          </a:r>
          <a:endParaRPr lang="cs-CZ" sz="2600" kern="1200" dirty="0"/>
        </a:p>
      </dsp:txBody>
      <dsp:txXfrm>
        <a:off x="5310829" y="1094134"/>
        <a:ext cx="2360931" cy="1235968"/>
      </dsp:txXfrm>
    </dsp:sp>
    <dsp:sp modelId="{AAFAD246-378A-4612-B1EF-84AC9DF68A49}">
      <dsp:nvSpPr>
        <dsp:cNvPr id="0" name=""/>
        <dsp:cNvSpPr/>
      </dsp:nvSpPr>
      <dsp:spPr>
        <a:xfrm>
          <a:off x="7863356" y="1027271"/>
          <a:ext cx="2494657" cy="136969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600" kern="1200" dirty="0" smtClean="0"/>
            <a:t>Kontrola CRR</a:t>
          </a:r>
          <a:endParaRPr lang="cs-CZ" sz="2600" kern="1200" dirty="0"/>
        </a:p>
      </dsp:txBody>
      <dsp:txXfrm>
        <a:off x="7930219" y="1094134"/>
        <a:ext cx="2360931" cy="1235968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FF722B0-4D43-41E9-B05D-FED86BCAA1AB}">
      <dsp:nvSpPr>
        <dsp:cNvPr id="0" name=""/>
        <dsp:cNvSpPr/>
      </dsp:nvSpPr>
      <dsp:spPr>
        <a:xfrm>
          <a:off x="777239" y="0"/>
          <a:ext cx="8808720" cy="3424237"/>
        </a:xfrm>
        <a:prstGeom prst="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61FDF1B-1CA9-4443-BD08-2DC05B569850}">
      <dsp:nvSpPr>
        <dsp:cNvPr id="0" name=""/>
        <dsp:cNvSpPr/>
      </dsp:nvSpPr>
      <dsp:spPr>
        <a:xfrm>
          <a:off x="5186" y="1027271"/>
          <a:ext cx="2494657" cy="1369694"/>
        </a:xfrm>
        <a:prstGeom prst="roundRect">
          <a:avLst/>
        </a:prstGeom>
        <a:solidFill>
          <a:schemeClr val="accent1">
            <a:lumMod val="60000"/>
            <a:lumOff val="4000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600" kern="1200" dirty="0" smtClean="0"/>
            <a:t>Formální hodnocení a přijatelnost</a:t>
          </a:r>
          <a:endParaRPr lang="cs-CZ" sz="2600" kern="1200" dirty="0"/>
        </a:p>
      </dsp:txBody>
      <dsp:txXfrm>
        <a:off x="72049" y="1094134"/>
        <a:ext cx="2360931" cy="1235968"/>
      </dsp:txXfrm>
    </dsp:sp>
    <dsp:sp modelId="{7F703CA9-7CC8-4142-A6C3-7A1C8BBEA7F2}">
      <dsp:nvSpPr>
        <dsp:cNvPr id="0" name=""/>
        <dsp:cNvSpPr/>
      </dsp:nvSpPr>
      <dsp:spPr>
        <a:xfrm>
          <a:off x="2624576" y="1027271"/>
          <a:ext cx="2494657" cy="1369694"/>
        </a:xfrm>
        <a:prstGeom prst="roundRect">
          <a:avLst/>
        </a:prstGeom>
        <a:solidFill>
          <a:schemeClr val="accent1">
            <a:lumMod val="5000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600" kern="1200" dirty="0" smtClean="0"/>
            <a:t>Věcné hodnocení</a:t>
          </a:r>
          <a:endParaRPr lang="cs-CZ" sz="2600" kern="1200" dirty="0"/>
        </a:p>
      </dsp:txBody>
      <dsp:txXfrm>
        <a:off x="2691439" y="1094134"/>
        <a:ext cx="2360931" cy="1235968"/>
      </dsp:txXfrm>
    </dsp:sp>
    <dsp:sp modelId="{E3EA147F-549C-47DF-A074-5FA3DA8F8E26}">
      <dsp:nvSpPr>
        <dsp:cNvPr id="0" name=""/>
        <dsp:cNvSpPr/>
      </dsp:nvSpPr>
      <dsp:spPr>
        <a:xfrm>
          <a:off x="5243966" y="1027271"/>
          <a:ext cx="2494657" cy="1369694"/>
        </a:xfrm>
        <a:prstGeom prst="roundRect">
          <a:avLst/>
        </a:prstGeom>
        <a:solidFill>
          <a:schemeClr val="accent1">
            <a:lumMod val="60000"/>
            <a:lumOff val="4000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600" kern="1200" dirty="0" smtClean="0"/>
            <a:t>Schválení projektů</a:t>
          </a:r>
          <a:endParaRPr lang="cs-CZ" sz="2600" kern="1200" dirty="0"/>
        </a:p>
      </dsp:txBody>
      <dsp:txXfrm>
        <a:off x="5310829" y="1094134"/>
        <a:ext cx="2360931" cy="1235968"/>
      </dsp:txXfrm>
    </dsp:sp>
    <dsp:sp modelId="{AAFAD246-378A-4612-B1EF-84AC9DF68A49}">
      <dsp:nvSpPr>
        <dsp:cNvPr id="0" name=""/>
        <dsp:cNvSpPr/>
      </dsp:nvSpPr>
      <dsp:spPr>
        <a:xfrm>
          <a:off x="7863356" y="1027271"/>
          <a:ext cx="2494657" cy="1369694"/>
        </a:xfrm>
        <a:prstGeom prst="roundRect">
          <a:avLst/>
        </a:prstGeom>
        <a:solidFill>
          <a:schemeClr val="accent1">
            <a:lumMod val="60000"/>
            <a:lumOff val="4000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600" kern="1200" dirty="0" smtClean="0"/>
            <a:t>Kontrola CRR</a:t>
          </a:r>
          <a:endParaRPr lang="cs-CZ" sz="2600" kern="1200" dirty="0"/>
        </a:p>
      </dsp:txBody>
      <dsp:txXfrm>
        <a:off x="7930219" y="1094134"/>
        <a:ext cx="2360931" cy="1235968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FF722B0-4D43-41E9-B05D-FED86BCAA1AB}">
      <dsp:nvSpPr>
        <dsp:cNvPr id="0" name=""/>
        <dsp:cNvSpPr/>
      </dsp:nvSpPr>
      <dsp:spPr>
        <a:xfrm>
          <a:off x="777239" y="0"/>
          <a:ext cx="8808720" cy="3424237"/>
        </a:xfrm>
        <a:prstGeom prst="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61FDF1B-1CA9-4443-BD08-2DC05B569850}">
      <dsp:nvSpPr>
        <dsp:cNvPr id="0" name=""/>
        <dsp:cNvSpPr/>
      </dsp:nvSpPr>
      <dsp:spPr>
        <a:xfrm>
          <a:off x="5186" y="1027271"/>
          <a:ext cx="2494657" cy="1369694"/>
        </a:xfrm>
        <a:prstGeom prst="roundRect">
          <a:avLst/>
        </a:prstGeom>
        <a:solidFill>
          <a:schemeClr val="accent1">
            <a:lumMod val="60000"/>
            <a:lumOff val="4000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600" kern="1200" dirty="0" smtClean="0"/>
            <a:t>Formální hodnocení a přijatelnost</a:t>
          </a:r>
          <a:endParaRPr lang="cs-CZ" sz="2600" kern="1200" dirty="0"/>
        </a:p>
      </dsp:txBody>
      <dsp:txXfrm>
        <a:off x="72049" y="1094134"/>
        <a:ext cx="2360931" cy="1235968"/>
      </dsp:txXfrm>
    </dsp:sp>
    <dsp:sp modelId="{7F703CA9-7CC8-4142-A6C3-7A1C8BBEA7F2}">
      <dsp:nvSpPr>
        <dsp:cNvPr id="0" name=""/>
        <dsp:cNvSpPr/>
      </dsp:nvSpPr>
      <dsp:spPr>
        <a:xfrm>
          <a:off x="2624576" y="1027271"/>
          <a:ext cx="2494657" cy="1369694"/>
        </a:xfrm>
        <a:prstGeom prst="roundRect">
          <a:avLst/>
        </a:prstGeom>
        <a:solidFill>
          <a:schemeClr val="accent1">
            <a:lumMod val="60000"/>
            <a:lumOff val="4000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600" kern="1200" dirty="0" smtClean="0"/>
            <a:t>Věcné hodnocení</a:t>
          </a:r>
          <a:endParaRPr lang="cs-CZ" sz="2600" kern="1200" dirty="0"/>
        </a:p>
      </dsp:txBody>
      <dsp:txXfrm>
        <a:off x="2691439" y="1094134"/>
        <a:ext cx="2360931" cy="1235968"/>
      </dsp:txXfrm>
    </dsp:sp>
    <dsp:sp modelId="{E3EA147F-549C-47DF-A074-5FA3DA8F8E26}">
      <dsp:nvSpPr>
        <dsp:cNvPr id="0" name=""/>
        <dsp:cNvSpPr/>
      </dsp:nvSpPr>
      <dsp:spPr>
        <a:xfrm>
          <a:off x="5243966" y="1027271"/>
          <a:ext cx="2494657" cy="1369694"/>
        </a:xfrm>
        <a:prstGeom prst="roundRect">
          <a:avLst/>
        </a:prstGeom>
        <a:solidFill>
          <a:schemeClr val="accent1">
            <a:lumMod val="5000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600" kern="1200" dirty="0" smtClean="0"/>
            <a:t>Schválení projektů</a:t>
          </a:r>
          <a:endParaRPr lang="cs-CZ" sz="2600" kern="1200" dirty="0"/>
        </a:p>
      </dsp:txBody>
      <dsp:txXfrm>
        <a:off x="5310829" y="1094134"/>
        <a:ext cx="2360931" cy="1235968"/>
      </dsp:txXfrm>
    </dsp:sp>
    <dsp:sp modelId="{AAFAD246-378A-4612-B1EF-84AC9DF68A49}">
      <dsp:nvSpPr>
        <dsp:cNvPr id="0" name=""/>
        <dsp:cNvSpPr/>
      </dsp:nvSpPr>
      <dsp:spPr>
        <a:xfrm>
          <a:off x="7863356" y="1027271"/>
          <a:ext cx="2494657" cy="1369694"/>
        </a:xfrm>
        <a:prstGeom prst="roundRect">
          <a:avLst/>
        </a:prstGeom>
        <a:solidFill>
          <a:schemeClr val="accent1">
            <a:lumMod val="60000"/>
            <a:lumOff val="4000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600" kern="1200" dirty="0" smtClean="0"/>
            <a:t>Kontrola CRR</a:t>
          </a:r>
          <a:endParaRPr lang="cs-CZ" sz="2600" kern="1200" dirty="0"/>
        </a:p>
      </dsp:txBody>
      <dsp:txXfrm>
        <a:off x="7930219" y="1094134"/>
        <a:ext cx="2360931" cy="1235968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FF722B0-4D43-41E9-B05D-FED86BCAA1AB}">
      <dsp:nvSpPr>
        <dsp:cNvPr id="0" name=""/>
        <dsp:cNvSpPr/>
      </dsp:nvSpPr>
      <dsp:spPr>
        <a:xfrm>
          <a:off x="777239" y="0"/>
          <a:ext cx="8808720" cy="3424237"/>
        </a:xfrm>
        <a:prstGeom prst="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61FDF1B-1CA9-4443-BD08-2DC05B569850}">
      <dsp:nvSpPr>
        <dsp:cNvPr id="0" name=""/>
        <dsp:cNvSpPr/>
      </dsp:nvSpPr>
      <dsp:spPr>
        <a:xfrm>
          <a:off x="5186" y="1027271"/>
          <a:ext cx="2494657" cy="1369694"/>
        </a:xfrm>
        <a:prstGeom prst="roundRect">
          <a:avLst/>
        </a:prstGeom>
        <a:solidFill>
          <a:schemeClr val="accent1">
            <a:lumMod val="60000"/>
            <a:lumOff val="4000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600" kern="1200" dirty="0" smtClean="0"/>
            <a:t>Formální hodnocení a přijatelnost</a:t>
          </a:r>
          <a:endParaRPr lang="cs-CZ" sz="2600" kern="1200" dirty="0"/>
        </a:p>
      </dsp:txBody>
      <dsp:txXfrm>
        <a:off x="72049" y="1094134"/>
        <a:ext cx="2360931" cy="1235968"/>
      </dsp:txXfrm>
    </dsp:sp>
    <dsp:sp modelId="{7F703CA9-7CC8-4142-A6C3-7A1C8BBEA7F2}">
      <dsp:nvSpPr>
        <dsp:cNvPr id="0" name=""/>
        <dsp:cNvSpPr/>
      </dsp:nvSpPr>
      <dsp:spPr>
        <a:xfrm>
          <a:off x="2624576" y="1027271"/>
          <a:ext cx="2494657" cy="1369694"/>
        </a:xfrm>
        <a:prstGeom prst="roundRect">
          <a:avLst/>
        </a:prstGeom>
        <a:solidFill>
          <a:schemeClr val="accent1">
            <a:lumMod val="60000"/>
            <a:lumOff val="4000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600" kern="1200" dirty="0" smtClean="0"/>
            <a:t>Věcné hodnocení</a:t>
          </a:r>
          <a:endParaRPr lang="cs-CZ" sz="2600" kern="1200" dirty="0"/>
        </a:p>
      </dsp:txBody>
      <dsp:txXfrm>
        <a:off x="2691439" y="1094134"/>
        <a:ext cx="2360931" cy="1235968"/>
      </dsp:txXfrm>
    </dsp:sp>
    <dsp:sp modelId="{E3EA147F-549C-47DF-A074-5FA3DA8F8E26}">
      <dsp:nvSpPr>
        <dsp:cNvPr id="0" name=""/>
        <dsp:cNvSpPr/>
      </dsp:nvSpPr>
      <dsp:spPr>
        <a:xfrm>
          <a:off x="5243966" y="1027271"/>
          <a:ext cx="2494657" cy="1369694"/>
        </a:xfrm>
        <a:prstGeom prst="roundRect">
          <a:avLst/>
        </a:prstGeom>
        <a:solidFill>
          <a:schemeClr val="accent1">
            <a:lumMod val="60000"/>
            <a:lumOff val="4000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600" kern="1200" dirty="0" smtClean="0"/>
            <a:t>Schválení projektů</a:t>
          </a:r>
          <a:endParaRPr lang="cs-CZ" sz="2600" kern="1200" dirty="0"/>
        </a:p>
      </dsp:txBody>
      <dsp:txXfrm>
        <a:off x="5310829" y="1094134"/>
        <a:ext cx="2360931" cy="1235968"/>
      </dsp:txXfrm>
    </dsp:sp>
    <dsp:sp modelId="{AAFAD246-378A-4612-B1EF-84AC9DF68A49}">
      <dsp:nvSpPr>
        <dsp:cNvPr id="0" name=""/>
        <dsp:cNvSpPr/>
      </dsp:nvSpPr>
      <dsp:spPr>
        <a:xfrm>
          <a:off x="7863356" y="1027271"/>
          <a:ext cx="2494657" cy="1369694"/>
        </a:xfrm>
        <a:prstGeom prst="roundRect">
          <a:avLst/>
        </a:prstGeom>
        <a:solidFill>
          <a:schemeClr val="accent1">
            <a:lumMod val="5000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600" kern="1200" dirty="0" smtClean="0"/>
            <a:t>Kontrola CRR</a:t>
          </a:r>
          <a:endParaRPr lang="cs-CZ" sz="2600" kern="1200" dirty="0"/>
        </a:p>
      </dsp:txBody>
      <dsp:txXfrm>
        <a:off x="7930219" y="1094134"/>
        <a:ext cx="2360931" cy="123596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11/19/2018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67990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ázev a popis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11/19/2018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10734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ce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11/19/2018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62405863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11/19/2018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620930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 s citac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11/19/2018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38217026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ravda nebo neprav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11/19/2018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267816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11/19/2018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561302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11/19/2018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436905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50163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11/19/2018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26310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11/19/2018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51915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11/19/2018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28400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11/19/2018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26430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11/19/2018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41323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11/19/2018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38717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11/19/2018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32668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11/19/2018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38822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smtClean="0"/>
              <a:pPr/>
              <a:t>11/19/2018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49327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1" r:id="rId1"/>
    <p:sldLayoutId id="2147483702" r:id="rId2"/>
    <p:sldLayoutId id="2147483703" r:id="rId3"/>
    <p:sldLayoutId id="2147483704" r:id="rId4"/>
    <p:sldLayoutId id="2147483705" r:id="rId5"/>
    <p:sldLayoutId id="2147483706" r:id="rId6"/>
    <p:sldLayoutId id="2147483707" r:id="rId7"/>
    <p:sldLayoutId id="2147483708" r:id="rId8"/>
    <p:sldLayoutId id="2147483709" r:id="rId9"/>
    <p:sldLayoutId id="2147483710" r:id="rId10"/>
    <p:sldLayoutId id="2147483711" r:id="rId11"/>
    <p:sldLayoutId id="2147483712" r:id="rId12"/>
    <p:sldLayoutId id="2147483713" r:id="rId13"/>
    <p:sldLayoutId id="2147483714" r:id="rId14"/>
    <p:sldLayoutId id="2147483715" r:id="rId15"/>
    <p:sldLayoutId id="2147483716" r:id="rId16"/>
    <p:sldLayoutId id="214748371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1.jpe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7" Type="http://schemas.openxmlformats.org/officeDocument/2006/relationships/image" Target="../media/image1.jpeg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7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7" Type="http://schemas.openxmlformats.org/officeDocument/2006/relationships/image" Target="../media/image1.jpeg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17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1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1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1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7" Type="http://schemas.openxmlformats.org/officeDocument/2006/relationships/image" Target="../media/image1.jpeg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17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7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7" Type="http://schemas.openxmlformats.org/officeDocument/2006/relationships/image" Target="../media/image1.jpeg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17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ashustopecsko.cz/irop-1.vyzva-cyklostezky" TargetMode="External"/><Relationship Id="rId2" Type="http://schemas.openxmlformats.org/officeDocument/2006/relationships/hyperlink" Target="http://www.irop.mmr.cz/cs/Vyzvy/Seznam/Vyzva-c-53-Udrzitelna-doprava-integrovane-projekty" TargetMode="External"/><Relationship Id="rId1" Type="http://schemas.openxmlformats.org/officeDocument/2006/relationships/slideLayout" Target="../slideLayouts/slideLayout17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hyperlink" Target="mailto:andryskova@masbystricka.cz" TargetMode="External"/><Relationship Id="rId2" Type="http://schemas.openxmlformats.org/officeDocument/2006/relationships/hyperlink" Target="mailto:janisova@masbystricka.cz_" TargetMode="External"/><Relationship Id="rId1" Type="http://schemas.openxmlformats.org/officeDocument/2006/relationships/slideLayout" Target="../slideLayouts/slideLayout17.xml"/><Relationship Id="rId4" Type="http://schemas.openxmlformats.org/officeDocument/2006/relationships/image" Target="../media/image1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tmp"/><Relationship Id="rId1" Type="http://schemas.openxmlformats.org/officeDocument/2006/relationships/slideLayout" Target="../slideLayouts/slideLayout1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856390" cy="1554818"/>
          </a:xfrm>
        </p:spPr>
        <p:txBody>
          <a:bodyPr>
            <a:normAutofit fontScale="90000"/>
          </a:bodyPr>
          <a:lstStyle/>
          <a:p>
            <a:pPr algn="ctr"/>
            <a:r>
              <a:rPr lang="cs-CZ" sz="4400" dirty="0" smtClean="0"/>
              <a:t>Seminář k 1. výzvě </a:t>
            </a:r>
            <a:br>
              <a:rPr lang="cs-CZ" sz="4400" dirty="0" smtClean="0"/>
            </a:br>
            <a:r>
              <a:rPr lang="cs-CZ" sz="4400" dirty="0" smtClean="0"/>
              <a:t>k předkládání žádostí </a:t>
            </a:r>
            <a:br>
              <a:rPr lang="cs-CZ" sz="4400" dirty="0" smtClean="0"/>
            </a:br>
            <a:r>
              <a:rPr lang="cs-CZ" sz="4400" dirty="0" smtClean="0"/>
              <a:t>o podporu </a:t>
            </a:r>
            <a:r>
              <a:rPr lang="cs-CZ" sz="4400" dirty="0" smtClean="0"/>
              <a:t>IROP</a:t>
            </a:r>
            <a:endParaRPr lang="cs-CZ" sz="4400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endParaRPr lang="cs-CZ" sz="2800" dirty="0" smtClean="0"/>
          </a:p>
          <a:p>
            <a:pPr algn="ctr"/>
            <a:r>
              <a:rPr lang="cs-CZ" sz="5200" dirty="0" smtClean="0"/>
              <a:t>Cyklostezky pro všechny</a:t>
            </a:r>
            <a:endParaRPr lang="cs-CZ" sz="5200" dirty="0"/>
          </a:p>
        </p:txBody>
      </p:sp>
      <p:pic>
        <p:nvPicPr>
          <p:cNvPr id="4" name="Obrázek 3" descr="\\nt1\O\Loga 2014_2020\IROP\Logolinky\RGB\JPG\IROP_CZ_RO_B_C RGB_malý.jpg">
            <a:extLst>
              <a:ext uri="{FF2B5EF4-FFF2-40B4-BE49-F238E27FC236}">
                <a16:creationId xmlns:a16="http://schemas.microsoft.com/office/drawing/2014/main" id="{00000000-0008-0000-0100-00000200000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21898" y="587051"/>
            <a:ext cx="6371706" cy="1078577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Obrázek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88301" y="5381419"/>
            <a:ext cx="3038899" cy="14765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554044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202045"/>
          </a:xfrm>
        </p:spPr>
        <p:txBody>
          <a:bodyPr>
            <a:normAutofit/>
          </a:bodyPr>
          <a:lstStyle/>
          <a:p>
            <a:r>
              <a:rPr lang="cs-CZ" sz="2800" dirty="0">
                <a:solidFill>
                  <a:schemeClr val="accent1">
                    <a:lumMod val="75000"/>
                  </a:schemeClr>
                </a:solidFill>
              </a:rPr>
              <a:t>Způsobilé výdaje </a:t>
            </a:r>
            <a:r>
              <a:rPr lang="cs-CZ" sz="2800" dirty="0" smtClean="0">
                <a:solidFill>
                  <a:schemeClr val="accent1">
                    <a:lumMod val="75000"/>
                  </a:schemeClr>
                </a:solidFill>
              </a:rPr>
              <a:t>vedlejší </a:t>
            </a:r>
            <a:r>
              <a:rPr lang="cs-CZ" sz="2800" dirty="0">
                <a:solidFill>
                  <a:schemeClr val="accent1">
                    <a:lumMod val="75000"/>
                  </a:schemeClr>
                </a:solidFill>
              </a:rPr>
              <a:t>aktivity (</a:t>
            </a:r>
            <a:r>
              <a:rPr lang="cs-CZ" sz="2800" dirty="0" smtClean="0">
                <a:solidFill>
                  <a:schemeClr val="accent1">
                    <a:lumMod val="75000"/>
                  </a:schemeClr>
                </a:solidFill>
              </a:rPr>
              <a:t>max. 15</a:t>
            </a:r>
            <a:r>
              <a:rPr lang="cs-CZ" sz="2800" dirty="0">
                <a:solidFill>
                  <a:schemeClr val="accent1">
                    <a:lumMod val="75000"/>
                  </a:schemeClr>
                </a:solidFill>
              </a:rPr>
              <a:t>% czv)</a:t>
            </a:r>
            <a:endParaRPr lang="cs-CZ" sz="28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>
          <a:xfrm>
            <a:off x="156393" y="1424525"/>
            <a:ext cx="10363826" cy="4403833"/>
          </a:xfrm>
        </p:spPr>
        <p:txBody>
          <a:bodyPr>
            <a:normAutofit/>
          </a:bodyPr>
          <a:lstStyle/>
          <a:p>
            <a:r>
              <a:rPr lang="cs-CZ" b="1" u="sng" cap="none" dirty="0">
                <a:latin typeface="Arial" panose="020B0604020202020204" pitchFamily="34" charset="0"/>
                <a:cs typeface="Arial" panose="020B0604020202020204" pitchFamily="34" charset="0"/>
              </a:rPr>
              <a:t>stavby</a:t>
            </a:r>
            <a:r>
              <a:rPr lang="cs-CZ" b="1" u="sng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r>
              <a:rPr lang="cs-CZ" dirty="0"/>
              <a:t>výdaje </a:t>
            </a:r>
            <a:r>
              <a:rPr lang="cs-CZ" dirty="0" smtClean="0"/>
              <a:t>související s </a:t>
            </a:r>
            <a:r>
              <a:rPr lang="cs-CZ" dirty="0"/>
              <a:t>komunikací pro cyklisty</a:t>
            </a:r>
            <a:r>
              <a:rPr lang="cs-CZ" dirty="0" smtClean="0"/>
              <a:t>:</a:t>
            </a:r>
            <a:endParaRPr lang="cs-CZ" dirty="0"/>
          </a:p>
          <a:p>
            <a:pPr lvl="1"/>
            <a:r>
              <a:rPr lang="cs-CZ" dirty="0" smtClean="0"/>
              <a:t>odpočívadla </a:t>
            </a:r>
            <a:r>
              <a:rPr lang="cs-CZ" dirty="0"/>
              <a:t>a jejich vybavení lavičkami, stolky, osvětlením, informačními </a:t>
            </a:r>
            <a:r>
              <a:rPr lang="cs-CZ" dirty="0" smtClean="0"/>
              <a:t>tabulemi </a:t>
            </a:r>
            <a:r>
              <a:rPr lang="cs-CZ" dirty="0"/>
              <a:t>a přístřešky,</a:t>
            </a:r>
          </a:p>
          <a:p>
            <a:pPr lvl="1"/>
            <a:r>
              <a:rPr lang="cs-CZ" dirty="0" smtClean="0"/>
              <a:t>připojení </a:t>
            </a:r>
            <a:r>
              <a:rPr lang="cs-CZ" dirty="0"/>
              <a:t>sousedních nemovitostí maximálně </a:t>
            </a:r>
            <a:r>
              <a:rPr lang="cs-CZ" dirty="0" smtClean="0"/>
              <a:t>v délce </a:t>
            </a:r>
            <a:r>
              <a:rPr lang="cs-CZ" dirty="0"/>
              <a:t>odpovídající šířce </a:t>
            </a:r>
            <a:r>
              <a:rPr lang="cs-CZ" dirty="0" smtClean="0"/>
              <a:t>řešené komunikace </a:t>
            </a:r>
            <a:r>
              <a:rPr lang="cs-CZ" dirty="0"/>
              <a:t>pro pěší souběžné </a:t>
            </a:r>
            <a:r>
              <a:rPr lang="cs-CZ" dirty="0" smtClean="0"/>
              <a:t>s komunikací </a:t>
            </a:r>
            <a:r>
              <a:rPr lang="cs-CZ" dirty="0"/>
              <a:t>pro </a:t>
            </a:r>
            <a:r>
              <a:rPr lang="cs-CZ" dirty="0" smtClean="0"/>
              <a:t>cyklisty</a:t>
            </a:r>
          </a:p>
          <a:p>
            <a:r>
              <a:rPr lang="cs-CZ" dirty="0"/>
              <a:t>výdaje na </a:t>
            </a:r>
            <a:r>
              <a:rPr lang="cs-CZ" dirty="0" smtClean="0"/>
              <a:t>odůvodněné stavbou vyvolané investice:</a:t>
            </a:r>
          </a:p>
          <a:p>
            <a:pPr lvl="1"/>
            <a:r>
              <a:rPr lang="cs-CZ" dirty="0" smtClean="0"/>
              <a:t>stavbou </a:t>
            </a:r>
            <a:r>
              <a:rPr lang="cs-CZ" dirty="0"/>
              <a:t>vyvolané ostatní úpravy a přeložky stávajících pozemních </a:t>
            </a:r>
            <a:r>
              <a:rPr lang="cs-CZ" dirty="0" smtClean="0"/>
              <a:t>komunikací </a:t>
            </a:r>
            <a:r>
              <a:rPr lang="cs-CZ" dirty="0"/>
              <a:t>a připojení sousedních nemovitostí,</a:t>
            </a:r>
          </a:p>
          <a:p>
            <a:pPr lvl="1"/>
            <a:r>
              <a:rPr lang="cs-CZ" dirty="0" smtClean="0"/>
              <a:t>stavbou </a:t>
            </a:r>
            <a:r>
              <a:rPr lang="cs-CZ" dirty="0"/>
              <a:t>vyvolané ostatní úpravy a přeložky stávajících inženýrských </a:t>
            </a:r>
            <a:r>
              <a:rPr lang="cs-CZ" dirty="0" smtClean="0"/>
              <a:t>sítí, vodotečí</a:t>
            </a:r>
            <a:r>
              <a:rPr lang="cs-CZ" dirty="0"/>
              <a:t>, </a:t>
            </a:r>
            <a:r>
              <a:rPr lang="cs-CZ" dirty="0" smtClean="0"/>
              <a:t>drážních objektů a oplocení,</a:t>
            </a:r>
            <a:endParaRPr lang="cs-CZ" dirty="0"/>
          </a:p>
          <a:p>
            <a:pPr lvl="1"/>
            <a:r>
              <a:rPr lang="cs-CZ" dirty="0" smtClean="0"/>
              <a:t>provizorní komunikace </a:t>
            </a:r>
            <a:r>
              <a:rPr lang="cs-CZ" dirty="0"/>
              <a:t>a lávky pro </a:t>
            </a:r>
            <a:r>
              <a:rPr lang="cs-CZ" dirty="0" smtClean="0"/>
              <a:t>pěší a </a:t>
            </a:r>
            <a:r>
              <a:rPr lang="cs-CZ" dirty="0"/>
              <a:t>cyklisty </a:t>
            </a:r>
            <a:r>
              <a:rPr lang="cs-CZ" dirty="0" smtClean="0"/>
              <a:t>a přechodné dopravní značení</a:t>
            </a:r>
            <a:r>
              <a:rPr lang="cs-CZ" dirty="0"/>
              <a:t>,</a:t>
            </a:r>
          </a:p>
          <a:p>
            <a:pPr lvl="1"/>
            <a:endParaRPr lang="cs-CZ" dirty="0"/>
          </a:p>
          <a:p>
            <a:pPr marL="0" indent="0">
              <a:buNone/>
            </a:pPr>
            <a:endParaRPr lang="cs-CZ" cap="none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cs-CZ" b="1" cap="none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cs-CZ" dirty="0"/>
          </a:p>
        </p:txBody>
      </p:sp>
      <p:pic>
        <p:nvPicPr>
          <p:cNvPr id="4" name="Obrázek 3" descr="\\nt1\O\Loga 2014_2020\IROP\Logolinky\RGB\JPG\IROP_CZ_RO_B_C RGB_malý.jpg">
            <a:extLst>
              <a:ext uri="{FF2B5EF4-FFF2-40B4-BE49-F238E27FC236}">
                <a16:creationId xmlns:a16="http://schemas.microsoft.com/office/drawing/2014/main" id="{00000000-0008-0000-0100-00000200000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9029" y="5432320"/>
            <a:ext cx="6371706" cy="107857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56767012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13775" y="618518"/>
            <a:ext cx="10364451" cy="1062002"/>
          </a:xfrm>
        </p:spPr>
        <p:txBody>
          <a:bodyPr>
            <a:normAutofit/>
          </a:bodyPr>
          <a:lstStyle/>
          <a:p>
            <a:r>
              <a:rPr lang="cs-CZ" sz="2800" dirty="0">
                <a:solidFill>
                  <a:schemeClr val="accent1">
                    <a:lumMod val="75000"/>
                  </a:schemeClr>
                </a:solidFill>
              </a:rPr>
              <a:t>Způsobilé výdaje vedlejší aktivity (max. 15% czv)</a:t>
            </a:r>
            <a:endParaRPr lang="cs-CZ" sz="28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>
          <a:xfrm>
            <a:off x="913774" y="1787612"/>
            <a:ext cx="10363826" cy="4003588"/>
          </a:xfrm>
        </p:spPr>
        <p:txBody>
          <a:bodyPr>
            <a:normAutofit lnSpcReduction="10000"/>
          </a:bodyPr>
          <a:lstStyle/>
          <a:p>
            <a:pPr marL="285750" indent="-285750">
              <a:lnSpc>
                <a:spcPct val="150000"/>
              </a:lnSpc>
            </a:pPr>
            <a:r>
              <a:rPr lang="cs-CZ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Projektová dokumentace </a:t>
            </a:r>
          </a:p>
          <a:p>
            <a:pPr marL="285750" indent="-285750">
              <a:lnSpc>
                <a:spcPct val="150000"/>
              </a:lnSpc>
            </a:pPr>
            <a:r>
              <a:rPr lang="cs-CZ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Nákup pozemků a staveb (nesmí přesáhnout 10% způsobilých výdajů projektu)</a:t>
            </a:r>
          </a:p>
          <a:p>
            <a:pPr marL="285750" indent="-285750">
              <a:lnSpc>
                <a:spcPct val="150000"/>
              </a:lnSpc>
            </a:pPr>
            <a:r>
              <a:rPr lang="cs-CZ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Zabezpečení výstavby (TDI, AD, </a:t>
            </a:r>
            <a:r>
              <a:rPr lang="cs-CZ" cap="none" dirty="0">
                <a:latin typeface="Arial" panose="020B0604020202020204" pitchFamily="34" charset="0"/>
                <a:cs typeface="Arial" panose="020B0604020202020204" pitchFamily="34" charset="0"/>
              </a:rPr>
              <a:t>BOZP, </a:t>
            </a:r>
            <a:r>
              <a:rPr lang="cs-CZ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geodetické práce, výdaje na </a:t>
            </a:r>
            <a:r>
              <a:rPr lang="cs-CZ" cap="none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inženýring</a:t>
            </a:r>
            <a:r>
              <a:rPr lang="cs-CZ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 projektu)</a:t>
            </a:r>
          </a:p>
          <a:p>
            <a:pPr marL="285750" indent="-285750">
              <a:lnSpc>
                <a:spcPct val="150000"/>
              </a:lnSpc>
            </a:pPr>
            <a:r>
              <a:rPr lang="cs-CZ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Pořízení služeb bezprostředně souvisejících s realizací projektu (Zpracování studie proveditelnosti, zpracování </a:t>
            </a:r>
            <a:r>
              <a:rPr lang="cs-CZ" dirty="0" smtClean="0">
                <a:latin typeface="Arial" panose="020B0604020202020204" pitchFamily="34" charset="0"/>
                <a:cs typeface="Arial" panose="020B0604020202020204" pitchFamily="34" charset="0"/>
              </a:rPr>
              <a:t>zadávacích podmínek k zakázkám a organizaci výběrových a zadávacích</a:t>
            </a:r>
            <a:r>
              <a:rPr lang="cs-CZ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</a:p>
          <a:p>
            <a:pPr marL="285750" indent="-285750">
              <a:lnSpc>
                <a:spcPct val="150000"/>
              </a:lnSpc>
            </a:pPr>
            <a:r>
              <a:rPr lang="cs-CZ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Povinná publicita – dle kapitoly č. 13 obecných pravidel</a:t>
            </a:r>
          </a:p>
          <a:p>
            <a:pPr marL="285750" indent="-285750">
              <a:lnSpc>
                <a:spcPct val="150000"/>
              </a:lnSpc>
            </a:pPr>
            <a:r>
              <a:rPr lang="cs-CZ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DPH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99490128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9527370" cy="1320800"/>
          </a:xfrm>
        </p:spPr>
        <p:txBody>
          <a:bodyPr>
            <a:normAutofit/>
          </a:bodyPr>
          <a:lstStyle/>
          <a:p>
            <a:r>
              <a:rPr lang="cs-CZ" sz="2800" dirty="0" smtClean="0">
                <a:solidFill>
                  <a:schemeClr val="accent1">
                    <a:lumMod val="75000"/>
                  </a:schemeClr>
                </a:solidFill>
              </a:rPr>
              <a:t>Nezpůsobilé výdaje – výběr</a:t>
            </a:r>
            <a:endParaRPr lang="cs-CZ" sz="28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>
          <a:xfrm>
            <a:off x="955815" y="1270000"/>
            <a:ext cx="10363826" cy="3805880"/>
          </a:xfrm>
        </p:spPr>
        <p:txBody>
          <a:bodyPr>
            <a:normAutofit fontScale="92500" lnSpcReduction="10000"/>
          </a:bodyPr>
          <a:lstStyle/>
          <a:p>
            <a:r>
              <a:rPr lang="cs-CZ" dirty="0" smtClean="0"/>
              <a:t>kompletní přehled nezpůsobilých výdajů – str. 98 specifických pravidel výzvy č. 53</a:t>
            </a:r>
          </a:p>
          <a:p>
            <a:r>
              <a:rPr lang="cs-CZ" dirty="0" smtClean="0"/>
              <a:t>výdaje </a:t>
            </a:r>
            <a:r>
              <a:rPr lang="cs-CZ" dirty="0"/>
              <a:t>na výstavbu, rekonstrukci nebo modernizaci komunikací určených výhradně </a:t>
            </a:r>
            <a:r>
              <a:rPr lang="cs-CZ" dirty="0" smtClean="0"/>
              <a:t>pěší </a:t>
            </a:r>
            <a:r>
              <a:rPr lang="cs-CZ" dirty="0"/>
              <a:t>dopravě </a:t>
            </a:r>
            <a:r>
              <a:rPr lang="cs-CZ" dirty="0" smtClean="0"/>
              <a:t>s výjimkou </a:t>
            </a:r>
            <a:r>
              <a:rPr lang="cs-CZ" dirty="0"/>
              <a:t>výdajů uvedených mezi způsobilými výdaji na hlavní a </a:t>
            </a:r>
            <a:r>
              <a:rPr lang="cs-CZ" dirty="0" smtClean="0"/>
              <a:t>vedlejší </a:t>
            </a:r>
            <a:r>
              <a:rPr lang="cs-CZ" dirty="0"/>
              <a:t>aktivity </a:t>
            </a:r>
            <a:r>
              <a:rPr lang="cs-CZ" dirty="0" smtClean="0"/>
              <a:t>projektu</a:t>
            </a:r>
            <a:r>
              <a:rPr lang="cs-CZ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pPr>
              <a:lnSpc>
                <a:spcPct val="150000"/>
              </a:lnSpc>
            </a:pPr>
            <a:r>
              <a:rPr lang="cs-CZ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výdaje na běžnou údržbu, souvislou údržbu a opravu pozemních komunikací včetně chodníků a cyklostezek</a:t>
            </a:r>
          </a:p>
          <a:p>
            <a:pPr>
              <a:lnSpc>
                <a:spcPct val="150000"/>
              </a:lnSpc>
            </a:pPr>
            <a:r>
              <a:rPr lang="cs-CZ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výdaje na realizaci parkovišť pro automobily,</a:t>
            </a:r>
          </a:p>
          <a:p>
            <a:pPr>
              <a:lnSpc>
                <a:spcPct val="150000"/>
              </a:lnSpc>
            </a:pPr>
            <a:r>
              <a:rPr lang="cs-CZ" cap="none" dirty="0">
                <a:latin typeface="Arial" panose="020B0604020202020204" pitchFamily="34" charset="0"/>
                <a:cs typeface="Arial" panose="020B0604020202020204" pitchFamily="34" charset="0"/>
              </a:rPr>
              <a:t>v</a:t>
            </a:r>
            <a:r>
              <a:rPr lang="cs-CZ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ýdaje na přípravu a zpracování žádosti o podporu, s výjimkou zpracování studie proveditelnosti, výdaje spojené s řízením a administrací projektu</a:t>
            </a:r>
          </a:p>
          <a:p>
            <a:pPr>
              <a:lnSpc>
                <a:spcPct val="150000"/>
              </a:lnSpc>
            </a:pPr>
            <a:r>
              <a:rPr lang="cs-CZ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výdaje na zpracování průzkumů, studií a posouzení nesouvisejících s PD</a:t>
            </a:r>
          </a:p>
          <a:p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Obrázek 3" descr="\\nt1\O\Loga 2014_2020\IROP\Logolinky\RGB\JPG\IROP_CZ_RO_B_C RGB_malý.jpg">
            <a:extLst>
              <a:ext uri="{FF2B5EF4-FFF2-40B4-BE49-F238E27FC236}">
                <a16:creationId xmlns:a16="http://schemas.microsoft.com/office/drawing/2014/main" id="{00000000-0008-0000-0100-00000200000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17705" y="5196991"/>
            <a:ext cx="6371706" cy="107857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80138149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Průběh hodnocení</a:t>
            </a:r>
            <a:endParaRPr lang="cs-CZ" dirty="0"/>
          </a:p>
        </p:txBody>
      </p:sp>
      <p:graphicFrame>
        <p:nvGraphicFramePr>
          <p:cNvPr id="6" name="Zástupný symbol pro obsah 5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3447286579"/>
              </p:ext>
            </p:extLst>
          </p:nvPr>
        </p:nvGraphicFramePr>
        <p:xfrm>
          <a:off x="677334" y="1360199"/>
          <a:ext cx="10363200" cy="34242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4" name="Obrázek 3" descr="\\nt1\O\Loga 2014_2020\IROP\Logolinky\RGB\JPG\IROP_CZ_RO_B_C RGB_malý.jpg">
            <a:extLst>
              <a:ext uri="{FF2B5EF4-FFF2-40B4-BE49-F238E27FC236}">
                <a16:creationId xmlns:a16="http://schemas.microsoft.com/office/drawing/2014/main" id="{00000000-0008-0000-0100-000002000000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8964" y="5149186"/>
            <a:ext cx="6371706" cy="107857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6680997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Průběh hodnocení</a:t>
            </a:r>
            <a:endParaRPr lang="cs-CZ" dirty="0"/>
          </a:p>
        </p:txBody>
      </p:sp>
      <p:graphicFrame>
        <p:nvGraphicFramePr>
          <p:cNvPr id="6" name="Zástupný symbol pro obsah 5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1947501503"/>
              </p:ext>
            </p:extLst>
          </p:nvPr>
        </p:nvGraphicFramePr>
        <p:xfrm>
          <a:off x="581891" y="1591108"/>
          <a:ext cx="10363200" cy="34242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4" name="Obrázek 3" descr="\\nt1\O\Loga 2014_2020\IROP\Logolinky\RGB\JPG\IROP_CZ_RO_B_C RGB_malý.jpg">
            <a:extLst>
              <a:ext uri="{FF2B5EF4-FFF2-40B4-BE49-F238E27FC236}">
                <a16:creationId xmlns:a16="http://schemas.microsoft.com/office/drawing/2014/main" id="{00000000-0008-0000-0100-000002000000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46673" y="5149186"/>
            <a:ext cx="6371706" cy="107857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11707620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119667"/>
          </a:xfrm>
        </p:spPr>
        <p:txBody>
          <a:bodyPr>
            <a:normAutofit fontScale="90000"/>
          </a:bodyPr>
          <a:lstStyle/>
          <a:p>
            <a:pPr>
              <a:lnSpc>
                <a:spcPct val="150000"/>
              </a:lnSpc>
            </a:pPr>
            <a:r>
              <a:rPr lang="cs-CZ" sz="2400" dirty="0" smtClean="0">
                <a:solidFill>
                  <a:schemeClr val="accent1">
                    <a:lumMod val="75000"/>
                  </a:schemeClr>
                </a:solidFill>
              </a:rPr>
              <a:t>Hodnocení a výběr projektů </a:t>
            </a:r>
            <a:br>
              <a:rPr lang="cs-CZ" sz="2400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cs-CZ" sz="2400" cap="none" dirty="0" smtClean="0">
                <a:solidFill>
                  <a:schemeClr val="accent1">
                    <a:lumMod val="75000"/>
                  </a:schemeClr>
                </a:solidFill>
              </a:rPr>
              <a:t>formální hodnocení a přijatelnost </a:t>
            </a:r>
            <a:endParaRPr lang="cs-CZ" sz="2400" dirty="0">
              <a:solidFill>
                <a:schemeClr val="accent1">
                  <a:lumMod val="75000"/>
                </a:schemeClr>
              </a:solidFill>
            </a:endParaRPr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3644282549"/>
              </p:ext>
            </p:extLst>
          </p:nvPr>
        </p:nvGraphicFramePr>
        <p:xfrm>
          <a:off x="915026" y="1815028"/>
          <a:ext cx="10363200" cy="4013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726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849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4298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22421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4384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70840">
                <a:tc gridSpan="5">
                  <a:txBody>
                    <a:bodyPr/>
                    <a:lstStyle/>
                    <a:p>
                      <a:pPr algn="ctr"/>
                      <a:r>
                        <a:rPr lang="cs-CZ" sz="1400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Kritéria</a:t>
                      </a:r>
                      <a:r>
                        <a:rPr lang="cs-CZ" sz="1400" baseline="0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formálních náležitostí – vždy napravitelná</a:t>
                      </a:r>
                      <a:endParaRPr lang="cs-CZ" sz="140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s-CZ" sz="140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s-CZ" sz="140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s-CZ" sz="140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s-CZ" sz="140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sz="1400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Název kritéria</a:t>
                      </a:r>
                      <a:endParaRPr lang="cs-CZ" sz="140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Aspekt hodnocení</a:t>
                      </a:r>
                      <a:endParaRPr lang="cs-CZ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Hodnocení</a:t>
                      </a:r>
                      <a:r>
                        <a:rPr lang="cs-CZ" sz="14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(ANO/NE/nerelevantní)</a:t>
                      </a:r>
                      <a:endParaRPr lang="cs-CZ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Referenční</a:t>
                      </a:r>
                      <a:r>
                        <a:rPr lang="cs-CZ" sz="14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dokument</a:t>
                      </a:r>
                      <a:endParaRPr lang="cs-CZ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Předmět a způsob hodnocení</a:t>
                      </a:r>
                      <a:endParaRPr lang="cs-CZ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sz="1400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Žádost o podporu je podána v předepsané formě</a:t>
                      </a:r>
                      <a:endParaRPr lang="cs-CZ" sz="140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  <a:endParaRPr lang="cs-CZ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1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ANO</a:t>
                      </a:r>
                      <a:r>
                        <a:rPr lang="cs-CZ" sz="11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– žádost o podporu je podána v předepsané formě</a:t>
                      </a:r>
                    </a:p>
                    <a:p>
                      <a:endParaRPr lang="cs-CZ" sz="1100" baseline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r>
                        <a:rPr lang="cs-CZ" sz="1100" b="1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NE</a:t>
                      </a:r>
                      <a:endParaRPr lang="cs-CZ" sz="11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1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Žádost o podporu</a:t>
                      </a:r>
                    </a:p>
                    <a:p>
                      <a:r>
                        <a:rPr lang="cs-CZ" sz="11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Pravidla</a:t>
                      </a:r>
                      <a:r>
                        <a:rPr lang="cs-CZ" sz="11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pro žadatele a příjemce</a:t>
                      </a:r>
                      <a:endParaRPr lang="cs-CZ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cs-CZ" sz="11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Posuzuje se,</a:t>
                      </a:r>
                      <a:r>
                        <a:rPr lang="cs-CZ" sz="11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zda žádost byla finalizována v elektronické podobě v aplikaci systému ISKP14+</a:t>
                      </a:r>
                      <a:endParaRPr lang="cs-CZ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sz="1400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Žádost o podporu je podepsána</a:t>
                      </a:r>
                      <a:r>
                        <a:rPr lang="cs-CZ" sz="1400" baseline="0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oprávněným zástupcem žadatele</a:t>
                      </a:r>
                      <a:endParaRPr lang="cs-CZ" sz="140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  <a:endParaRPr lang="cs-CZ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1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ANO</a:t>
                      </a:r>
                      <a:r>
                        <a:rPr lang="cs-CZ" sz="11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– žádost o podporu je podepsána statutárním zástupcem nebo pověřeným zástupcem žadatele</a:t>
                      </a:r>
                    </a:p>
                    <a:p>
                      <a:endParaRPr lang="cs-CZ" sz="1100" baseline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r>
                        <a:rPr lang="cs-CZ" sz="1100" b="1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NE</a:t>
                      </a:r>
                      <a:endParaRPr lang="cs-CZ" sz="1100" b="1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1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Žádost o podporu</a:t>
                      </a:r>
                    </a:p>
                    <a:p>
                      <a:r>
                        <a:rPr lang="cs-CZ" sz="11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Pověření</a:t>
                      </a:r>
                      <a:endParaRPr lang="cs-CZ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cs-CZ" sz="11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Posuzuje se, zda je žádost opatřena</a:t>
                      </a:r>
                      <a:r>
                        <a:rPr lang="cs-CZ" sz="11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elektronickým podpisem statutárního orgánu nebo oprávněné osoby pověřené statutárním orgánem subjektu žadatele/partnera, tzn. zda podpis odpovídá statutárnímu orgánu/ oprávněné osobě subjektu žadatele</a:t>
                      </a:r>
                      <a:endParaRPr lang="cs-CZ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sz="1400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Jsou doloženy</a:t>
                      </a:r>
                      <a:r>
                        <a:rPr lang="cs-CZ" sz="1400" baseline="0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všechny povinné přílohy</a:t>
                      </a:r>
                      <a:endParaRPr lang="cs-CZ" sz="140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  <a:endParaRPr lang="cs-CZ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1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ANO</a:t>
                      </a:r>
                      <a:r>
                        <a:rPr lang="cs-CZ" sz="11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– k ŽoP jsou doloženy všechny povinné přílohy</a:t>
                      </a:r>
                    </a:p>
                    <a:p>
                      <a:endParaRPr lang="cs-CZ" sz="1100" baseline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r>
                        <a:rPr lang="cs-CZ" sz="1100" b="1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NE</a:t>
                      </a:r>
                      <a:endParaRPr lang="cs-CZ" sz="1100" b="1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1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Žádost o podporu</a:t>
                      </a:r>
                    </a:p>
                    <a:p>
                      <a:r>
                        <a:rPr lang="cs-CZ" sz="11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Přílohy žádosti</a:t>
                      </a:r>
                    </a:p>
                    <a:p>
                      <a:r>
                        <a:rPr lang="cs-CZ" sz="11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Výzva MAS</a:t>
                      </a:r>
                    </a:p>
                    <a:p>
                      <a:r>
                        <a:rPr lang="cs-CZ" sz="11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Specifická pravidla pro žadatele</a:t>
                      </a:r>
                      <a:r>
                        <a:rPr lang="cs-CZ" sz="11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a příjemce pro 53. výzvu IROP</a:t>
                      </a:r>
                      <a:endParaRPr lang="cs-CZ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cs-CZ" sz="11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Posuzuje se, zda jsou doloženy všechny povinné přílohy,</a:t>
                      </a:r>
                      <a:r>
                        <a:rPr lang="cs-CZ" sz="11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které jsou uvedeny v dokumentaci Výzvy MAS</a:t>
                      </a:r>
                      <a:endParaRPr lang="cs-CZ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6764412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119667"/>
          </a:xfrm>
        </p:spPr>
        <p:txBody>
          <a:bodyPr>
            <a:normAutofit fontScale="90000"/>
          </a:bodyPr>
          <a:lstStyle/>
          <a:p>
            <a:pPr>
              <a:lnSpc>
                <a:spcPct val="150000"/>
              </a:lnSpc>
            </a:pPr>
            <a:r>
              <a:rPr lang="cs-CZ" sz="2400" dirty="0" smtClean="0">
                <a:solidFill>
                  <a:schemeClr val="accent1">
                    <a:lumMod val="75000"/>
                  </a:schemeClr>
                </a:solidFill>
              </a:rPr>
              <a:t>Hodnocení a výběr projektů </a:t>
            </a:r>
            <a:br>
              <a:rPr lang="cs-CZ" sz="2400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cs-CZ" sz="2400" cap="none" dirty="0" smtClean="0">
                <a:solidFill>
                  <a:schemeClr val="accent1">
                    <a:lumMod val="75000"/>
                  </a:schemeClr>
                </a:solidFill>
              </a:rPr>
              <a:t>formální hodnocení a přijatelnost </a:t>
            </a:r>
            <a:endParaRPr lang="cs-CZ" sz="2400" dirty="0">
              <a:solidFill>
                <a:schemeClr val="accent1">
                  <a:lumMod val="75000"/>
                </a:schemeClr>
              </a:solidFill>
            </a:endParaRPr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1205811864"/>
              </p:ext>
            </p:extLst>
          </p:nvPr>
        </p:nvGraphicFramePr>
        <p:xfrm>
          <a:off x="915026" y="1815028"/>
          <a:ext cx="10363200" cy="4500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726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849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4298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22421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4384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70840">
                <a:tc gridSpan="5">
                  <a:txBody>
                    <a:bodyPr/>
                    <a:lstStyle/>
                    <a:p>
                      <a:pPr algn="ctr"/>
                      <a:r>
                        <a:rPr lang="cs-CZ" sz="1400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Kritéria</a:t>
                      </a:r>
                      <a:r>
                        <a:rPr lang="cs-CZ" sz="1400" baseline="0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přijatelnosti</a:t>
                      </a:r>
                      <a:endParaRPr lang="cs-CZ" sz="140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s-CZ" sz="140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s-CZ" sz="140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s-CZ" sz="140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s-CZ" sz="140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sz="1400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Název kritéria</a:t>
                      </a:r>
                      <a:endParaRPr lang="cs-CZ" sz="140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Aspekt hodnocení</a:t>
                      </a:r>
                      <a:endParaRPr lang="cs-CZ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Hodnocení</a:t>
                      </a:r>
                      <a:r>
                        <a:rPr lang="cs-CZ" sz="14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(ANO/NE/nerelevantní)</a:t>
                      </a:r>
                      <a:endParaRPr lang="cs-CZ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Napravitelné</a:t>
                      </a:r>
                      <a:r>
                        <a:rPr lang="cs-CZ" sz="14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/ nenapravitelné</a:t>
                      </a:r>
                      <a:endParaRPr lang="cs-CZ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Referenční</a:t>
                      </a:r>
                      <a:r>
                        <a:rPr lang="cs-CZ" sz="14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dokument</a:t>
                      </a:r>
                      <a:endParaRPr lang="cs-CZ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sz="1400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Žadatel splňuje definici oprávněného žadatele pro danou Výzvu</a:t>
                      </a:r>
                      <a:endParaRPr lang="cs-CZ" sz="140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11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Potřebnost </a:t>
                      </a:r>
                    </a:p>
                    <a:p>
                      <a:pPr algn="l"/>
                      <a:r>
                        <a:rPr lang="cs-CZ" sz="11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Účelnost </a:t>
                      </a:r>
                      <a:endParaRPr lang="cs-CZ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cs-CZ" sz="11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ANO</a:t>
                      </a:r>
                      <a:r>
                        <a:rPr lang="cs-CZ" sz="11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– žadatel splňuje definici oprávněného žadatele pro danou výzvu</a:t>
                      </a:r>
                    </a:p>
                    <a:p>
                      <a:endParaRPr lang="cs-CZ" sz="1100" baseline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r>
                        <a:rPr lang="cs-CZ" sz="1100" b="1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NE</a:t>
                      </a:r>
                      <a:endParaRPr lang="cs-CZ" sz="11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1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Nenapravitelné</a:t>
                      </a:r>
                      <a:endParaRPr lang="cs-CZ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cs-CZ" sz="11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Žádost o podporu </a:t>
                      </a:r>
                    </a:p>
                    <a:p>
                      <a:endParaRPr lang="cs-CZ" sz="110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r>
                        <a:rPr lang="cs-CZ" sz="11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Výzva MAS</a:t>
                      </a:r>
                      <a:endParaRPr lang="cs-CZ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sz="1400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Projekt je</a:t>
                      </a:r>
                      <a:r>
                        <a:rPr lang="cs-CZ" sz="1400" baseline="0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v souladu se schválenou Strategií komunitně vedeného místního rozvoje pro území MAS </a:t>
                      </a:r>
                      <a:r>
                        <a:rPr lang="cs-CZ" sz="1400" baseline="0" dirty="0" err="1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Hustopečsko</a:t>
                      </a:r>
                      <a:r>
                        <a:rPr lang="cs-CZ" sz="1400" baseline="0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na období 2014 - 2020</a:t>
                      </a:r>
                      <a:endParaRPr lang="cs-CZ" sz="140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11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Potřebnost </a:t>
                      </a:r>
                    </a:p>
                    <a:p>
                      <a:pPr algn="l"/>
                      <a:r>
                        <a:rPr lang="cs-CZ" sz="11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Účelnost </a:t>
                      </a:r>
                    </a:p>
                    <a:p>
                      <a:pPr algn="l"/>
                      <a:endParaRPr lang="cs-CZ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cs-CZ" sz="11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ANO</a:t>
                      </a:r>
                      <a:r>
                        <a:rPr lang="cs-CZ" sz="11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– projekt je v souladu s programovým rámcem SCLLD</a:t>
                      </a:r>
                    </a:p>
                    <a:p>
                      <a:endParaRPr lang="cs-CZ" sz="1100" baseline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100" b="1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NE </a:t>
                      </a:r>
                      <a:r>
                        <a:rPr lang="cs-CZ" sz="1100" b="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–</a:t>
                      </a:r>
                      <a:r>
                        <a:rPr lang="cs-CZ" sz="1100" b="1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cs-CZ" sz="11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projekt není v souladu s programovým rámcem SCLLD</a:t>
                      </a:r>
                    </a:p>
                    <a:p>
                      <a:endParaRPr lang="cs-CZ" sz="1100" b="1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1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Napravitelné</a:t>
                      </a:r>
                      <a:endParaRPr lang="cs-CZ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cs-CZ" sz="11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Žádost o podporu</a:t>
                      </a:r>
                    </a:p>
                    <a:p>
                      <a:endParaRPr lang="cs-CZ" sz="110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r>
                        <a:rPr lang="cs-CZ" sz="11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Studie proveditelnosti</a:t>
                      </a:r>
                    </a:p>
                    <a:p>
                      <a:endParaRPr lang="cs-CZ" sz="110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r>
                        <a:rPr lang="cs-CZ" sz="11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SCLLD MAS </a:t>
                      </a:r>
                      <a:r>
                        <a:rPr lang="cs-CZ" sz="11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Hustopečsko</a:t>
                      </a:r>
                      <a:endParaRPr lang="cs-CZ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sz="1400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Projekt je</a:t>
                      </a:r>
                      <a:r>
                        <a:rPr lang="cs-CZ" sz="1400" baseline="0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v souladu s podmínkami Výzvy MAS</a:t>
                      </a:r>
                      <a:endParaRPr lang="cs-CZ" sz="140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11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Potřebnost </a:t>
                      </a:r>
                    </a:p>
                    <a:p>
                      <a:pPr algn="l"/>
                      <a:r>
                        <a:rPr lang="cs-CZ" sz="11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Účelnost </a:t>
                      </a:r>
                    </a:p>
                    <a:p>
                      <a:pPr algn="l"/>
                      <a:endParaRPr lang="cs-CZ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cs-CZ" sz="11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ANO</a:t>
                      </a:r>
                      <a:r>
                        <a:rPr lang="cs-CZ" sz="11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– projekt je v souladu s podmínkami Výzvy MAS</a:t>
                      </a:r>
                    </a:p>
                    <a:p>
                      <a:endParaRPr lang="cs-CZ" sz="1100" baseline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r>
                        <a:rPr lang="cs-CZ" sz="1100" b="1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NE </a:t>
                      </a:r>
                      <a:r>
                        <a:rPr lang="cs-CZ" sz="1100" b="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 </a:t>
                      </a:r>
                      <a:r>
                        <a:rPr lang="cs-CZ" sz="11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projekt není v souladu s podmínkami Výzvy MAS</a:t>
                      </a:r>
                      <a:endParaRPr lang="cs-CZ" sz="1100" b="1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1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Napravitelné</a:t>
                      </a:r>
                      <a:endParaRPr lang="cs-CZ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cs-CZ" sz="11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Hodnocení se provádí na základě údajů</a:t>
                      </a:r>
                      <a:r>
                        <a:rPr lang="cs-CZ" sz="11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které žadatel uvedl v Žádosti o podporu a ve Studii proveditelnosti</a:t>
                      </a:r>
                    </a:p>
                    <a:p>
                      <a:endParaRPr lang="cs-CZ" sz="1100" baseline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r>
                        <a:rPr lang="cs-CZ" sz="11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Výzva MAS</a:t>
                      </a:r>
                      <a:endParaRPr lang="cs-CZ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9108514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Průběh hodnocení</a:t>
            </a:r>
            <a:endParaRPr lang="cs-CZ" dirty="0"/>
          </a:p>
        </p:txBody>
      </p:sp>
      <p:graphicFrame>
        <p:nvGraphicFramePr>
          <p:cNvPr id="6" name="Zástupný symbol pro obsah 5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2581801122"/>
              </p:ext>
            </p:extLst>
          </p:nvPr>
        </p:nvGraphicFramePr>
        <p:xfrm>
          <a:off x="677334" y="1452563"/>
          <a:ext cx="10363200" cy="34242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4" name="Obrázek 3" descr="\\nt1\O\Loga 2014_2020\IROP\Logolinky\RGB\JPG\IROP_CZ_RO_B_C RGB_malý.jpg">
            <a:extLst>
              <a:ext uri="{FF2B5EF4-FFF2-40B4-BE49-F238E27FC236}">
                <a16:creationId xmlns:a16="http://schemas.microsoft.com/office/drawing/2014/main" id="{00000000-0008-0000-0100-000002000000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46673" y="5251911"/>
            <a:ext cx="6371706" cy="107857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60177310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13775" y="618518"/>
            <a:ext cx="10364451" cy="1152618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cs-CZ" sz="2000" dirty="0">
                <a:solidFill>
                  <a:schemeClr val="accent1">
                    <a:lumMod val="75000"/>
                  </a:schemeClr>
                </a:solidFill>
              </a:rPr>
              <a:t>Hodnocení a výběr projektů </a:t>
            </a:r>
            <a:br>
              <a:rPr lang="cs-CZ" sz="2000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cs-CZ" sz="2000" dirty="0">
                <a:solidFill>
                  <a:schemeClr val="accent1">
                    <a:lumMod val="75000"/>
                  </a:schemeClr>
                </a:solidFill>
              </a:rPr>
              <a:t>V</a:t>
            </a:r>
            <a:r>
              <a:rPr lang="cs-CZ" sz="2000" cap="none" dirty="0" smtClean="0">
                <a:solidFill>
                  <a:schemeClr val="accent1">
                    <a:lumMod val="75000"/>
                  </a:schemeClr>
                </a:solidFill>
              </a:rPr>
              <a:t>ěcné hodnocení – detaily v příloze č.2 Výzvy</a:t>
            </a:r>
            <a:endParaRPr lang="cs-CZ" sz="2200" dirty="0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16736" y="1668290"/>
            <a:ext cx="8931811" cy="50370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385709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13775" y="618518"/>
            <a:ext cx="10364451" cy="1152618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cs-CZ" sz="2000" dirty="0">
                <a:solidFill>
                  <a:schemeClr val="accent1">
                    <a:lumMod val="75000"/>
                  </a:schemeClr>
                </a:solidFill>
              </a:rPr>
              <a:t>Hodnocení a výběr projektů </a:t>
            </a:r>
            <a:br>
              <a:rPr lang="cs-CZ" sz="2000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cs-CZ" sz="2000" dirty="0">
                <a:solidFill>
                  <a:schemeClr val="accent1">
                    <a:lumMod val="75000"/>
                  </a:schemeClr>
                </a:solidFill>
              </a:rPr>
              <a:t>V</a:t>
            </a:r>
            <a:r>
              <a:rPr lang="cs-CZ" sz="2000" cap="none" dirty="0" smtClean="0">
                <a:solidFill>
                  <a:schemeClr val="accent1">
                    <a:lumMod val="75000"/>
                  </a:schemeClr>
                </a:solidFill>
              </a:rPr>
              <a:t>ěcné hodnocení – detaily v příloze č.2 Výzvy</a:t>
            </a:r>
            <a:endParaRPr lang="cs-CZ" sz="2200" dirty="0"/>
          </a:p>
        </p:txBody>
      </p:sp>
      <p:pic>
        <p:nvPicPr>
          <p:cNvPr id="3" name="Obrázek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8015" y="1771136"/>
            <a:ext cx="8887755" cy="47704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94624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923866" cy="1320800"/>
          </a:xfrm>
        </p:spPr>
        <p:txBody>
          <a:bodyPr>
            <a:normAutofit/>
          </a:bodyPr>
          <a:lstStyle/>
          <a:p>
            <a:r>
              <a:rPr lang="cs-CZ" sz="2800" dirty="0" smtClean="0">
                <a:solidFill>
                  <a:schemeClr val="accent1">
                    <a:lumMod val="75000"/>
                  </a:schemeClr>
                </a:solidFill>
              </a:rPr>
              <a:t>MAS </a:t>
            </a:r>
            <a:r>
              <a:rPr lang="cs-CZ" sz="2800" dirty="0" err="1" smtClean="0">
                <a:solidFill>
                  <a:schemeClr val="accent1">
                    <a:lumMod val="75000"/>
                  </a:schemeClr>
                </a:solidFill>
              </a:rPr>
              <a:t>Hustopečsko</a:t>
            </a:r>
            <a:r>
              <a:rPr lang="cs-CZ" sz="2800" dirty="0" smtClean="0">
                <a:solidFill>
                  <a:schemeClr val="accent1">
                    <a:lumMod val="75000"/>
                  </a:schemeClr>
                </a:solidFill>
              </a:rPr>
              <a:t> – 1. Výzva – Cyklostezky pro všechny</a:t>
            </a:r>
            <a:endParaRPr lang="cs-CZ" sz="28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>
          <a:xfrm>
            <a:off x="913774" y="1397876"/>
            <a:ext cx="10363826" cy="4393323"/>
          </a:xfrm>
        </p:spPr>
        <p:txBody>
          <a:bodyPr>
            <a:normAutofit/>
          </a:bodyPr>
          <a:lstStyle/>
          <a:p>
            <a:r>
              <a:rPr lang="cs-CZ" sz="2000" cap="none" dirty="0">
                <a:latin typeface="Arial" panose="020B0604020202020204" pitchFamily="34" charset="0"/>
                <a:cs typeface="Arial" panose="020B0604020202020204" pitchFamily="34" charset="0"/>
              </a:rPr>
              <a:t>V</a:t>
            </a:r>
            <a:r>
              <a:rPr lang="cs-CZ" sz="2000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azba na výzvu č.53 </a:t>
            </a:r>
            <a:r>
              <a:rPr lang="cs-CZ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„</a:t>
            </a:r>
            <a:r>
              <a:rPr lang="cs-CZ" sz="2000" cap="none" dirty="0">
                <a:latin typeface="Arial" panose="020B0604020202020204" pitchFamily="34" charset="0"/>
                <a:cs typeface="Arial" panose="020B0604020202020204" pitchFamily="34" charset="0"/>
              </a:rPr>
              <a:t>U</a:t>
            </a:r>
            <a:r>
              <a:rPr lang="cs-CZ" sz="2000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držitelná doprava – integrované projekty CLLD“</a:t>
            </a:r>
          </a:p>
          <a:p>
            <a:r>
              <a:rPr lang="cs-CZ" sz="2000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Opatření integrované strategie – 4.3.3 Výstavba cyklostezek pro dopravu obyvatel do zaměstnání, škol a za službami</a:t>
            </a:r>
          </a:p>
          <a:p>
            <a:endParaRPr lang="cs-CZ" sz="2000" cap="none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cs-CZ" sz="2000" cap="none" dirty="0"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r>
              <a:rPr lang="cs-CZ" sz="2000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říjem žádostí: do 14.1.2019 v 18 hodin</a:t>
            </a:r>
          </a:p>
          <a:p>
            <a:r>
              <a:rPr lang="cs-CZ" sz="2000" cap="none" dirty="0"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lang="cs-CZ" sz="2000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elková alokace </a:t>
            </a:r>
            <a:r>
              <a:rPr lang="cs-CZ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výzvy: 9 473 690,- Kč (dotace = 95%) </a:t>
            </a:r>
            <a:endParaRPr lang="cs-CZ" sz="2000" cap="none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cs-CZ" sz="2000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Min. celkové výdaje projektu:  není stanovena</a:t>
            </a:r>
          </a:p>
          <a:p>
            <a:r>
              <a:rPr lang="cs-CZ" sz="2000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Max. celkové výdaje projektu: </a:t>
            </a:r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5 000 000,00,- Kč</a:t>
            </a:r>
            <a:endParaRPr lang="cs-CZ" sz="2000" cap="none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cs-CZ" sz="2000" cap="none" dirty="0"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lang="cs-CZ" sz="2000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právnění žadatelé – obce, dobrovolné svazky obcí, organizace zřizované nebo zakládané kraji, obcemi nebo dobrovolnými svazky obcí</a:t>
            </a:r>
            <a:endParaRPr lang="cs-CZ" sz="2000" cap="non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Obrázek 3" descr="\\nt1\O\Loga 2014_2020\IROP\Logolinky\RGB\JPG\IROP_CZ_RO_B_C RGB_malý.jpg">
            <a:extLst>
              <a:ext uri="{FF2B5EF4-FFF2-40B4-BE49-F238E27FC236}">
                <a16:creationId xmlns:a16="http://schemas.microsoft.com/office/drawing/2014/main" id="{00000000-0008-0000-0100-00000200000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8009" y="5702999"/>
            <a:ext cx="6371706" cy="107857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3497486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13775" y="618518"/>
            <a:ext cx="10364451" cy="1152618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cs-CZ" sz="2000" dirty="0">
                <a:solidFill>
                  <a:schemeClr val="accent1">
                    <a:lumMod val="75000"/>
                  </a:schemeClr>
                </a:solidFill>
              </a:rPr>
              <a:t>Hodnocení a výběr projektů </a:t>
            </a:r>
            <a:br>
              <a:rPr lang="cs-CZ" sz="2000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cs-CZ" sz="2000" dirty="0">
                <a:solidFill>
                  <a:schemeClr val="accent1">
                    <a:lumMod val="75000"/>
                  </a:schemeClr>
                </a:solidFill>
              </a:rPr>
              <a:t>V</a:t>
            </a:r>
            <a:r>
              <a:rPr lang="cs-CZ" sz="2000" cap="none" dirty="0" smtClean="0">
                <a:solidFill>
                  <a:schemeClr val="accent1">
                    <a:lumMod val="75000"/>
                  </a:schemeClr>
                </a:solidFill>
              </a:rPr>
              <a:t>ěcné hodnocení – detaily v příloze č.2 Výzvy</a:t>
            </a:r>
            <a:endParaRPr lang="cs-CZ" sz="2200" dirty="0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5114" y="2652018"/>
            <a:ext cx="10905742" cy="17242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046835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2800" dirty="0" smtClean="0">
                <a:solidFill>
                  <a:schemeClr val="accent1">
                    <a:lumMod val="75000"/>
                  </a:schemeClr>
                </a:solidFill>
              </a:rPr>
              <a:t>Závěrečné informace</a:t>
            </a:r>
            <a:endParaRPr lang="cs-CZ" sz="28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>
          <a:xfrm>
            <a:off x="872211" y="1527872"/>
            <a:ext cx="10363826" cy="3424107"/>
          </a:xfrm>
        </p:spPr>
        <p:txBody>
          <a:bodyPr/>
          <a:lstStyle/>
          <a:p>
            <a:r>
              <a:rPr lang="cs-CZ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Minimální počet bodů ve věcném hodnocení – 50</a:t>
            </a:r>
          </a:p>
          <a:p>
            <a:r>
              <a:rPr lang="cs-CZ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Maximální možný počet bodů ve věcném hodnocení – 100</a:t>
            </a:r>
          </a:p>
          <a:p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Indikátory</a:t>
            </a:r>
            <a:r>
              <a:rPr lang="cs-CZ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lvl="1"/>
            <a:r>
              <a:rPr lang="cs-CZ" dirty="0" smtClean="0">
                <a:latin typeface="Arial" panose="020B0604020202020204" pitchFamily="34" charset="0"/>
                <a:cs typeface="Arial" panose="020B0604020202020204" pitchFamily="34" charset="0"/>
              </a:rPr>
              <a:t>7 </a:t>
            </a: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61 00 Délka nově vybudovaných cyklostezek a </a:t>
            </a:r>
            <a:r>
              <a:rPr lang="cs-CZ" dirty="0" smtClean="0">
                <a:latin typeface="Arial" panose="020B0604020202020204" pitchFamily="34" charset="0"/>
                <a:cs typeface="Arial" panose="020B0604020202020204" pitchFamily="34" charset="0"/>
              </a:rPr>
              <a:t>cyklotras</a:t>
            </a:r>
          </a:p>
          <a:p>
            <a:pPr lvl="1"/>
            <a:r>
              <a:rPr lang="cs-CZ" dirty="0" smtClean="0">
                <a:latin typeface="Arial" panose="020B0604020202020204" pitchFamily="34" charset="0"/>
                <a:cs typeface="Arial" panose="020B0604020202020204" pitchFamily="34" charset="0"/>
              </a:rPr>
              <a:t>7 </a:t>
            </a: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64 01 Počet parkovacích míst pro jízdní kola                                            </a:t>
            </a:r>
            <a:endParaRPr lang="cs-CZ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Obrázek 3" descr="\\nt1\O\Loga 2014_2020\IROP\Logolinky\RGB\JPG\IROP_CZ_RO_B_C RGB_malý.jpg">
            <a:extLst>
              <a:ext uri="{FF2B5EF4-FFF2-40B4-BE49-F238E27FC236}">
                <a16:creationId xmlns:a16="http://schemas.microsoft.com/office/drawing/2014/main" id="{00000000-0008-0000-0100-00000200000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2091" y="4549451"/>
            <a:ext cx="6371706" cy="107857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46576907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Průběh hodnocení</a:t>
            </a:r>
            <a:endParaRPr lang="cs-CZ" dirty="0"/>
          </a:p>
        </p:txBody>
      </p:sp>
      <p:graphicFrame>
        <p:nvGraphicFramePr>
          <p:cNvPr id="6" name="Zástupný symbol pro obsah 5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3980531957"/>
              </p:ext>
            </p:extLst>
          </p:nvPr>
        </p:nvGraphicFramePr>
        <p:xfrm>
          <a:off x="677334" y="1270000"/>
          <a:ext cx="10363200" cy="34242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4" name="Obrázek 3" descr="\\nt1\O\Loga 2014_2020\IROP\Logolinky\RGB\JPG\IROP_CZ_RO_B_C RGB_malý.jpg">
            <a:extLst>
              <a:ext uri="{FF2B5EF4-FFF2-40B4-BE49-F238E27FC236}">
                <a16:creationId xmlns:a16="http://schemas.microsoft.com/office/drawing/2014/main" id="{00000000-0008-0000-0100-000002000000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11328" y="5251911"/>
            <a:ext cx="6371706" cy="107857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18074318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2800" dirty="0" smtClean="0">
                <a:solidFill>
                  <a:schemeClr val="accent1">
                    <a:lumMod val="75000"/>
                  </a:schemeClr>
                </a:solidFill>
              </a:rPr>
              <a:t>Schvalování projektů</a:t>
            </a:r>
            <a:endParaRPr lang="cs-CZ" sz="28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>
          <a:xfrm>
            <a:off x="872211" y="1527872"/>
            <a:ext cx="10363826" cy="3424107"/>
          </a:xfrm>
        </p:spPr>
        <p:txBody>
          <a:bodyPr/>
          <a:lstStyle/>
          <a:p>
            <a:r>
              <a:rPr lang="cs-CZ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Programový výbor se sejde nejpozději do 10 pracovních dnů od ukončení věcného hodnocení</a:t>
            </a:r>
          </a:p>
          <a:p>
            <a:r>
              <a:rPr lang="cs-CZ" dirty="0" smtClean="0">
                <a:latin typeface="Arial" panose="020B0604020202020204" pitchFamily="34" charset="0"/>
                <a:cs typeface="Arial" panose="020B0604020202020204" pitchFamily="34" charset="0"/>
              </a:rPr>
              <a:t>Při výběru projektů platí bodové ohodnocení a pořadí z věcného hodnocení, PV nemůže měnit</a:t>
            </a:r>
          </a:p>
          <a:p>
            <a:r>
              <a:rPr lang="cs-CZ" dirty="0" smtClean="0">
                <a:latin typeface="Arial" panose="020B0604020202020204" pitchFamily="34" charset="0"/>
                <a:cs typeface="Arial" panose="020B0604020202020204" pitchFamily="34" charset="0"/>
              </a:rPr>
              <a:t>V případě náhradních projektů může PV o navýšení alokace ve výzvě</a:t>
            </a:r>
          </a:p>
          <a:p>
            <a:pPr marL="0" indent="0">
              <a:buNone/>
            </a:pPr>
            <a:endParaRPr lang="cs-CZ" cap="none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Obrázek 3" descr="\\nt1\O\Loga 2014_2020\IROP\Logolinky\RGB\JPG\IROP_CZ_RO_B_C RGB_malý.jpg">
            <a:extLst>
              <a:ext uri="{FF2B5EF4-FFF2-40B4-BE49-F238E27FC236}">
                <a16:creationId xmlns:a16="http://schemas.microsoft.com/office/drawing/2014/main" id="{00000000-0008-0000-0100-00000200000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2091" y="4549451"/>
            <a:ext cx="6371706" cy="107857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99249693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Průběh hodnocení</a:t>
            </a:r>
            <a:endParaRPr lang="cs-CZ" dirty="0"/>
          </a:p>
        </p:txBody>
      </p:sp>
      <p:graphicFrame>
        <p:nvGraphicFramePr>
          <p:cNvPr id="6" name="Zástupný symbol pro obsah 5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4152707416"/>
              </p:ext>
            </p:extLst>
          </p:nvPr>
        </p:nvGraphicFramePr>
        <p:xfrm>
          <a:off x="554182" y="1270000"/>
          <a:ext cx="10363200" cy="34242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4" name="Obrázek 3" descr="\\nt1\O\Loga 2014_2020\IROP\Logolinky\RGB\JPG\IROP_CZ_RO_B_C RGB_malý.jpg">
            <a:extLst>
              <a:ext uri="{FF2B5EF4-FFF2-40B4-BE49-F238E27FC236}">
                <a16:creationId xmlns:a16="http://schemas.microsoft.com/office/drawing/2014/main" id="{00000000-0008-0000-0100-000002000000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8963" y="5251911"/>
            <a:ext cx="6371706" cy="107857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41955195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Důležité odkazy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>
          <a:xfrm>
            <a:off x="393192" y="1728216"/>
            <a:ext cx="10884408" cy="4062983"/>
          </a:xfrm>
        </p:spPr>
        <p:txBody>
          <a:bodyPr/>
          <a:lstStyle/>
          <a:p>
            <a:r>
              <a:rPr lang="cs-CZ" b="1" dirty="0" smtClean="0">
                <a:solidFill>
                  <a:schemeClr val="tx1"/>
                </a:solidFill>
              </a:rPr>
              <a:t>Dokumenty k výzvě IROP č. 53</a:t>
            </a:r>
            <a:endParaRPr lang="cs-CZ" b="1" dirty="0" smtClean="0">
              <a:solidFill>
                <a:schemeClr val="tx1"/>
              </a:solidFill>
              <a:hlinkClick r:id="rId2"/>
            </a:endParaRPr>
          </a:p>
          <a:p>
            <a:pPr marL="0" indent="0">
              <a:buNone/>
            </a:pPr>
            <a:r>
              <a:rPr lang="cs-CZ" dirty="0" smtClean="0">
                <a:hlinkClick r:id="rId2"/>
              </a:rPr>
              <a:t>http</a:t>
            </a:r>
            <a:r>
              <a:rPr lang="cs-CZ" dirty="0">
                <a:hlinkClick r:id="rId2"/>
              </a:rPr>
              <a:t>://</a:t>
            </a:r>
            <a:r>
              <a:rPr lang="cs-CZ" dirty="0" smtClean="0">
                <a:hlinkClick r:id="rId2"/>
              </a:rPr>
              <a:t>www.irop.mmr.cz/cs/Vyzvy/Seznam/Vyzva-c-53-Udrzitelna-doprava-integrovane-projekty</a:t>
            </a:r>
            <a:endParaRPr lang="cs-CZ" dirty="0" smtClean="0"/>
          </a:p>
          <a:p>
            <a:pPr marL="0" indent="0">
              <a:buNone/>
            </a:pPr>
            <a:endParaRPr lang="cs-CZ" dirty="0"/>
          </a:p>
          <a:p>
            <a:r>
              <a:rPr lang="cs-CZ" b="1" dirty="0" smtClean="0"/>
              <a:t>Dokumenty k výzvě IROP č. 1 MAS </a:t>
            </a:r>
            <a:r>
              <a:rPr lang="cs-CZ" b="1" dirty="0" err="1" smtClean="0"/>
              <a:t>Hustopečsko</a:t>
            </a:r>
            <a:endParaRPr lang="cs-CZ" b="1" dirty="0" smtClean="0"/>
          </a:p>
          <a:p>
            <a:pPr marL="0" indent="0">
              <a:buNone/>
            </a:pPr>
            <a:r>
              <a:rPr lang="cs-CZ" dirty="0">
                <a:hlinkClick r:id="rId3"/>
              </a:rPr>
              <a:t>http://www.mashustopecsko.cz/irop-1.vyzva-cyklostezky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7886870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Děkujeme za pozornost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>
          <a:xfrm>
            <a:off x="913774" y="1587062"/>
            <a:ext cx="10363826" cy="4204137"/>
          </a:xfrm>
        </p:spPr>
        <p:txBody>
          <a:bodyPr>
            <a:normAutofit/>
          </a:bodyPr>
          <a:lstStyle/>
          <a:p>
            <a:r>
              <a:rPr lang="cs-CZ" dirty="0" smtClean="0"/>
              <a:t>Kontakty:</a:t>
            </a:r>
          </a:p>
          <a:p>
            <a:endParaRPr lang="cs-CZ" dirty="0"/>
          </a:p>
          <a:p>
            <a:r>
              <a:rPr lang="cs-CZ" b="1" dirty="0" smtClean="0"/>
              <a:t>Ing. Přemysl Pálka</a:t>
            </a:r>
            <a:endParaRPr lang="pt-BR" b="1" dirty="0"/>
          </a:p>
          <a:p>
            <a:pPr marL="0" indent="0">
              <a:buNone/>
            </a:pPr>
            <a:r>
              <a:rPr lang="cs-CZ" dirty="0" smtClean="0"/>
              <a:t>	</a:t>
            </a:r>
            <a:r>
              <a:rPr lang="pt-BR" dirty="0" smtClean="0"/>
              <a:t>vedoucí </a:t>
            </a:r>
            <a:r>
              <a:rPr lang="cs-CZ" dirty="0" smtClean="0"/>
              <a:t>pracovník pro SCLLD</a:t>
            </a:r>
            <a:r>
              <a:rPr lang="pt-BR" dirty="0"/>
              <a:t/>
            </a:r>
            <a:br>
              <a:rPr lang="pt-BR" dirty="0"/>
            </a:br>
            <a:r>
              <a:rPr lang="cs-CZ" dirty="0" smtClean="0"/>
              <a:t>	</a:t>
            </a:r>
            <a:r>
              <a:rPr lang="pt-BR" dirty="0" smtClean="0"/>
              <a:t>e-mail</a:t>
            </a:r>
            <a:r>
              <a:rPr lang="pt-BR" dirty="0"/>
              <a:t>: </a:t>
            </a:r>
            <a:r>
              <a:rPr lang="cs-CZ" dirty="0" err="1" smtClean="0">
                <a:hlinkClick r:id="rId2"/>
              </a:rPr>
              <a:t>info.mashustopecsko@gmail</a:t>
            </a:r>
            <a:r>
              <a:rPr lang="cs-CZ" dirty="0" smtClean="0">
                <a:hlinkClick r:id="rId2"/>
              </a:rPr>
              <a:t>.</a:t>
            </a:r>
            <a:r>
              <a:rPr lang="pt-BR" dirty="0" smtClean="0">
                <a:hlinkClick r:id="rId2"/>
              </a:rPr>
              <a:t>c</a:t>
            </a:r>
            <a:r>
              <a:rPr lang="cs-CZ" dirty="0" err="1" smtClean="0">
                <a:hlinkClick r:id="rId2"/>
              </a:rPr>
              <a:t>om</a:t>
            </a:r>
            <a:r>
              <a:rPr lang="pt-BR" dirty="0">
                <a:hlinkClick r:id="rId2"/>
              </a:rPr>
              <a:t/>
            </a:r>
            <a:br>
              <a:rPr lang="pt-BR" dirty="0">
                <a:hlinkClick r:id="rId2"/>
              </a:rPr>
            </a:br>
            <a:r>
              <a:rPr lang="cs-CZ" dirty="0" smtClean="0"/>
              <a:t>	</a:t>
            </a:r>
            <a:r>
              <a:rPr lang="pt-BR" dirty="0" smtClean="0"/>
              <a:t>tel</a:t>
            </a:r>
            <a:r>
              <a:rPr lang="pt-BR" dirty="0"/>
              <a:t>.: </a:t>
            </a:r>
            <a:r>
              <a:rPr lang="pt-BR" dirty="0" smtClean="0"/>
              <a:t>7</a:t>
            </a:r>
            <a:r>
              <a:rPr lang="cs-CZ" dirty="0" smtClean="0"/>
              <a:t>74 364 013</a:t>
            </a:r>
          </a:p>
          <a:p>
            <a:endParaRPr lang="pt-BR" dirty="0"/>
          </a:p>
          <a:p>
            <a:r>
              <a:rPr lang="cs-CZ" b="1" dirty="0"/>
              <a:t>Ing. </a:t>
            </a:r>
            <a:r>
              <a:rPr lang="cs-CZ" b="1" dirty="0" smtClean="0"/>
              <a:t>Michal Zich</a:t>
            </a:r>
            <a:endParaRPr lang="cs-CZ" b="1" dirty="0"/>
          </a:p>
          <a:p>
            <a:pPr marL="0" indent="0">
              <a:buNone/>
            </a:pPr>
            <a:r>
              <a:rPr lang="cs-CZ" dirty="0" smtClean="0"/>
              <a:t>	projektový manažer MAS</a:t>
            </a:r>
            <a:r>
              <a:rPr lang="cs-CZ" dirty="0"/>
              <a:t/>
            </a:r>
            <a:br>
              <a:rPr lang="cs-CZ" dirty="0"/>
            </a:br>
            <a:r>
              <a:rPr lang="cs-CZ" dirty="0" smtClean="0"/>
              <a:t>	e-mail</a:t>
            </a:r>
            <a:r>
              <a:rPr lang="cs-CZ" dirty="0"/>
              <a:t>: </a:t>
            </a:r>
            <a:r>
              <a:rPr lang="cs-CZ" dirty="0" smtClean="0">
                <a:hlinkClick r:id="rId3"/>
              </a:rPr>
              <a:t>ZichM@seznam.cz</a:t>
            </a:r>
            <a:r>
              <a:rPr lang="cs-CZ" dirty="0">
                <a:hlinkClick r:id="rId3"/>
              </a:rPr>
              <a:t/>
            </a:r>
            <a:br>
              <a:rPr lang="cs-CZ" dirty="0">
                <a:hlinkClick r:id="rId3"/>
              </a:rPr>
            </a:br>
            <a:r>
              <a:rPr lang="cs-CZ" dirty="0" smtClean="0"/>
              <a:t>	tel</a:t>
            </a:r>
            <a:r>
              <a:rPr lang="cs-CZ" dirty="0"/>
              <a:t>.: </a:t>
            </a:r>
            <a:r>
              <a:rPr lang="cs-CZ" dirty="0" smtClean="0"/>
              <a:t>774 113 357</a:t>
            </a:r>
            <a:endParaRPr lang="cs-CZ" dirty="0"/>
          </a:p>
          <a:p>
            <a:endParaRPr lang="cs-CZ" dirty="0" smtClean="0"/>
          </a:p>
          <a:p>
            <a:endParaRPr lang="cs-CZ" dirty="0"/>
          </a:p>
        </p:txBody>
      </p:sp>
      <p:pic>
        <p:nvPicPr>
          <p:cNvPr id="4" name="Obrázek 3" descr="\\nt1\O\Loga 2014_2020\IROP\Logolinky\RGB\JPG\IROP_CZ_RO_B_C RGB_malý.jpg">
            <a:extLst>
              <a:ext uri="{FF2B5EF4-FFF2-40B4-BE49-F238E27FC236}">
                <a16:creationId xmlns:a16="http://schemas.microsoft.com/office/drawing/2014/main" id="{00000000-0008-0000-0100-000002000000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3774" y="5583924"/>
            <a:ext cx="6371706" cy="107857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6144047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2800" dirty="0" smtClean="0">
                <a:solidFill>
                  <a:schemeClr val="accent1">
                    <a:lumMod val="75000"/>
                  </a:schemeClr>
                </a:solidFill>
              </a:rPr>
              <a:t>Financování, realizace projektu</a:t>
            </a:r>
            <a:endParaRPr lang="cs-CZ" sz="28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>
          <a:xfrm>
            <a:off x="913774" y="1608084"/>
            <a:ext cx="10363826" cy="418311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b="1" dirty="0" smtClean="0">
                <a:latin typeface="Arial" panose="020B0604020202020204" pitchFamily="34" charset="0"/>
                <a:cs typeface="Arial" panose="020B0604020202020204" pitchFamily="34" charset="0"/>
              </a:rPr>
              <a:t>Financování</a:t>
            </a:r>
            <a:r>
              <a:rPr lang="cs-CZ" dirty="0" smtClean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cs-CZ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dotace 95%</a:t>
            </a:r>
          </a:p>
          <a:p>
            <a:pPr marL="0" indent="0">
              <a:buNone/>
            </a:pPr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cs-CZ" b="1" dirty="0" smtClean="0">
                <a:latin typeface="Arial" panose="020B0604020202020204" pitchFamily="34" charset="0"/>
                <a:cs typeface="Arial" panose="020B0604020202020204" pitchFamily="34" charset="0"/>
              </a:rPr>
              <a:t>Datum zahájení realizace projektu</a:t>
            </a:r>
            <a:r>
              <a:rPr lang="cs-CZ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0" indent="0">
              <a:buNone/>
            </a:pPr>
            <a:r>
              <a:rPr lang="cs-CZ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nejdříve 1.1.2016</a:t>
            </a:r>
          </a:p>
          <a:p>
            <a:pPr marL="0" indent="0">
              <a:buNone/>
            </a:pPr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cs-CZ" b="1" dirty="0" smtClean="0">
                <a:latin typeface="Arial" panose="020B0604020202020204" pitchFamily="34" charset="0"/>
                <a:cs typeface="Arial" panose="020B0604020202020204" pitchFamily="34" charset="0"/>
              </a:rPr>
              <a:t>Datum ukončení realizace projektu</a:t>
            </a:r>
            <a:r>
              <a:rPr lang="cs-CZ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0" indent="0">
              <a:buNone/>
            </a:pPr>
            <a:r>
              <a:rPr lang="cs-CZ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datem ukončení realizace projektu se rozumí datum, do kterého budou prokazatelně uzavřeny všechny </a:t>
            </a:r>
            <a:r>
              <a:rPr lang="cs-CZ" dirty="0" smtClean="0">
                <a:latin typeface="Arial" panose="020B0604020202020204" pitchFamily="34" charset="0"/>
                <a:cs typeface="Arial" panose="020B0604020202020204" pitchFamily="34" charset="0"/>
              </a:rPr>
              <a:t>aktivity a veškeré výdaje </a:t>
            </a: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cs-CZ" dirty="0" smtClean="0">
                <a:latin typeface="Arial" panose="020B0604020202020204" pitchFamily="34" charset="0"/>
                <a:cs typeface="Arial" panose="020B0604020202020204" pitchFamily="34" charset="0"/>
              </a:rPr>
              <a:t>31.12.2021</a:t>
            </a:r>
          </a:p>
          <a:p>
            <a:pPr marL="0" indent="0">
              <a:buNone/>
            </a:pPr>
            <a:endParaRPr lang="cs-CZ" cap="none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cs-CZ" dirty="0" smtClean="0">
                <a:latin typeface="Arial" panose="020B0604020202020204" pitchFamily="34" charset="0"/>
                <a:cs typeface="Arial" panose="020B0604020202020204" pitchFamily="34" charset="0"/>
              </a:rPr>
              <a:t>!!! Realizace projektu nesmí být ukončena před podáním žádosti o podporu v MS 2014+ !!!!</a:t>
            </a:r>
            <a:endParaRPr lang="cs-CZ" cap="none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cs-CZ" dirty="0"/>
          </a:p>
        </p:txBody>
      </p:sp>
      <p:pic>
        <p:nvPicPr>
          <p:cNvPr id="4" name="Obrázek 3" descr="\\nt1\O\Loga 2014_2020\IROP\Logolinky\RGB\JPG\IROP_CZ_RO_B_C RGB_malý.jpg">
            <a:extLst>
              <a:ext uri="{FF2B5EF4-FFF2-40B4-BE49-F238E27FC236}">
                <a16:creationId xmlns:a16="http://schemas.microsoft.com/office/drawing/2014/main" id="{00000000-0008-0000-0100-00000200000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7801" y="5688602"/>
            <a:ext cx="6371706" cy="107857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9854030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2800" dirty="0" smtClean="0">
                <a:solidFill>
                  <a:schemeClr val="accent1">
                    <a:lumMod val="75000"/>
                  </a:schemeClr>
                </a:solidFill>
              </a:rPr>
              <a:t>Hlavní podporované aktivity – min. 85 % CZV</a:t>
            </a:r>
            <a:endParaRPr lang="cs-CZ" sz="28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>
          <a:xfrm>
            <a:off x="293663" y="1135118"/>
            <a:ext cx="10363826" cy="4540468"/>
          </a:xfrm>
        </p:spPr>
        <p:txBody>
          <a:bodyPr>
            <a:normAutofit fontScale="92500" lnSpcReduction="10000"/>
          </a:bodyPr>
          <a:lstStyle/>
          <a:p>
            <a:r>
              <a:rPr lang="cs-CZ" dirty="0" smtClean="0"/>
              <a:t>rekonstrukce</a:t>
            </a:r>
            <a:r>
              <a:rPr lang="cs-CZ" dirty="0"/>
              <a:t>, modernizace a výstavba samostatných stezek pro cyklisty nebo </a:t>
            </a:r>
            <a:r>
              <a:rPr lang="cs-CZ" dirty="0" smtClean="0"/>
              <a:t>stezek </a:t>
            </a:r>
            <a:r>
              <a:rPr lang="cs-CZ" dirty="0"/>
              <a:t>pro cyklisty a chodce se společným nebo odděleným </a:t>
            </a:r>
            <a:r>
              <a:rPr lang="cs-CZ" dirty="0" smtClean="0"/>
              <a:t>provozem s </a:t>
            </a:r>
            <a:r>
              <a:rPr lang="cs-CZ" dirty="0"/>
              <a:t>dopravním značením C8a,b, C9a,b nebo </a:t>
            </a:r>
            <a:r>
              <a:rPr lang="cs-CZ" dirty="0" smtClean="0"/>
              <a:t>C10a,b , </a:t>
            </a:r>
            <a:r>
              <a:rPr lang="cs-CZ" dirty="0"/>
              <a:t>sloužících </a:t>
            </a:r>
            <a:r>
              <a:rPr lang="cs-CZ" dirty="0" smtClean="0"/>
              <a:t>k dopravě </a:t>
            </a:r>
            <a:r>
              <a:rPr lang="cs-CZ" dirty="0"/>
              <a:t>do </a:t>
            </a:r>
            <a:r>
              <a:rPr lang="cs-CZ" dirty="0" smtClean="0"/>
              <a:t>zaměstnání</a:t>
            </a:r>
            <a:r>
              <a:rPr lang="cs-CZ" dirty="0"/>
              <a:t>, škol a za </a:t>
            </a:r>
            <a:r>
              <a:rPr lang="cs-CZ" dirty="0" smtClean="0"/>
              <a:t>službami,</a:t>
            </a:r>
            <a:endParaRPr lang="cs-CZ" dirty="0"/>
          </a:p>
          <a:p>
            <a:r>
              <a:rPr lang="cs-CZ" dirty="0" smtClean="0"/>
              <a:t>rekonstrukce</a:t>
            </a:r>
            <a:r>
              <a:rPr lang="cs-CZ" dirty="0"/>
              <a:t>, modernizace a výstavba jízdních pruhů pro cyklisty nebo </a:t>
            </a:r>
            <a:r>
              <a:rPr lang="cs-CZ" dirty="0" smtClean="0"/>
              <a:t>společných </a:t>
            </a:r>
            <a:r>
              <a:rPr lang="cs-CZ" dirty="0"/>
              <a:t>pásů pro cyklisty a chodce </a:t>
            </a:r>
            <a:r>
              <a:rPr lang="cs-CZ" dirty="0" smtClean="0"/>
              <a:t>v přidruženém </a:t>
            </a:r>
            <a:r>
              <a:rPr lang="cs-CZ" dirty="0"/>
              <a:t>prostoru silnic a místních </a:t>
            </a:r>
            <a:r>
              <a:rPr lang="cs-CZ" dirty="0" smtClean="0"/>
              <a:t>komunikací s </a:t>
            </a:r>
            <a:r>
              <a:rPr lang="cs-CZ" dirty="0"/>
              <a:t>dopravním značením C8a,b, C9a,b nebo </a:t>
            </a:r>
            <a:r>
              <a:rPr lang="cs-CZ" dirty="0" smtClean="0"/>
              <a:t>C10a,b, </a:t>
            </a:r>
            <a:r>
              <a:rPr lang="cs-CZ" dirty="0"/>
              <a:t>sloužících </a:t>
            </a:r>
            <a:r>
              <a:rPr lang="cs-CZ" dirty="0" smtClean="0"/>
              <a:t>k dopravě do zaměstnání</a:t>
            </a:r>
            <a:r>
              <a:rPr lang="cs-CZ" dirty="0"/>
              <a:t>, škol a za službami,</a:t>
            </a:r>
          </a:p>
          <a:p>
            <a:r>
              <a:rPr lang="cs-CZ" dirty="0" smtClean="0"/>
              <a:t>úprava </a:t>
            </a:r>
            <a:r>
              <a:rPr lang="cs-CZ" dirty="0"/>
              <a:t>a realizace liniových opatření pro cyklisty </a:t>
            </a:r>
            <a:r>
              <a:rPr lang="cs-CZ" dirty="0" smtClean="0"/>
              <a:t>v hlavním </a:t>
            </a:r>
            <a:r>
              <a:rPr lang="cs-CZ" dirty="0"/>
              <a:t>dopravním prostoru </a:t>
            </a:r>
            <a:r>
              <a:rPr lang="cs-CZ" dirty="0" smtClean="0"/>
              <a:t>silnic </a:t>
            </a:r>
            <a:r>
              <a:rPr lang="cs-CZ" dirty="0"/>
              <a:t>a místních komunikací v podobě vyhrazených jízdních pruhů pro cyklisty, </a:t>
            </a:r>
            <a:r>
              <a:rPr lang="cs-CZ" dirty="0" smtClean="0"/>
              <a:t>piktogramových </a:t>
            </a:r>
            <a:r>
              <a:rPr lang="cs-CZ" dirty="0"/>
              <a:t>koridorů pro cyklisty nebo vyhrazených jízdních </a:t>
            </a:r>
            <a:r>
              <a:rPr lang="cs-CZ" dirty="0" smtClean="0"/>
              <a:t>pruhů </a:t>
            </a:r>
            <a:r>
              <a:rPr lang="cs-CZ" dirty="0"/>
              <a:t>pro </a:t>
            </a:r>
            <a:r>
              <a:rPr lang="cs-CZ" dirty="0" smtClean="0"/>
              <a:t>autobusy </a:t>
            </a:r>
            <a:r>
              <a:rPr lang="cs-CZ" dirty="0"/>
              <a:t>a jízdní kola, sloužících </a:t>
            </a:r>
            <a:r>
              <a:rPr lang="cs-CZ" dirty="0" smtClean="0"/>
              <a:t>k dopravě </a:t>
            </a:r>
            <a:r>
              <a:rPr lang="cs-CZ" dirty="0"/>
              <a:t>do zaměstnání, škol a za službami,</a:t>
            </a:r>
          </a:p>
          <a:p>
            <a:r>
              <a:rPr lang="cs-CZ" dirty="0" smtClean="0"/>
              <a:t>Je možná realizace </a:t>
            </a:r>
            <a:r>
              <a:rPr lang="cs-CZ" dirty="0"/>
              <a:t>související doprovodné infrastruktury pro </a:t>
            </a:r>
            <a:r>
              <a:rPr lang="cs-CZ" dirty="0" smtClean="0"/>
              <a:t>cyklisty (</a:t>
            </a:r>
            <a:r>
              <a:rPr lang="cs-CZ" dirty="0"/>
              <a:t>např. </a:t>
            </a:r>
            <a:r>
              <a:rPr lang="cs-CZ" dirty="0" smtClean="0"/>
              <a:t>stojany </a:t>
            </a:r>
            <a:r>
              <a:rPr lang="cs-CZ" dirty="0"/>
              <a:t>na jízdní kola), </a:t>
            </a:r>
            <a:r>
              <a:rPr lang="cs-CZ" dirty="0" smtClean="0"/>
              <a:t>zmírňujících </a:t>
            </a:r>
            <a:r>
              <a:rPr lang="cs-CZ" dirty="0"/>
              <a:t>a kompenzačních opatření pro minimalizaci </a:t>
            </a:r>
            <a:r>
              <a:rPr lang="cs-CZ" dirty="0" smtClean="0"/>
              <a:t>negativních </a:t>
            </a:r>
            <a:r>
              <a:rPr lang="cs-CZ" dirty="0"/>
              <a:t>vlivů na životní prostředí (např. výsadba doprovodné zeleně) a </a:t>
            </a:r>
            <a:r>
              <a:rPr lang="cs-CZ" dirty="0" smtClean="0"/>
              <a:t>souvisejících </a:t>
            </a:r>
            <a:r>
              <a:rPr lang="cs-CZ" dirty="0"/>
              <a:t>prvků </a:t>
            </a:r>
            <a:r>
              <a:rPr lang="cs-CZ" dirty="0" smtClean="0"/>
              <a:t>zvyšujících </a:t>
            </a:r>
            <a:r>
              <a:rPr lang="cs-CZ" dirty="0"/>
              <a:t>bezpečnost cyklistické dopravy (např. veřejné </a:t>
            </a:r>
            <a:r>
              <a:rPr lang="cs-CZ" dirty="0" smtClean="0"/>
              <a:t>osvětlení</a:t>
            </a:r>
            <a:r>
              <a:rPr lang="cs-CZ" dirty="0"/>
              <a:t>, prvky </a:t>
            </a:r>
            <a:r>
              <a:rPr lang="cs-CZ" dirty="0" smtClean="0"/>
              <a:t>inteligentních </a:t>
            </a:r>
            <a:r>
              <a:rPr lang="cs-CZ" dirty="0"/>
              <a:t>dopravních systémů), </a:t>
            </a:r>
            <a:r>
              <a:rPr lang="cs-CZ" dirty="0" smtClean="0"/>
              <a:t>vždy </a:t>
            </a:r>
            <a:r>
              <a:rPr lang="cs-CZ" dirty="0"/>
              <a:t>při současné </a:t>
            </a:r>
            <a:r>
              <a:rPr lang="cs-CZ" dirty="0" smtClean="0"/>
              <a:t>rekonstrukci</a:t>
            </a:r>
            <a:r>
              <a:rPr lang="cs-CZ" dirty="0"/>
              <a:t>, modernizaci nebo výstavbě </a:t>
            </a:r>
            <a:r>
              <a:rPr lang="cs-CZ" dirty="0" smtClean="0"/>
              <a:t>komunikace </a:t>
            </a:r>
            <a:r>
              <a:rPr lang="cs-CZ" dirty="0"/>
              <a:t>pro cyklisty nebo </a:t>
            </a:r>
            <a:r>
              <a:rPr lang="cs-CZ" dirty="0" smtClean="0"/>
              <a:t>liniového </a:t>
            </a:r>
            <a:r>
              <a:rPr lang="cs-CZ" dirty="0"/>
              <a:t>opatření pro </a:t>
            </a:r>
            <a:r>
              <a:rPr lang="cs-CZ" dirty="0" smtClean="0"/>
              <a:t>cyklisty, </a:t>
            </a:r>
          </a:p>
          <a:p>
            <a:r>
              <a:rPr lang="cs-CZ" dirty="0"/>
              <a:t>je možná </a:t>
            </a:r>
            <a:r>
              <a:rPr lang="cs-CZ" dirty="0" smtClean="0"/>
              <a:t>kombinace </a:t>
            </a:r>
            <a:r>
              <a:rPr lang="cs-CZ" dirty="0"/>
              <a:t>uvedených </a:t>
            </a:r>
            <a:r>
              <a:rPr lang="cs-CZ" dirty="0" smtClean="0"/>
              <a:t>aktivit.</a:t>
            </a:r>
            <a:endParaRPr lang="cs-CZ" dirty="0"/>
          </a:p>
          <a:p>
            <a:endParaRPr lang="cs-CZ" dirty="0"/>
          </a:p>
          <a:p>
            <a:pPr marL="0" indent="0">
              <a:buNone/>
            </a:pPr>
            <a:endParaRPr lang="cs-CZ" dirty="0"/>
          </a:p>
          <a:p>
            <a:endParaRPr lang="cs-CZ" sz="1400" dirty="0"/>
          </a:p>
        </p:txBody>
      </p:sp>
      <p:pic>
        <p:nvPicPr>
          <p:cNvPr id="4" name="Obrázek 3" descr="\\nt1\O\Loga 2014_2020\IROP\Logolinky\RGB\JPG\IROP_CZ_RO_B_C RGB_malý.jpg">
            <a:extLst>
              <a:ext uri="{FF2B5EF4-FFF2-40B4-BE49-F238E27FC236}">
                <a16:creationId xmlns:a16="http://schemas.microsoft.com/office/drawing/2014/main" id="{00000000-0008-0000-0100-00000200000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6781" y="5453341"/>
            <a:ext cx="6371706" cy="107857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3674177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2800" dirty="0" smtClean="0">
                <a:solidFill>
                  <a:schemeClr val="accent1">
                    <a:lumMod val="75000"/>
                  </a:schemeClr>
                </a:solidFill>
              </a:rPr>
              <a:t>Vedlejší podporované aktivity – max. 15 % CZV</a:t>
            </a:r>
            <a:endParaRPr lang="cs-CZ" sz="28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>
          <a:xfrm>
            <a:off x="861222" y="1735717"/>
            <a:ext cx="10363826" cy="3424107"/>
          </a:xfrm>
        </p:spPr>
        <p:txBody>
          <a:bodyPr/>
          <a:lstStyle/>
          <a:p>
            <a:r>
              <a:rPr lang="cs-CZ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realizace stavbou vyvolaných investic</a:t>
            </a:r>
          </a:p>
          <a:p>
            <a:r>
              <a:rPr lang="cs-CZ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zpracování projektových dokumentací</a:t>
            </a:r>
          </a:p>
          <a:p>
            <a:r>
              <a:rPr lang="cs-CZ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výkup nemovitostí podmiňujících výstavbu</a:t>
            </a:r>
          </a:p>
          <a:p>
            <a:r>
              <a:rPr lang="cs-CZ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provádění inženýrské činnosti ve výstavbě</a:t>
            </a:r>
          </a:p>
          <a:p>
            <a:r>
              <a:rPr lang="cs-CZ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vybrané služby bezprostředně související s realizací projektu</a:t>
            </a:r>
          </a:p>
          <a:p>
            <a:r>
              <a:rPr lang="cs-CZ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povinná publicita</a:t>
            </a:r>
            <a:endParaRPr lang="cs-CZ" cap="non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Obrázek 3" descr="\\nt1\O\Loga 2014_2020\IROP\Logolinky\RGB\JPG\IROP_CZ_RO_B_C RGB_malý.jpg">
            <a:extLst>
              <a:ext uri="{FF2B5EF4-FFF2-40B4-BE49-F238E27FC236}">
                <a16:creationId xmlns:a16="http://schemas.microsoft.com/office/drawing/2014/main" id="{00000000-0008-0000-0100-00000200000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75967" y="5159824"/>
            <a:ext cx="6371706" cy="107857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3260603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086715"/>
          </a:xfrm>
        </p:spPr>
        <p:txBody>
          <a:bodyPr>
            <a:normAutofit/>
          </a:bodyPr>
          <a:lstStyle/>
          <a:p>
            <a:r>
              <a:rPr lang="cs-CZ" sz="2800" dirty="0" smtClean="0">
                <a:solidFill>
                  <a:schemeClr val="accent1">
                    <a:lumMod val="75000"/>
                  </a:schemeClr>
                </a:solidFill>
              </a:rPr>
              <a:t>Povinné přílohy žádosti</a:t>
            </a:r>
            <a:endParaRPr lang="cs-CZ" sz="28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>
          <a:xfrm>
            <a:off x="913774" y="1837038"/>
            <a:ext cx="10363826" cy="3954161"/>
          </a:xfrm>
        </p:spPr>
        <p:txBody>
          <a:bodyPr>
            <a:normAutofit fontScale="92500" lnSpcReduction="20000"/>
          </a:bodyPr>
          <a:lstStyle/>
          <a:p>
            <a:pPr marL="457200" indent="-457200">
              <a:buAutoNum type="arabicPeriod"/>
            </a:pPr>
            <a:r>
              <a:rPr lang="cs-CZ" sz="2200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Plná moc – v případě, že nepodepisuje statutární orgán žadatele</a:t>
            </a:r>
          </a:p>
          <a:p>
            <a:pPr marL="457200" indent="-457200">
              <a:lnSpc>
                <a:spcPct val="150000"/>
              </a:lnSpc>
              <a:buAutoNum type="arabicPeriod"/>
            </a:pPr>
            <a:r>
              <a:rPr lang="cs-CZ" sz="2200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Dokumentace k zadávacím a výběrovým řízením – záložka „Veřejné zakázky“ v MS 2014+</a:t>
            </a:r>
          </a:p>
          <a:p>
            <a:pPr marL="457200" indent="-457200">
              <a:lnSpc>
                <a:spcPct val="150000"/>
              </a:lnSpc>
              <a:buAutoNum type="arabicPeriod"/>
            </a:pPr>
            <a:r>
              <a:rPr lang="cs-CZ" sz="2200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Studie proveditelnosti – osnova je přílohou specifických pravidel výzvy č. </a:t>
            </a:r>
            <a:r>
              <a:rPr lang="cs-CZ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53 - </a:t>
            </a:r>
            <a:r>
              <a:rPr lang="cs-CZ" sz="2200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P4E </a:t>
            </a:r>
          </a:p>
          <a:p>
            <a:pPr marL="457200" indent="-457200">
              <a:lnSpc>
                <a:spcPct val="150000"/>
              </a:lnSpc>
              <a:buAutoNum type="arabicPeriod"/>
            </a:pPr>
            <a:r>
              <a:rPr lang="cs-CZ" sz="2200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Karta souladu projektu s principy udržitelné mobility – příloha č. 5 specifických pravidel</a:t>
            </a:r>
          </a:p>
          <a:p>
            <a:pPr marL="457200" indent="-457200">
              <a:lnSpc>
                <a:spcPct val="150000"/>
              </a:lnSpc>
              <a:buAutoNum type="arabicPeriod"/>
            </a:pPr>
            <a:r>
              <a:rPr lang="cs-CZ" sz="2200" cap="none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Čestné prohlášení o skutečném majiteli – příloha č. 30 obecných pravidel</a:t>
            </a:r>
          </a:p>
          <a:p>
            <a:pPr marL="457200" indent="-457200">
              <a:lnSpc>
                <a:spcPct val="150000"/>
              </a:lnSpc>
              <a:buAutoNum type="arabicPeriod"/>
            </a:pPr>
            <a:r>
              <a:rPr lang="cs-CZ" sz="2200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Územní rozhodnutí nebo územní souhlas nebo veřejnoprávní smlouva nahrazující územní řízení – nabytí právní moci nejpozději ke dni podání žádosti o dotaci</a:t>
            </a:r>
            <a:endParaRPr lang="cs-CZ" sz="2200" b="1" cap="none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cs-CZ" dirty="0"/>
          </a:p>
        </p:txBody>
      </p:sp>
      <p:pic>
        <p:nvPicPr>
          <p:cNvPr id="4" name="Obrázek 3" descr="\\nt1\O\Loga 2014_2020\IROP\Logolinky\RGB\JPG\IROP_CZ_RO_B_C RGB_malý.jpg">
            <a:extLst>
              <a:ext uri="{FF2B5EF4-FFF2-40B4-BE49-F238E27FC236}">
                <a16:creationId xmlns:a16="http://schemas.microsoft.com/office/drawing/2014/main" id="{00000000-0008-0000-0100-00000200000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10289" y="5648892"/>
            <a:ext cx="6371706" cy="107857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8921691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012575"/>
          </a:xfrm>
        </p:spPr>
        <p:txBody>
          <a:bodyPr>
            <a:normAutofit/>
          </a:bodyPr>
          <a:lstStyle/>
          <a:p>
            <a:r>
              <a:rPr lang="cs-CZ" sz="2800" dirty="0">
                <a:solidFill>
                  <a:schemeClr val="accent1">
                    <a:lumMod val="75000"/>
                  </a:schemeClr>
                </a:solidFill>
              </a:rPr>
              <a:t>Povinné přílohy žádosti</a:t>
            </a:r>
            <a:endParaRPr lang="cs-CZ" sz="28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>
          <a:xfrm>
            <a:off x="913774" y="1713470"/>
            <a:ext cx="10363826" cy="4077729"/>
          </a:xfrm>
        </p:spPr>
        <p:txBody>
          <a:bodyPr>
            <a:normAutofit/>
          </a:bodyPr>
          <a:lstStyle/>
          <a:p>
            <a:pPr marL="457200" indent="-457200">
              <a:lnSpc>
                <a:spcPct val="150000"/>
              </a:lnSpc>
              <a:buFont typeface="+mj-lt"/>
              <a:buAutoNum type="arabicPeriod" startAt="9"/>
            </a:pPr>
            <a:r>
              <a:rPr lang="cs-CZ" sz="1700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Žádost o stavební povolení nebo ohlášení, případně stavební povolení s nabytím právní moci nebo souhlas s provedením ohlášeného stavebního záměru nebo účinná veřejnoprávní smlouva 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 startAt="9"/>
            </a:pPr>
            <a:r>
              <a:rPr lang="cs-CZ" sz="1700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Projektová dokumentace pro vydání stavebního povolení nebo pro ohlášení stavby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 startAt="9"/>
            </a:pPr>
            <a:r>
              <a:rPr lang="cs-CZ" sz="1700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Položkový rozpočet stavby – dělení způsobilé x nezpůsobilé výdaje, hlavní x vedlejší aktivity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 startAt="9"/>
            </a:pPr>
            <a:r>
              <a:rPr lang="cs-CZ" sz="1700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Výpočet čistých jiných peněžních příjmů – v případě, že je projekt bude generovat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 startAt="9"/>
            </a:pPr>
            <a:r>
              <a:rPr lang="cs-CZ" sz="1700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pt-BR" sz="1700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mlouva o spolupráci</a:t>
            </a:r>
            <a:r>
              <a:rPr lang="cs-CZ" sz="1700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 – v případě realizace projektu na území více obcí, kdy jedna z těchto obcí je žadatelem</a:t>
            </a:r>
            <a:endParaRPr lang="cs-CZ" sz="1700" b="1" cap="none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cs-CZ" dirty="0"/>
          </a:p>
        </p:txBody>
      </p:sp>
      <p:pic>
        <p:nvPicPr>
          <p:cNvPr id="4" name="Obrázek 3" descr="\\nt1\O\Loga 2014_2020\IROP\Logolinky\RGB\JPG\IROP_CZ_RO_B_C RGB_malý.jpg">
            <a:extLst>
              <a:ext uri="{FF2B5EF4-FFF2-40B4-BE49-F238E27FC236}">
                <a16:creationId xmlns:a16="http://schemas.microsoft.com/office/drawing/2014/main" id="{00000000-0008-0000-0100-00000200000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54643" y="5442831"/>
            <a:ext cx="6371706" cy="107857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8326014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Položkový rozpočet</a:t>
            </a:r>
            <a:endParaRPr lang="cs-CZ" dirty="0"/>
          </a:p>
        </p:txBody>
      </p:sp>
      <p:pic>
        <p:nvPicPr>
          <p:cNvPr id="4" name="Zástupný symbol pro obsah 3" descr="Výřez obrazovky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7334" y="1507981"/>
            <a:ext cx="8452048" cy="4233452"/>
          </a:xfrm>
        </p:spPr>
      </p:pic>
    </p:spTree>
    <p:extLst>
      <p:ext uri="{BB962C8B-B14F-4D97-AF65-F5344CB8AC3E}">
        <p14:creationId xmlns:p14="http://schemas.microsoft.com/office/powerpoint/2010/main" val="406440295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2800" dirty="0" smtClean="0">
                <a:solidFill>
                  <a:schemeClr val="accent1">
                    <a:lumMod val="75000"/>
                  </a:schemeClr>
                </a:solidFill>
              </a:rPr>
              <a:t>Způsobilé výdaje hlavní aktivity (min. 85% czv)</a:t>
            </a:r>
            <a:endParaRPr lang="cs-CZ" sz="28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>
          <a:xfrm>
            <a:off x="913774" y="1397876"/>
            <a:ext cx="10552802" cy="4393323"/>
          </a:xfrm>
        </p:spPr>
        <p:txBody>
          <a:bodyPr>
            <a:normAutofit/>
          </a:bodyPr>
          <a:lstStyle/>
          <a:p>
            <a:r>
              <a:rPr lang="cs-CZ" b="1" u="sng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stavby:</a:t>
            </a:r>
          </a:p>
          <a:p>
            <a:r>
              <a:rPr lang="cs-CZ" dirty="0"/>
              <a:t>výdaje na </a:t>
            </a:r>
            <a:r>
              <a:rPr lang="cs-CZ" dirty="0" smtClean="0"/>
              <a:t>realizaci samostatných </a:t>
            </a:r>
            <a:r>
              <a:rPr lang="cs-CZ" dirty="0"/>
              <a:t>stezek pro </a:t>
            </a:r>
            <a:r>
              <a:rPr lang="cs-CZ" dirty="0" smtClean="0"/>
              <a:t>cyklisty, stezek </a:t>
            </a:r>
            <a:r>
              <a:rPr lang="cs-CZ" dirty="0"/>
              <a:t>pro cyklisty a </a:t>
            </a:r>
            <a:r>
              <a:rPr lang="cs-CZ" dirty="0" smtClean="0"/>
              <a:t>chodce,</a:t>
            </a:r>
            <a:endParaRPr lang="cs-CZ" dirty="0"/>
          </a:p>
          <a:p>
            <a:r>
              <a:rPr lang="cs-CZ" dirty="0"/>
              <a:t>jízdních pruhů pro cyklisty nebo společných pásů pro cyklisty a chodce </a:t>
            </a:r>
            <a:r>
              <a:rPr lang="cs-CZ" dirty="0" smtClean="0"/>
              <a:t>v přidruženém </a:t>
            </a:r>
            <a:r>
              <a:rPr lang="cs-CZ" dirty="0"/>
              <a:t>prostoru </a:t>
            </a:r>
            <a:r>
              <a:rPr lang="cs-CZ" dirty="0" smtClean="0"/>
              <a:t>silnic </a:t>
            </a:r>
            <a:r>
              <a:rPr lang="cs-CZ" dirty="0"/>
              <a:t>a místních </a:t>
            </a:r>
            <a:r>
              <a:rPr lang="cs-CZ" dirty="0" smtClean="0"/>
              <a:t>komunikací včetně všech </a:t>
            </a:r>
            <a:r>
              <a:rPr lang="cs-CZ" dirty="0"/>
              <a:t>konstrukčních </a:t>
            </a:r>
            <a:r>
              <a:rPr lang="cs-CZ" dirty="0" smtClean="0"/>
              <a:t>vrstev a </a:t>
            </a:r>
            <a:r>
              <a:rPr lang="cs-CZ" dirty="0"/>
              <a:t>opatření pro osoby </a:t>
            </a:r>
            <a:r>
              <a:rPr lang="cs-CZ" dirty="0" smtClean="0"/>
              <a:t>s omezenou </a:t>
            </a:r>
            <a:r>
              <a:rPr lang="cs-CZ" dirty="0"/>
              <a:t>schopností pohybu a </a:t>
            </a:r>
            <a:r>
              <a:rPr lang="cs-CZ" dirty="0" smtClean="0"/>
              <a:t>orientace,</a:t>
            </a:r>
          </a:p>
          <a:p>
            <a:r>
              <a:rPr lang="cs-CZ" dirty="0" smtClean="0"/>
              <a:t>výdaje související </a:t>
            </a:r>
            <a:r>
              <a:rPr lang="cs-CZ" dirty="0"/>
              <a:t>s komunikací pro </a:t>
            </a:r>
            <a:r>
              <a:rPr lang="cs-CZ" dirty="0" smtClean="0"/>
              <a:t>cyklisty</a:t>
            </a:r>
            <a:r>
              <a:rPr lang="cs-CZ" dirty="0"/>
              <a:t> </a:t>
            </a:r>
            <a:r>
              <a:rPr lang="cs-CZ" dirty="0" smtClean="0"/>
              <a:t>(např. opěrné zdi, náspy, podchody, lávky… více Specifická pravidla strana 94)</a:t>
            </a:r>
          </a:p>
          <a:p>
            <a:r>
              <a:rPr lang="cs-CZ" dirty="0"/>
              <a:t>další </a:t>
            </a:r>
            <a:r>
              <a:rPr lang="cs-CZ" dirty="0" smtClean="0"/>
              <a:t>související výdaje – např. příprava staveniště, demolice objektů podmiňujících stavbu, atd.</a:t>
            </a:r>
          </a:p>
          <a:p>
            <a:r>
              <a:rPr lang="cs-CZ" dirty="0"/>
              <a:t>výdaje </a:t>
            </a:r>
            <a:r>
              <a:rPr lang="cs-CZ" dirty="0" smtClean="0"/>
              <a:t>na realizaci </a:t>
            </a:r>
            <a:r>
              <a:rPr lang="cs-CZ" dirty="0"/>
              <a:t>svislého a vodorovného dopravního značení </a:t>
            </a:r>
            <a:r>
              <a:rPr lang="cs-CZ" dirty="0" smtClean="0"/>
              <a:t>vyhrazených </a:t>
            </a:r>
            <a:r>
              <a:rPr lang="cs-CZ" dirty="0"/>
              <a:t>jízdních </a:t>
            </a:r>
            <a:r>
              <a:rPr lang="cs-CZ" dirty="0" smtClean="0"/>
              <a:t>pruhů </a:t>
            </a:r>
            <a:r>
              <a:rPr lang="cs-CZ" dirty="0"/>
              <a:t>pro cyklisty, piktogramových koridorů pro </a:t>
            </a:r>
            <a:r>
              <a:rPr lang="cs-CZ" dirty="0" smtClean="0"/>
              <a:t>cyklisty, vyhrazených </a:t>
            </a:r>
            <a:r>
              <a:rPr lang="cs-CZ" dirty="0"/>
              <a:t>jízdních </a:t>
            </a:r>
            <a:r>
              <a:rPr lang="cs-CZ" dirty="0" smtClean="0"/>
              <a:t>pruhů </a:t>
            </a:r>
            <a:r>
              <a:rPr lang="cs-CZ" dirty="0"/>
              <a:t>pro autobusy a jízdní </a:t>
            </a:r>
            <a:r>
              <a:rPr lang="cs-CZ" dirty="0" smtClean="0"/>
              <a:t>kola v hlavním </a:t>
            </a:r>
            <a:r>
              <a:rPr lang="cs-CZ" dirty="0"/>
              <a:t>dopravním prostoru silnic a místních </a:t>
            </a:r>
            <a:r>
              <a:rPr lang="cs-CZ" dirty="0" smtClean="0"/>
              <a:t>komunikací a </a:t>
            </a:r>
            <a:r>
              <a:rPr lang="cs-CZ" dirty="0"/>
              <a:t>na </a:t>
            </a:r>
            <a:r>
              <a:rPr lang="cs-CZ" dirty="0" smtClean="0"/>
              <a:t>související úpravu </a:t>
            </a:r>
            <a:r>
              <a:rPr lang="cs-CZ" dirty="0"/>
              <a:t>svislého a vodorovného dopravního značení </a:t>
            </a:r>
            <a:r>
              <a:rPr lang="cs-CZ" dirty="0" smtClean="0"/>
              <a:t>těchto </a:t>
            </a:r>
            <a:r>
              <a:rPr lang="cs-CZ" dirty="0"/>
              <a:t>pozemních </a:t>
            </a:r>
            <a:r>
              <a:rPr lang="cs-CZ" dirty="0" smtClean="0"/>
              <a:t>komunikací;</a:t>
            </a:r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pPr marL="0" indent="0">
              <a:buNone/>
            </a:pPr>
            <a:endParaRPr lang="cs-CZ" sz="1700" cap="none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cs-CZ" dirty="0"/>
          </a:p>
        </p:txBody>
      </p:sp>
      <p:pic>
        <p:nvPicPr>
          <p:cNvPr id="4" name="Obrázek 3" descr="\\nt1\O\Loga 2014_2020\IROP\Logolinky\RGB\JPG\IROP_CZ_RO_B_C RGB_malý.jpg">
            <a:extLst>
              <a:ext uri="{FF2B5EF4-FFF2-40B4-BE49-F238E27FC236}">
                <a16:creationId xmlns:a16="http://schemas.microsoft.com/office/drawing/2014/main" id="{00000000-0008-0000-0100-00000200000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3774" y="5532429"/>
            <a:ext cx="6371706" cy="107857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780446851"/>
      </p:ext>
    </p:extLst>
  </p:cSld>
  <p:clrMapOvr>
    <a:masterClrMapping/>
  </p:clrMapOvr>
</p:sld>
</file>

<file path=ppt/theme/theme1.xml><?xml version="1.0" encoding="utf-8"?>
<a:theme xmlns:a="http://schemas.openxmlformats.org/drawingml/2006/main" name="Fazeta">
  <a:themeElements>
    <a:clrScheme name="Faz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z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z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11831</TotalTime>
  <Words>1532</Words>
  <Application>Microsoft Office PowerPoint</Application>
  <PresentationFormat>Širokoúhlá obrazovka</PresentationFormat>
  <Paragraphs>209</Paragraphs>
  <Slides>26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26</vt:i4>
      </vt:variant>
    </vt:vector>
  </HeadingPairs>
  <TitlesOfParts>
    <vt:vector size="30" baseType="lpstr">
      <vt:lpstr>Arial</vt:lpstr>
      <vt:lpstr>Trebuchet MS</vt:lpstr>
      <vt:lpstr>Wingdings 3</vt:lpstr>
      <vt:lpstr>Fazeta</vt:lpstr>
      <vt:lpstr>Seminář k 1. výzvě  k předkládání žádostí  o podporu IROP</vt:lpstr>
      <vt:lpstr>MAS Hustopečsko – 1. Výzva – Cyklostezky pro všechny</vt:lpstr>
      <vt:lpstr>Financování, realizace projektu</vt:lpstr>
      <vt:lpstr>Hlavní podporované aktivity – min. 85 % CZV</vt:lpstr>
      <vt:lpstr>Vedlejší podporované aktivity – max. 15 % CZV</vt:lpstr>
      <vt:lpstr>Povinné přílohy žádosti</vt:lpstr>
      <vt:lpstr>Povinné přílohy žádosti</vt:lpstr>
      <vt:lpstr>Položkový rozpočet</vt:lpstr>
      <vt:lpstr>Způsobilé výdaje hlavní aktivity (min. 85% czv)</vt:lpstr>
      <vt:lpstr>Způsobilé výdaje vedlejší aktivity (max. 15% czv)</vt:lpstr>
      <vt:lpstr>Způsobilé výdaje vedlejší aktivity (max. 15% czv)</vt:lpstr>
      <vt:lpstr>Nezpůsobilé výdaje – výběr</vt:lpstr>
      <vt:lpstr>Průběh hodnocení</vt:lpstr>
      <vt:lpstr>Průběh hodnocení</vt:lpstr>
      <vt:lpstr>Hodnocení a výběr projektů  formální hodnocení a přijatelnost </vt:lpstr>
      <vt:lpstr>Hodnocení a výběr projektů  formální hodnocení a přijatelnost </vt:lpstr>
      <vt:lpstr>Průběh hodnocení</vt:lpstr>
      <vt:lpstr>Hodnocení a výběr projektů  Věcné hodnocení – detaily v příloze č.2 Výzvy</vt:lpstr>
      <vt:lpstr>Hodnocení a výběr projektů  Věcné hodnocení – detaily v příloze č.2 Výzvy</vt:lpstr>
      <vt:lpstr>Hodnocení a výběr projektů  Věcné hodnocení – detaily v příloze č.2 Výzvy</vt:lpstr>
      <vt:lpstr>Závěrečné informace</vt:lpstr>
      <vt:lpstr>Průběh hodnocení</vt:lpstr>
      <vt:lpstr>Schvalování projektů</vt:lpstr>
      <vt:lpstr>Průběh hodnocení</vt:lpstr>
      <vt:lpstr>Důležité odkazy</vt:lpstr>
      <vt:lpstr>Děkujeme za pozornost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Seminář k 1. výzvě  k předkládání žádostí  o podporu IROP</dc:title>
  <dc:creator>P. Janišová</dc:creator>
  <cp:lastModifiedBy>zichm@seznam.cz</cp:lastModifiedBy>
  <cp:revision>77</cp:revision>
  <dcterms:created xsi:type="dcterms:W3CDTF">2017-10-23T09:01:12Z</dcterms:created>
  <dcterms:modified xsi:type="dcterms:W3CDTF">2018-11-19T01:47:33Z</dcterms:modified>
</cp:coreProperties>
</file>