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1"/>
  </p:sldMasterIdLst>
  <p:sldIdLst>
    <p:sldId id="256" r:id="rId2"/>
    <p:sldId id="257" r:id="rId3"/>
    <p:sldId id="261" r:id="rId4"/>
    <p:sldId id="258" r:id="rId5"/>
    <p:sldId id="296" r:id="rId6"/>
    <p:sldId id="289" r:id="rId7"/>
    <p:sldId id="279" r:id="rId8"/>
    <p:sldId id="262" r:id="rId9"/>
    <p:sldId id="263" r:id="rId10"/>
    <p:sldId id="273" r:id="rId11"/>
    <p:sldId id="274" r:id="rId12"/>
    <p:sldId id="267" r:id="rId13"/>
    <p:sldId id="269" r:id="rId14"/>
    <p:sldId id="275" r:id="rId15"/>
    <p:sldId id="268" r:id="rId16"/>
    <p:sldId id="270" r:id="rId17"/>
    <p:sldId id="276" r:id="rId18"/>
    <p:sldId id="282" r:id="rId19"/>
    <p:sldId id="277" r:id="rId20"/>
    <p:sldId id="297" r:id="rId21"/>
    <p:sldId id="28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3" autoAdjust="0"/>
  </p:normalViewPr>
  <p:slideViewPr>
    <p:cSldViewPr snapToGrid="0">
      <p:cViewPr>
        <p:scale>
          <a:sx n="64" d="100"/>
          <a:sy n="64" d="100"/>
        </p:scale>
        <p:origin x="-726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8/20/2020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10.vyzva-mas-hustopecsko-irop-socialni-podnikani" TargetMode="External"/><Relationship Id="rId2" Type="http://schemas.openxmlformats.org/officeDocument/2006/relationships/hyperlink" Target="https://irop.mmr.cz/getmedia/41ab2a0d-dc1e-46d1-b0f2-bd474e1b9078/Specificka-pravidla-socialni-podnikani-CLLD_65_1-1.pdf.aspx?ext=.pdf" TargetMode="Externa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mashustopecsko@gmail.com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.jpeg"/><Relationship Id="rId4" Type="http://schemas.openxmlformats.org/officeDocument/2006/relationships/hyperlink" Target="mailto:andryskova@masbystricka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 smtClean="0"/>
              <a:t>Seminář k 10. výzvě </a:t>
            </a:r>
            <a:br>
              <a:rPr lang="cs-CZ" sz="4400" dirty="0" smtClean="0"/>
            </a:br>
            <a:r>
              <a:rPr lang="cs-CZ" sz="4400" dirty="0" smtClean="0"/>
              <a:t>k předkládání žádostí </a:t>
            </a:r>
            <a:br>
              <a:rPr lang="cs-CZ" sz="4400" dirty="0" smtClean="0"/>
            </a:br>
            <a:r>
              <a:rPr lang="cs-CZ" sz="4400" dirty="0" smtClean="0"/>
              <a:t>o podporu IROP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cs-CZ" sz="2800" dirty="0" smtClean="0"/>
          </a:p>
          <a:p>
            <a:pPr algn="ctr"/>
            <a:r>
              <a:rPr lang="cs-CZ" sz="5200" dirty="0"/>
              <a:t>„MAS </a:t>
            </a:r>
            <a:r>
              <a:rPr lang="cs-CZ" sz="5200" dirty="0" err="1"/>
              <a:t>Hustopečsko</a:t>
            </a:r>
            <a:r>
              <a:rPr lang="cs-CZ" sz="5200" dirty="0"/>
              <a:t> – IROP – Sociální podnikání“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898" y="587051"/>
            <a:ext cx="6371706" cy="1078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62" y="5317450"/>
            <a:ext cx="3038899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47286579"/>
              </p:ext>
            </p:extLst>
          </p:nvPr>
        </p:nvGraphicFramePr>
        <p:xfrm>
          <a:off x="677334" y="1360199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4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47501503"/>
              </p:ext>
            </p:extLst>
          </p:nvPr>
        </p:nvGraphicFramePr>
        <p:xfrm>
          <a:off x="581891" y="1591108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70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 smtClean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44282549"/>
              </p:ext>
            </p:extLst>
          </p:nvPr>
        </p:nvGraphicFramePr>
        <p:xfrm>
          <a:off x="915026" y="1815028"/>
          <a:ext cx="10363200" cy="401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429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242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formálních náležitostí – vždy napravitelná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kritéria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Aspekt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(ANO/NE/nerelevantní)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Referenční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dokument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Předmět a způsob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je podána v předepsané formě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žádost o podporu je podána v předepsané formě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Pravidla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 žadatele a příjemce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zda žádost byla finalizována v elektronické podobě v aplikaci systému ISKP14+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je podepsána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oprávněným zástupcem žadatele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žádost o podporu je podepsána statutárním zástupcem nebo pověřeným zástupcem žadatele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Pověření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 zda je žádost opatřena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elektronickým podpisem statutárního orgánu nebo oprávněné osoby pověřené statutárním orgánem subjektu žadatele/partnera, tzn. zda podpis odpovídá statutárnímu orgánu/ oprávněné osobě subjektu žadatele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Jsou doloženy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všechny povinné přílohy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k ŽoP jsou doloženy všechny povinné přílohy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Přílohy žádosti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Specifická pravidla pro žadatele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příjemce pro 53. výzvu IROP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 zda jsou doloženy všechny povinné přílohy,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které jsou uvedeny v dokumentaci Výzvy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64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 smtClean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10400210"/>
              </p:ext>
            </p:extLst>
          </p:nvPr>
        </p:nvGraphicFramePr>
        <p:xfrm>
          <a:off x="915026" y="1815028"/>
          <a:ext cx="10363200" cy="450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429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242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přijatelnosti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kritéria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Aspekt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(ANO/NE/nerelevantní)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nenapravitelné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Referenční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dokument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Žadatel splňuje definici oprávněného žadatele pro danou Výzvu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žadatel splňuje definici oprávněného žadatele pro danou výzvu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je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souladu se schválenou Strategií komunitně vedeného místního rozvoje pro území MAS </a:t>
                      </a:r>
                      <a:r>
                        <a:rPr lang="cs-CZ" sz="1400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Hustopečsko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 období 2014 - 2020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</a:p>
                    <a:p>
                      <a:pPr algn="l"/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projekt je v souladu s programovým rámcem SCLLD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 </a:t>
                      </a:r>
                      <a:r>
                        <a:rPr lang="cs-CZ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není v souladu s programovým rámcem SCLLD</a:t>
                      </a:r>
                    </a:p>
                    <a:p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Studie proveditelnosti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SCLLD MAS </a:t>
                      </a:r>
                      <a:r>
                        <a:rPr lang="cs-CZ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Hustopečsko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je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souladu s podmínkami Výzvy MAS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</a:p>
                    <a:p>
                      <a:pPr algn="l"/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projekt je v souladu s podmínkami Výzvy MAS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 </a:t>
                      </a:r>
                      <a:r>
                        <a:rPr lang="cs-CZ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není v souladu s podmínkami Výzvy MAS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 se provádí na základě údajů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které žadatel uvedl v Žádosti o podporu a ve Studii proveditelnosti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08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81801122"/>
              </p:ext>
            </p:extLst>
          </p:nvPr>
        </p:nvGraphicFramePr>
        <p:xfrm>
          <a:off x="677334" y="14525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177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 smtClean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663857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Závěrečné informace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Minimální počet bodů ve věcném hodnocení – 30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Maximální možný počet bodů ve věcném hodnocení </a:t>
            </a:r>
            <a:r>
              <a:rPr lang="cs-CZ" cap="none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76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0531957"/>
              </p:ext>
            </p:extLst>
          </p:nvPr>
        </p:nvGraphicFramePr>
        <p:xfrm>
          <a:off x="677334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28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74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Schvalování projektů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Programový výbor se sejde nejpozději do 10 pracovních dnů od ukončení věcného hodnocení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Při výběru projektů platí bodové ohodnocení a pořadí z věcného hodnocení, PV nemůže měnit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 případě náhradních projektů může rozhodnout PV o navýšení alokace ve výzvě</a:t>
            </a:r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8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52707416"/>
              </p:ext>
            </p:extLst>
          </p:nvPr>
        </p:nvGraphicFramePr>
        <p:xfrm>
          <a:off x="554182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55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 smtClean="0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 – 10.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Výzva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–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Sociální podnikání“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914400"/>
            <a:ext cx="10363826" cy="4850128"/>
          </a:xfrm>
        </p:spPr>
        <p:txBody>
          <a:bodyPr>
            <a:norm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VAZBA NA VÝZVU ŘO IROP Č. 65 „Sociální podnikání - integrované projekty CLLD“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Příjem žádostí: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 14.9.2020</a:t>
            </a:r>
          </a:p>
          <a:p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Celková částka dotace pro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výzvu: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1 053 933,58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dotace = 95%) 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není stanovena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1 053 933,58</a:t>
            </a:r>
          </a:p>
          <a:p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Oprávnění žadatelé: 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osoby  samostatně  výdělečně  činné  podle  zákona č.155/1995 Sb., o důchodovém pojištění,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 platném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znění; obchodní korporace vymezené zákonem č. 90/2012 Sb.,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 obchodních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korporacích,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 platném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znění; nestátní neziskové organizace; církve; církevní organizace.</a:t>
            </a:r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717" y="5550408"/>
            <a:ext cx="6371706" cy="11338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Více informací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Specifické podmínky výzvy</a:t>
            </a:r>
          </a:p>
          <a:p>
            <a:r>
              <a:rPr lang="cs-CZ" dirty="0">
                <a:hlinkClick r:id="rId2"/>
              </a:rPr>
              <a:t>https://irop.mmr.cz/getmedia/41ab2a0d-dc1e-46d1-b0f2-bd474e1b9078/Specificka-pravidla-socialni-podnikani-CLLD_65_1-1.pdf.aspx?ext=.pdf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Výzva na MAS</a:t>
            </a:r>
          </a:p>
          <a:p>
            <a:r>
              <a:rPr lang="cs-CZ">
                <a:hlinkClick r:id="rId3"/>
              </a:rPr>
              <a:t>http://www.mashustopecsko.cz/10.vyzva-mas-hustopecsko-irop-socialni-podnikani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8959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4204137"/>
          </a:xfrm>
        </p:spPr>
        <p:txBody>
          <a:bodyPr>
            <a:normAutofit/>
          </a:bodyPr>
          <a:lstStyle/>
          <a:p>
            <a:r>
              <a:rPr lang="cs-CZ" dirty="0" smtClean="0"/>
              <a:t>Kontakty:</a:t>
            </a:r>
          </a:p>
          <a:p>
            <a:endParaRPr lang="cs-CZ" dirty="0"/>
          </a:p>
          <a:p>
            <a:r>
              <a:rPr lang="cs-CZ" b="1" dirty="0" smtClean="0"/>
              <a:t>Ing. Veronika Mikulicová</a:t>
            </a:r>
            <a:endParaRPr lang="pt-BR" b="1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/>
              <a:t>projektový manažer MAS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pt-BR" dirty="0" smtClean="0"/>
              <a:t>e-mail</a:t>
            </a:r>
            <a:r>
              <a:rPr lang="pt-BR" dirty="0"/>
              <a:t>: </a:t>
            </a:r>
            <a:r>
              <a:rPr lang="cs-CZ" dirty="0" smtClean="0">
                <a:hlinkClick r:id="rId2"/>
              </a:rPr>
              <a:t>veronika.mikulicova</a:t>
            </a:r>
            <a:r>
              <a:rPr lang="cs-CZ" dirty="0" smtClean="0">
                <a:hlinkClick r:id="rId3"/>
              </a:rPr>
              <a:t>@</a:t>
            </a:r>
            <a:r>
              <a:rPr lang="cs-CZ" dirty="0" smtClean="0"/>
              <a:t>email.cz</a:t>
            </a:r>
            <a:r>
              <a:rPr lang="pt-BR" dirty="0">
                <a:hlinkClick r:id="rId2"/>
              </a:rPr>
              <a:t/>
            </a:r>
            <a:br>
              <a:rPr lang="pt-BR" dirty="0">
                <a:hlinkClick r:id="rId2"/>
              </a:rPr>
            </a:br>
            <a:r>
              <a:rPr lang="cs-CZ" dirty="0" smtClean="0"/>
              <a:t>	</a:t>
            </a:r>
            <a:r>
              <a:rPr lang="pt-BR" dirty="0" smtClean="0"/>
              <a:t>tel</a:t>
            </a:r>
            <a:r>
              <a:rPr lang="pt-BR" dirty="0"/>
              <a:t>.: </a:t>
            </a:r>
            <a:r>
              <a:rPr lang="pt-BR" dirty="0" smtClean="0"/>
              <a:t>7</a:t>
            </a:r>
            <a:r>
              <a:rPr lang="cs-CZ" dirty="0" smtClean="0"/>
              <a:t>74 364 013</a:t>
            </a:r>
          </a:p>
          <a:p>
            <a:endParaRPr lang="pt-BR" dirty="0"/>
          </a:p>
          <a:p>
            <a:r>
              <a:rPr lang="cs-CZ" b="1" dirty="0"/>
              <a:t>Ing. </a:t>
            </a:r>
            <a:r>
              <a:rPr lang="cs-CZ" b="1" dirty="0" smtClean="0"/>
              <a:t>Michal Zich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pt-BR" dirty="0" smtClean="0"/>
              <a:t>vedoucí </a:t>
            </a:r>
            <a:r>
              <a:rPr lang="cs-CZ" dirty="0"/>
              <a:t>pracovník pro SCLLD</a:t>
            </a:r>
            <a:br>
              <a:rPr lang="cs-CZ" dirty="0"/>
            </a:br>
            <a:r>
              <a:rPr lang="cs-CZ" dirty="0" smtClean="0"/>
              <a:t>	e-mail</a:t>
            </a:r>
            <a:r>
              <a:rPr lang="cs-CZ" dirty="0"/>
              <a:t>: </a:t>
            </a:r>
            <a:r>
              <a:rPr lang="cs-CZ" dirty="0" err="1">
                <a:hlinkClick r:id="rId3"/>
              </a:rPr>
              <a:t>info.mashustopecsko@gmail</a:t>
            </a:r>
            <a:r>
              <a:rPr lang="cs-CZ" dirty="0">
                <a:hlinkClick r:id="rId3"/>
              </a:rPr>
              <a:t>.</a:t>
            </a:r>
            <a:r>
              <a:rPr lang="pt-BR" dirty="0">
                <a:hlinkClick r:id="rId3"/>
              </a:rPr>
              <a:t>c</a:t>
            </a:r>
            <a:r>
              <a:rPr lang="cs-CZ" dirty="0" err="1">
                <a:hlinkClick r:id="rId3"/>
              </a:rPr>
              <a:t>om</a:t>
            </a:r>
            <a:r>
              <a:rPr lang="cs-CZ" dirty="0">
                <a:hlinkClick r:id="rId4"/>
              </a:rPr>
              <a:t/>
            </a:r>
            <a:br>
              <a:rPr lang="cs-CZ" dirty="0">
                <a:hlinkClick r:id="rId4"/>
              </a:rPr>
            </a:br>
            <a:r>
              <a:rPr lang="cs-CZ" dirty="0" smtClean="0"/>
              <a:t>	tel</a:t>
            </a:r>
            <a:r>
              <a:rPr lang="cs-CZ" dirty="0"/>
              <a:t>.: </a:t>
            </a:r>
            <a:r>
              <a:rPr lang="cs-CZ" dirty="0" smtClean="0"/>
              <a:t>774 113 357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839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968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608084"/>
            <a:ext cx="10363826" cy="41831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nejdříve 1.1.2014</a:t>
            </a:r>
          </a:p>
          <a:p>
            <a:pPr marL="0" indent="0">
              <a:buNone/>
            </a:pP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datem ukončení realizace projektu se rozumí datum, do kterého budou prokazatelně uzavřeny všechny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aktivity 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30.6.2023 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!!! Realizace projektu nesmí být ukončena před podáním žádosti o podporu v MS 2014+ !!!</a:t>
            </a:r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/>
              <a:t>Realizace projektu může být rozdělena na etapy. Etapa nesmí být kratší než tři měsíce. </a:t>
            </a: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801" y="568860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Podporované aktivity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2323475"/>
            <a:ext cx="9581857" cy="3669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Cílem je vznik a rozvoj sociálních podniků, které umožní sociálně vyloučeným osobám a osobám ohroženým sociálním vyloučením vstup na trh práce a do podnikatelského prostředí. 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Ve </a:t>
            </a:r>
            <a:r>
              <a:rPr lang="cs-CZ" dirty="0"/>
              <a:t>výzvě je podporována nová výstavba, nákup objektů, stavební úpravy, nákup zařízení a vybavení, které vytvoří podmínky pro sociální podnikání. </a:t>
            </a:r>
            <a:endParaRPr lang="cs-CZ" dirty="0" smtClean="0"/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r>
              <a:rPr lang="cs-CZ" dirty="0"/>
              <a:t>Projekty musí splňovat principy sociálního podnikání.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454046"/>
            <a:ext cx="10363826" cy="4337153"/>
          </a:xfrm>
        </p:spPr>
        <p:txBody>
          <a:bodyPr/>
          <a:lstStyle/>
          <a:p>
            <a:pPr lvl="1"/>
            <a:r>
              <a:rPr lang="cs-CZ" dirty="0" smtClean="0"/>
              <a:t>Vznik </a:t>
            </a:r>
            <a:r>
              <a:rPr lang="cs-CZ" dirty="0"/>
              <a:t>nového sociálního podniku (žadatel musí předložit zakládací listinu společnosti se zapracovanými principy sociálního podnikání nejpozději v závěrečné zprávě o realizaci): </a:t>
            </a:r>
            <a:endParaRPr lang="cs-CZ" dirty="0" smtClean="0"/>
          </a:p>
          <a:p>
            <a:pPr lvl="2"/>
            <a:r>
              <a:rPr lang="cs-CZ" dirty="0" smtClean="0"/>
              <a:t>založení </a:t>
            </a:r>
            <a:r>
              <a:rPr lang="cs-CZ" dirty="0"/>
              <a:t>nového podnikatelského subjektu, </a:t>
            </a:r>
          </a:p>
          <a:p>
            <a:pPr lvl="2"/>
            <a:r>
              <a:rPr lang="cs-CZ" dirty="0" smtClean="0"/>
              <a:t>rozšíření </a:t>
            </a:r>
            <a:r>
              <a:rPr lang="cs-CZ" dirty="0"/>
              <a:t>stávajícího podniku, který v době podání žádosti o podporu není sociálním </a:t>
            </a:r>
            <a:r>
              <a:rPr lang="cs-CZ" dirty="0" err="1" smtClean="0"/>
              <a:t>podnike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dirty="0" smtClean="0"/>
              <a:t>Rozšíření </a:t>
            </a:r>
            <a:r>
              <a:rPr lang="cs-CZ" dirty="0"/>
              <a:t>podniku v rámci stávajícího podnikatelského subjektu, který je v době podání žádosti sociálním podnikem a splňuje principy sociálního </a:t>
            </a:r>
            <a:r>
              <a:rPr lang="cs-CZ" dirty="0" smtClean="0"/>
              <a:t>podnikání.</a:t>
            </a:r>
          </a:p>
          <a:p>
            <a:pPr lvl="1"/>
            <a:r>
              <a:rPr lang="cs-CZ" dirty="0" smtClean="0"/>
              <a:t>Rozšíření </a:t>
            </a:r>
            <a:r>
              <a:rPr lang="cs-CZ" dirty="0"/>
              <a:t>stávajících nebo vznik nových podnikatelských aktivit OSVČ </a:t>
            </a:r>
          </a:p>
        </p:txBody>
      </p:sp>
    </p:spTree>
    <p:extLst>
      <p:ext uri="{BB962C8B-B14F-4D97-AF65-F5344CB8AC3E}">
        <p14:creationId xmlns:p14="http://schemas.microsoft.com/office/powerpoint/2010/main" val="319982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Podmínky sociálního podnikání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663909"/>
            <a:ext cx="9581857" cy="432872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b="1" u="sng" dirty="0"/>
              <a:t>Sociální prospěch </a:t>
            </a:r>
            <a:endParaRPr lang="cs-CZ" b="1" u="sng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minimální </a:t>
            </a:r>
            <a:r>
              <a:rPr lang="cs-CZ" dirty="0"/>
              <a:t>podíl zaměstnanců z cílových skupin činí 30 % z celkového počtu zaměstnanců sociálního podniku; </a:t>
            </a:r>
            <a:endParaRPr lang="cs-CZ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se </a:t>
            </a:r>
            <a:r>
              <a:rPr lang="cs-CZ" dirty="0"/>
              <a:t>zaměstnancem z cílové skupiny musí být uzavřena pracovní smlouva nebo dohoda o pracovní činnosti (dále jen „DPČ“); </a:t>
            </a:r>
            <a:endParaRPr lang="cs-CZ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minimální </a:t>
            </a:r>
            <a:r>
              <a:rPr lang="cs-CZ" dirty="0"/>
              <a:t>úvazek pro zaměstnance z cílových skupin je 0,4 vůči celému úvazku</a:t>
            </a:r>
            <a:r>
              <a:rPr lang="cs-CZ" dirty="0" smtClean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Účast </a:t>
            </a:r>
            <a:r>
              <a:rPr lang="cs-CZ" dirty="0"/>
              <a:t>zaměstnanců na směřování podniku </a:t>
            </a:r>
            <a:endParaRPr lang="cs-CZ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Důraz </a:t>
            </a:r>
            <a:r>
              <a:rPr lang="cs-CZ" dirty="0"/>
              <a:t>na rozvoj pracovních kompetencí znevýhodněných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b="1" u="sng" dirty="0"/>
              <a:t>Ekonomický </a:t>
            </a:r>
            <a:r>
              <a:rPr lang="cs-CZ" b="1" u="sng" dirty="0" smtClean="0"/>
              <a:t>prospěch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u="sng" dirty="0"/>
              <a:t>Environmentální </a:t>
            </a:r>
            <a:r>
              <a:rPr lang="cs-CZ" b="1" u="sng" dirty="0" smtClean="0"/>
              <a:t>prospěch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u="sng" dirty="0"/>
              <a:t>Místní prospěch 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5989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9262872" cy="679554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Způsobilé výdaje na aktivity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304144"/>
            <a:ext cx="10363826" cy="4487055"/>
          </a:xfrm>
        </p:spPr>
        <p:txBody>
          <a:bodyPr/>
          <a:lstStyle/>
          <a:p>
            <a:r>
              <a:rPr lang="cs-CZ" dirty="0"/>
              <a:t>Stavby a stavební práce </a:t>
            </a:r>
          </a:p>
          <a:p>
            <a:pPr lvl="1"/>
            <a:r>
              <a:rPr lang="cs-CZ" dirty="0" smtClean="0"/>
              <a:t>výstavba </a:t>
            </a:r>
            <a:r>
              <a:rPr lang="cs-CZ" dirty="0"/>
              <a:t>nových objektů, </a:t>
            </a:r>
            <a:endParaRPr lang="cs-CZ" dirty="0" smtClean="0"/>
          </a:p>
          <a:p>
            <a:pPr lvl="1"/>
            <a:r>
              <a:rPr lang="cs-CZ" dirty="0" smtClean="0"/>
              <a:t>nákup </a:t>
            </a:r>
            <a:r>
              <a:rPr lang="cs-CZ" dirty="0"/>
              <a:t>budovy (celé nebo její části), </a:t>
            </a:r>
          </a:p>
          <a:p>
            <a:pPr lvl="1"/>
            <a:r>
              <a:rPr lang="cs-CZ" dirty="0" smtClean="0"/>
              <a:t>změna </a:t>
            </a:r>
            <a:r>
              <a:rPr lang="cs-CZ" dirty="0"/>
              <a:t>stávající stavby (nástavba, přístavba, apod.) </a:t>
            </a:r>
          </a:p>
          <a:p>
            <a:pPr lvl="1"/>
            <a:r>
              <a:rPr lang="cs-CZ" dirty="0" smtClean="0"/>
              <a:t>stavební </a:t>
            </a:r>
            <a:r>
              <a:rPr lang="cs-CZ" dirty="0"/>
              <a:t>úpravy a rekonstrukce stávající stavby.</a:t>
            </a:r>
            <a:r>
              <a:rPr lang="cs-CZ" dirty="0" smtClean="0"/>
              <a:t> </a:t>
            </a:r>
          </a:p>
          <a:p>
            <a:r>
              <a:rPr lang="cs-CZ" dirty="0"/>
              <a:t>Nákup pozemků a </a:t>
            </a:r>
            <a:r>
              <a:rPr lang="cs-CZ" dirty="0" smtClean="0"/>
              <a:t>staveb</a:t>
            </a:r>
          </a:p>
          <a:p>
            <a:r>
              <a:rPr lang="cs-CZ" dirty="0"/>
              <a:t>Nákup </a:t>
            </a:r>
            <a:r>
              <a:rPr lang="cs-CZ" dirty="0" smtClean="0"/>
              <a:t>služeb</a:t>
            </a:r>
          </a:p>
          <a:p>
            <a:r>
              <a:rPr lang="cs-CZ" dirty="0"/>
              <a:t>Majetek a vybavení </a:t>
            </a:r>
            <a:endParaRPr lang="cs-CZ" dirty="0" smtClean="0"/>
          </a:p>
          <a:p>
            <a:r>
              <a:rPr lang="cs-CZ" dirty="0"/>
              <a:t>DPH</a:t>
            </a:r>
          </a:p>
        </p:txBody>
      </p:sp>
    </p:spTree>
    <p:extLst>
      <p:ext uri="{BB962C8B-B14F-4D97-AF65-F5344CB8AC3E}">
        <p14:creationId xmlns:p14="http://schemas.microsoft.com/office/powerpoint/2010/main" val="289609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715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960" y="1429555"/>
            <a:ext cx="10363826" cy="3954161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Plná moc – v případě, že nepodepisuje statutární zástupce žadatele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Dokumentace k zadávacím a výběrovým řízením – záložka „Veřejné zakázky“ v MS2014+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 o právní subjektivitě – nemusí dokládat obce, kraje, organizační složky státu + jejich p. o.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Podnikatelský plán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Doklad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 prokázání právních vztahů k majetku, který je předmětem projektu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– výpis z KN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Územní rozhodnutí nebo územní souhlas nebo veřejnoprávní smlouva nahrazující územní řízení – nabytí právní moci nejpozději ke dni podání žádosti o dotaci</a:t>
            </a:r>
            <a:endParaRPr lang="cs-CZ" sz="2200" b="1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153" y="538371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16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1257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5" y="1281208"/>
            <a:ext cx="10363826" cy="4077729"/>
          </a:xfrm>
        </p:spPr>
        <p:txBody>
          <a:bodyPr>
            <a:normAutofit/>
          </a:bodyPr>
          <a:lstStyle/>
          <a:p>
            <a:endParaRPr lang="cs-CZ" dirty="0"/>
          </a:p>
          <a:p>
            <a:pPr>
              <a:buFont typeface="+mj-lt"/>
              <a:buAutoNum type="arabicPeriod" startAt="8"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s nabytím právní moci nebo souhlas s provedením ohlášeného stavebního záměru nebo veřejnoprávní smlouva nahrazující stavební povolení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pro vydání stavebního povolení nebo pro ohlášení stavby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Položkový rozpočet stavby – způsobilé x nezpůsobilé výdaje, hlavní x vedlejší aktivity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600" dirty="0"/>
              <a:t>Doklady potvrzující, že OSVČ spadá do cílové skupiny </a:t>
            </a:r>
            <a:endParaRPr lang="cs-CZ" sz="16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Čestné </a:t>
            </a: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prohlášení o skutečném </a:t>
            </a:r>
            <a:r>
              <a:rPr lang="cs-C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majiteli 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=""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643" y="544283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260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2568</TotalTime>
  <Words>1078</Words>
  <Application>Microsoft Office PowerPoint</Application>
  <PresentationFormat>Vlastní</PresentationFormat>
  <Paragraphs>189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Fazeta</vt:lpstr>
      <vt:lpstr>Seminář k 10. výzvě  k předkládání žádostí  o podporu IROP</vt:lpstr>
      <vt:lpstr>MAS Hustopečsko – 10. Výzva– Sociální podnikání“</vt:lpstr>
      <vt:lpstr>Financování, realizace projektu</vt:lpstr>
      <vt:lpstr>Podporované aktivity</vt:lpstr>
      <vt:lpstr>Podporované aktivity</vt:lpstr>
      <vt:lpstr>Podmínky sociálního podnikání</vt:lpstr>
      <vt:lpstr>Způsobilé výdaje na aktivity projektu</vt:lpstr>
      <vt:lpstr>Povinné přílohy žádosti</vt:lpstr>
      <vt:lpstr>Povinné přílohy žádosti</vt:lpstr>
      <vt:lpstr>Průběh hodnocení</vt:lpstr>
      <vt:lpstr>Průběh hodnocení</vt:lpstr>
      <vt:lpstr>Hodnocení a výběr projektů  formální hodnocení a přijatelnost </vt:lpstr>
      <vt:lpstr>Hodnocení a výběr projektů  formální hodnocení a přijatelnost </vt:lpstr>
      <vt:lpstr>Průběh hodnocení</vt:lpstr>
      <vt:lpstr>Hodnocení a výběr projektů  Věcné hodnocení – detaily v příloze č.2 Výzvy</vt:lpstr>
      <vt:lpstr>Závěrečné informace</vt:lpstr>
      <vt:lpstr>Průběh hodnocení</vt:lpstr>
      <vt:lpstr>Schvalování projektů</vt:lpstr>
      <vt:lpstr>Průběh hodnocení</vt:lpstr>
      <vt:lpstr>Více informací</vt:lpstr>
      <vt:lpstr>Děkujeme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Roman</cp:lastModifiedBy>
  <cp:revision>93</cp:revision>
  <dcterms:created xsi:type="dcterms:W3CDTF">2017-10-23T09:01:12Z</dcterms:created>
  <dcterms:modified xsi:type="dcterms:W3CDTF">2020-08-20T10:32:39Z</dcterms:modified>
</cp:coreProperties>
</file>