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32"/>
  </p:handoutMasterIdLst>
  <p:sldIdLst>
    <p:sldId id="256" r:id="rId5"/>
    <p:sldId id="272" r:id="rId6"/>
    <p:sldId id="323" r:id="rId7"/>
    <p:sldId id="324" r:id="rId8"/>
    <p:sldId id="259" r:id="rId9"/>
    <p:sldId id="257" r:id="rId10"/>
    <p:sldId id="375" r:id="rId11"/>
    <p:sldId id="374" r:id="rId12"/>
    <p:sldId id="376" r:id="rId13"/>
    <p:sldId id="377" r:id="rId14"/>
    <p:sldId id="378" r:id="rId15"/>
    <p:sldId id="383" r:id="rId16"/>
    <p:sldId id="384" r:id="rId17"/>
    <p:sldId id="392" r:id="rId18"/>
    <p:sldId id="394" r:id="rId19"/>
    <p:sldId id="385" r:id="rId20"/>
    <p:sldId id="311" r:id="rId21"/>
    <p:sldId id="386" r:id="rId22"/>
    <p:sldId id="273" r:id="rId23"/>
    <p:sldId id="260" r:id="rId24"/>
    <p:sldId id="263" r:id="rId25"/>
    <p:sldId id="274" r:id="rId26"/>
    <p:sldId id="391" r:id="rId27"/>
    <p:sldId id="388" r:id="rId28"/>
    <p:sldId id="390" r:id="rId29"/>
    <p:sldId id="389" r:id="rId30"/>
    <p:sldId id="295" r:id="rId3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7AF40C"/>
    <a:srgbClr val="E890EA"/>
    <a:srgbClr val="FDF449"/>
    <a:srgbClr val="D0F5FE"/>
    <a:srgbClr val="FFC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332" autoAdjust="0"/>
  </p:normalViewPr>
  <p:slideViewPr>
    <p:cSldViewPr snapToGrid="0" showGuides="1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34" d="100"/>
          <a:sy n="34" d="100"/>
        </p:scale>
        <p:origin x="22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3289A-F5B4-4C38-BFB4-1CEBDF81A917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1B41A-B846-4E28-8691-77791A800F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43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96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6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0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33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7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9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95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25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77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4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9B017-9868-4EE5-A500-309D94608840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31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cs/CmDocument?rid=%2Fapa_anon%2Fcs%2Fdokumenty_ke_stazeni%2Fprv2014%2Fopatreni%2Fleader%2F1921%2F1608280817318.pdf" TargetMode="Externa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ashustopecsko.cz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701070" cy="145458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Místní akční skupina </a:t>
            </a:r>
            <a:r>
              <a:rPr lang="cs-CZ" altLang="cs-CZ" b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Hustopečsko</a:t>
            </a: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, z. s.</a:t>
            </a:r>
            <a:br>
              <a:rPr lang="cs-CZ" altLang="cs-CZ" b="1" dirty="0">
                <a:latin typeface="Calibri" panose="020F0502020204030204" pitchFamily="34" charset="0"/>
              </a:rPr>
            </a:br>
            <a:r>
              <a:rPr lang="cs-CZ" altLang="cs-CZ" b="1" dirty="0">
                <a:latin typeface="Calibri" panose="020F0502020204030204" pitchFamily="34" charset="0"/>
              </a:rPr>
              <a:t> </a:t>
            </a:r>
            <a:endParaRPr lang="cs-CZ" dirty="0">
              <a:solidFill>
                <a:schemeClr val="accent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8159931" y="4118415"/>
            <a:ext cx="3534763" cy="1002226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23.2.2023</a:t>
            </a:r>
          </a:p>
          <a:p>
            <a:pPr algn="ctr"/>
            <a:r>
              <a:rPr lang="cs-CZ" dirty="0"/>
              <a:t>Velké Pavlovice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92183" y="2141346"/>
            <a:ext cx="11102511" cy="1350861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Seminář pro žadatele</a:t>
            </a:r>
          </a:p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5. Výzva PRV</a:t>
            </a:r>
            <a:endParaRPr lang="cs-CZ" sz="4000" b="1" dirty="0"/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76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b) 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organizace, školské právnické osoby.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Investice do mateřských a základních škol </a:t>
            </a:r>
            <a:r>
              <a:rPr lang="cs-CZ" sz="1600" b="1" dirty="0">
                <a:solidFill>
                  <a:srgbClr val="FF0000"/>
                </a:solidFill>
              </a:rPr>
              <a:t>nenavyšující kapacitu zařízení.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20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Rekonstrukce/rozšíření MŠ/ZŠ a jejího zázemí a doprovodného stravovacího a hygienického zázemí, venkovní mobiliář a herní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Technologie vybavení MŠ/ZŠ či doprovodného stravovacího zařízení.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Doplňující výdaje max. do </a:t>
            </a:r>
            <a:r>
              <a:rPr lang="en-US" sz="2000" dirty="0"/>
              <a:t>30</a:t>
            </a:r>
            <a:r>
              <a:rPr lang="cs-CZ" sz="2000" dirty="0"/>
              <a:t>% projektu – úpravy povrchů, odstavných ploch a parkovacích stání, přístupové cesty, oplocení, venkovní mobiliář, hrací prvky pro ZŠ.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064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b) 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44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době realizace </a:t>
            </a:r>
            <a:r>
              <a:rPr lang="cs-CZ" sz="1600" b="1" dirty="0"/>
              <a:t>nedochází k navýšení kapacity MŠ či ZŠ.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U ZŠ lze podpořit pouze kmenové učebny, sborovny, kabinety, </a:t>
            </a:r>
            <a:r>
              <a:rPr lang="cs-CZ" sz="1600" dirty="0">
                <a:solidFill>
                  <a:srgbClr val="FF0000"/>
                </a:solidFill>
              </a:rPr>
              <a:t>ne odborné učebny, školní knihovny, technické místnosti, družiny a jídelny.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Nezpůsobilé výdaje jsou – úpravy prostor sloužící pro sportovní účely, kotle na uhlí či biomasu, kotle na zemní plyn, tepelná čerpadla, systémy nuceného větrání,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Nebudou podpořeny projekty, kde investice do opláštění přesáhnou </a:t>
            </a:r>
            <a:r>
              <a:rPr lang="en-US" sz="1600" dirty="0"/>
              <a:t>200 tis. K</a:t>
            </a:r>
            <a:r>
              <a:rPr lang="cs-CZ" sz="1600" dirty="0"/>
              <a:t>č.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b="1" dirty="0"/>
              <a:t>V případě podpory stravovacího zařízení, musí zařízení sloužit pouze pro potřeby MŠ/ZŠ. Veřejné stravování není možné.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Informativní výpis ze školského rejstříku.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Dokument prokazující soulad s Místním akčním plánem vzdělávání.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78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f) Kulturní a spolková zařízení včetně knihoven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258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4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O</a:t>
            </a:r>
            <a:r>
              <a:rPr lang="cs-CZ" sz="1400" dirty="0" err="1"/>
              <a:t>bec</a:t>
            </a:r>
            <a:r>
              <a:rPr lang="cs-CZ" sz="1400" dirty="0"/>
              <a:t> nebo svazek obcí, příspěvková organizace zřízená obcí nebo svazkem obcí, nestátní neziskové organizace (spolek, ústav, o.p.s.), registrované církve a náboženské společnosti a evidované (církevní) právnické osoby. </a:t>
            </a:r>
          </a:p>
          <a:p>
            <a:pPr algn="just">
              <a:lnSpc>
                <a:spcPct val="80000"/>
              </a:lnSpc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400" dirty="0"/>
              <a:t>Podpora zahrnuje investice do staveb a vybavení pro kulturní a spolkovou činnost (obecní, kulturní, spolkové a víceúčelové domy, společenské, koncertní a divadelní sály, kina, klubovny, sokolovny a orlovny) včetně obecních knihoven. </a:t>
            </a:r>
          </a:p>
          <a:p>
            <a:pPr algn="just">
              <a:lnSpc>
                <a:spcPct val="80000"/>
              </a:lnSpc>
            </a:pPr>
            <a:endParaRPr lang="cs-CZ" sz="1400" b="1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Výše podpory:</a:t>
            </a:r>
          </a:p>
          <a:p>
            <a:pPr algn="just"/>
            <a:r>
              <a:rPr lang="cs-CZ" sz="1400" dirty="0"/>
              <a:t>Výše dotace činí </a:t>
            </a:r>
            <a:r>
              <a:rPr lang="en-US" sz="1400" b="1" dirty="0"/>
              <a:t>80 </a:t>
            </a:r>
            <a:r>
              <a:rPr lang="cs-CZ" sz="1400" b="1" dirty="0"/>
              <a:t>% </a:t>
            </a:r>
            <a:r>
              <a:rPr lang="cs-CZ" sz="1400" dirty="0"/>
              <a:t>způsobilých výdajů ze kterých je stanovena dotace a vykazuje se v režimu, že nesmí zakládat veřejnou podporu.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rekonstrukce/obnova, /rozšíření kulturního a spolkového zařízení i příslušného zázemí (šatny, umývárny, toalety) včetně obecních knihoven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mobilní stavby – stavební buňky či jiné mobilní stavby pro klubovny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pořízení technologií a dalšího vybavení pro kulturní a spolkovou činnost včetně obecních knihoven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b="1" dirty="0"/>
              <a:t>mobilní zařízení pro kulturní či spolkové akce pro veřejnost – mobilní přístřešky (velkokapacitní stany, party stany, nůžkové stany, apod.), pódia včetně zastřešení, pivní sety, mobilní toalety, ozvučovací, osvětlovací a projekční technika a vybavení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doplňující výdaje jako součást projektu (úprava povrchů, výstavba odstavných ploch a parkovacích stání, oplocení, venkovní mobiliář, informační tabule, zabezpečovací prvky, kuchyňky či kuchyňské kouty včetně základního vybavení - tvoří maximálně 30% projektu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nákup nemovitosti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128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f) </a:t>
            </a:r>
            <a:r>
              <a:rPr lang="cs-CZ" sz="2800" b="1" dirty="0"/>
              <a:t>Kulturní a spolková zařízení včetně knihoven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430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knihoven se jedná o knihovny zřízené podle §3 odst. 1 písm. c) zákona č. 257/2001 Sb. o knihovnách a podmínkách provozování veřejných knihovnických a informačních služeb.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případě, že je žadatelem nestátní nezisková organizace, musí se jednat o subjekt s historií alespoň dva roky před podáním Žádosti o dotaci na MAS v oblasti, která je předmětem dotace.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FF0000"/>
                </a:solidFill>
              </a:rPr>
              <a:t>Nezpůsobilými výdaji jsou hřiště a prostory sloužící pro sportovní aktivity, tj. sportoviště a zařízení pro sport včetně jejich zázemí.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případě, že je žadatelem obec nebo svazek obcí, tak provozovatelem spolkové činnosti nemusí být sám žadatel, a to za podmínky, že je předmět dotace využíván pouze k volnočasovým aktivitám.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kotle na uhlí, včetně kombinovaných (uhlí/biomasa), kotle na zemní plyn, tepelná čerpadla, systémy nuceného větrání s rekuperací odpadního tepla a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Nebudou podporovány projekty, u kterých způsobilé výdaje, ze kterých je stanovena dotace, na stavební a technologické úpravy opláštění budovy přesahují výši 200 000 Kč.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64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h) Muzea a expozice pro obce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543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4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Obec nebo svazek obcí, příspěvková organizace zřízená obcí nebo svazkem obcí. </a:t>
            </a:r>
          </a:p>
          <a:p>
            <a:pPr algn="just">
              <a:lnSpc>
                <a:spcPct val="80000"/>
              </a:lnSpc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400" dirty="0"/>
              <a:t>Podpora je zaměřena na rekonstrukci a obnovu výstavních expozic a muzeí s nabídkou místních kulturních a historických zajímavostí s vazbou na místní historii, kulturní a umělecké aktivity a tradiční lidovou kulturu.</a:t>
            </a:r>
          </a:p>
          <a:p>
            <a:pPr algn="just">
              <a:lnSpc>
                <a:spcPct val="80000"/>
              </a:lnSpc>
            </a:pPr>
            <a:endParaRPr lang="cs-CZ" sz="1400" b="1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Výše podpory:</a:t>
            </a:r>
          </a:p>
          <a:p>
            <a:pPr algn="just"/>
            <a:r>
              <a:rPr lang="cs-CZ" sz="1400" dirty="0"/>
              <a:t>Výše dotace činí </a:t>
            </a:r>
            <a:r>
              <a:rPr lang="en-US" sz="1400" b="1" dirty="0"/>
              <a:t>80 </a:t>
            </a:r>
            <a:r>
              <a:rPr lang="cs-CZ" sz="1400" b="1" dirty="0"/>
              <a:t>% </a:t>
            </a:r>
            <a:r>
              <a:rPr lang="cs-CZ" sz="1400" dirty="0"/>
              <a:t>způsobilých výdajů ze kterých je stanovena dotace a vykazuje se v režimu, že nesmí zakládat veřejnou podporu.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rekonstrukce/obnova/rozšíření budov a ploch pro realizaci výstavních expozic a muzeí i příslušného zázemí (šatny, umývárny, toalety)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pořízení technologií a dalšího vybavení pro realizaci výstavních expozic a muzeí, zejména výstavních vitrín, panelů, informačních tabulí, osvětlení, audiovizuální techniky, počítačové techniky – hardware, software, zabezpečovacího zařízení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u="sng" dirty="0"/>
              <a:t>doplňující výdaje jako součást projektu</a:t>
            </a:r>
            <a:r>
              <a:rPr lang="cs-CZ" sz="1400" dirty="0"/>
              <a:t> (úprava povrchů, výstavba odstavných a parkovacích stání, oplocení, venkovní mobiliář, informační cedule) - tvoří maximálně 30% výdajů, ze kterých je stanovena dotace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nákup nemovitosti</a:t>
            </a: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616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h) Muzea a expozice pro obce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445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Zřizovatelem muzea není stát ani kraj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vystavené exponáty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Přípustné způsoby uspořádání právních vztahů k nemovitostem, na kterých jsou realizovány stavební výdaje, jsou: vlastnictví, spoluvlastnictví s min. 50% spoluvlastnickým podílem, věcné břemeno a právo stavby. V případě pozemku pod stavbou je přípustný také nájem.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Podpora de </a:t>
            </a:r>
            <a:r>
              <a:rPr lang="cs-CZ" sz="1600" dirty="0" err="1"/>
              <a:t>minimis</a:t>
            </a:r>
            <a:r>
              <a:rPr lang="cs-CZ" sz="1600" dirty="0"/>
              <a:t>.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kotle na uhlí, včetně kombinovaných (uhlí/biomasa), kotle na zemní plyn, tepelná čerpadla, systémy nuceného větrání s rekuperací odpadního tepla a instalace solárně-termických kolektorů;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84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Preferenční kritéria pro všechny opatření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707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Zvýhodnění </a:t>
            </a:r>
            <a:r>
              <a:rPr lang="cs-CZ" sz="1600" dirty="0" err="1"/>
              <a:t>prvožadatelů</a:t>
            </a:r>
            <a:r>
              <a:rPr lang="cs-CZ" sz="1600" dirty="0"/>
              <a:t> a </a:t>
            </a:r>
            <a:r>
              <a:rPr lang="cs-CZ" sz="1600" dirty="0" err="1"/>
              <a:t>druhožadatelů</a:t>
            </a:r>
            <a:r>
              <a:rPr lang="cs-CZ" sz="1600" dirty="0"/>
              <a:t> z SCLLD MAS </a:t>
            </a:r>
            <a:r>
              <a:rPr lang="cs-CZ" sz="1600" dirty="0" err="1"/>
              <a:t>Hustopečsko</a:t>
            </a:r>
            <a:r>
              <a:rPr lang="cs-CZ" sz="1600" dirty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Finanční náročnost projektu - CZV.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zahrnuje propagační opatření MAS.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Konzultace projektového záměru s MAS</a:t>
            </a:r>
            <a:r>
              <a:rPr lang="cs-CZ" sz="1600" dirty="0"/>
              <a:t> </a:t>
            </a:r>
            <a:r>
              <a:rPr lang="cs-CZ" sz="1600" b="1" dirty="0">
                <a:solidFill>
                  <a:srgbClr val="FF0000"/>
                </a:solidFill>
              </a:rPr>
              <a:t>(poslední konzultace MAS poskytuje 3 dny před uzavřením výzvy)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Min. Počet bodů </a:t>
            </a:r>
            <a:r>
              <a:rPr lang="cs-CZ" sz="1600" b="1" dirty="0"/>
              <a:t>40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919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40384"/>
            <a:ext cx="11438894" cy="75242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/>
              <a:t>Základní podmínky žádosti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151792"/>
            <a:ext cx="11438895" cy="4914899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>
                <a:hlinkClick r:id="rId2"/>
              </a:rPr>
              <a:t>Pravidla-obecné podmínky (szif.cz)</a:t>
            </a:r>
            <a:endParaRPr lang="cs-CZ" dirty="0"/>
          </a:p>
          <a:p>
            <a:pPr algn="just"/>
            <a:r>
              <a:rPr lang="cs-CZ" sz="2200" dirty="0"/>
              <a:t>Žadatelem zabezpečuje financování realizace nejprve z vlastních zdrojů.</a:t>
            </a:r>
          </a:p>
          <a:p>
            <a:pPr algn="just"/>
            <a:r>
              <a:rPr lang="cs-CZ" sz="2200" dirty="0"/>
              <a:t>Datace je vždy </a:t>
            </a:r>
            <a:r>
              <a:rPr lang="cs-CZ" sz="2200" b="1" dirty="0">
                <a:solidFill>
                  <a:srgbClr val="FF0000"/>
                </a:solidFill>
              </a:rPr>
              <a:t>INVESTIČNÍ.</a:t>
            </a:r>
          </a:p>
          <a:p>
            <a:pPr algn="just"/>
            <a:r>
              <a:rPr lang="cs-CZ" sz="2200" dirty="0"/>
              <a:t>Za plnění podmínek stanovených Pravidly zodpovídá výhradně žadatel.</a:t>
            </a:r>
          </a:p>
          <a:p>
            <a:pPr algn="just"/>
            <a:r>
              <a:rPr lang="cs-CZ" sz="2200" dirty="0"/>
              <a:t>Výdaje projektu nesmějí být financovány z jiných finančních nástrojů unie.</a:t>
            </a:r>
          </a:p>
          <a:p>
            <a:pPr algn="just"/>
            <a:r>
              <a:rPr lang="cs-CZ" sz="2200" dirty="0"/>
              <a:t>Vznik výdajů (vystavení objednávky nebo uzavření smlouvy) nejdříve ke dni podání žádosti o dotaci na MAS, uhrazeny nejpozději do data předložení žádosti o platbu.</a:t>
            </a:r>
          </a:p>
          <a:p>
            <a:pPr algn="just"/>
            <a:r>
              <a:rPr lang="pt-BR" sz="2200" dirty="0"/>
              <a:t>Místo realizace projektu: území MAS</a:t>
            </a:r>
            <a:r>
              <a:rPr lang="cs-CZ" sz="2200" dirty="0"/>
              <a:t> + soulad s SCLLD MAS </a:t>
            </a:r>
            <a:r>
              <a:rPr lang="cs-CZ" sz="2200" dirty="0" err="1"/>
              <a:t>Hustopečsko</a:t>
            </a:r>
            <a:r>
              <a:rPr lang="cs-CZ" sz="2200" dirty="0"/>
              <a:t>.</a:t>
            </a:r>
            <a:endParaRPr lang="pt-BR" sz="2200" dirty="0"/>
          </a:p>
          <a:p>
            <a:pPr algn="just"/>
            <a:r>
              <a:rPr lang="pl-PL" sz="2200" dirty="0"/>
              <a:t>Realizace projektu max. 24 měsíců od podpisu dohody.</a:t>
            </a:r>
          </a:p>
          <a:p>
            <a:pPr algn="just"/>
            <a:r>
              <a:rPr lang="cs-CZ" sz="2200" dirty="0"/>
              <a:t>Vázanost projektu na účel 5 let od převedení dotace na účet příjemce dotace .</a:t>
            </a:r>
          </a:p>
          <a:p>
            <a:pPr algn="just"/>
            <a:r>
              <a:rPr lang="cs-CZ" sz="2200" dirty="0"/>
              <a:t>Archivace dokumentů min. 10 let od proplacení dotace.</a:t>
            </a:r>
          </a:p>
          <a:p>
            <a:pPr algn="just"/>
            <a:r>
              <a:rPr lang="pl-PL" sz="2200" dirty="0"/>
              <a:t>Dodržení požadavků na publicitu projektu.</a:t>
            </a:r>
            <a:endParaRPr lang="cs-CZ" sz="22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AF9119E9-7101-4132-A0D7-EDF342245281}"/>
              </a:ext>
            </a:extLst>
          </p:cNvPr>
          <p:cNvSpPr/>
          <p:nvPr/>
        </p:nvSpPr>
        <p:spPr>
          <a:xfrm rot="2558177"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err="1"/>
              <a:t>Proj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671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n-lt"/>
              </a:rPr>
              <a:t>Základní podmínky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pPr algn="just"/>
            <a:r>
              <a:rPr lang="cs-CZ" dirty="0"/>
              <a:t>Za danou </a:t>
            </a:r>
            <a:r>
              <a:rPr lang="cs-CZ" dirty="0" err="1"/>
              <a:t>Fichi</a:t>
            </a:r>
            <a:r>
              <a:rPr lang="cs-CZ" dirty="0"/>
              <a:t> v dané výzvě MAS bude možné odeslat pouze jednu Žádost.</a:t>
            </a:r>
          </a:p>
          <a:p>
            <a:pPr algn="just"/>
            <a:r>
              <a:rPr lang="cs-CZ" b="1" dirty="0"/>
              <a:t>Žadatelem</a:t>
            </a:r>
            <a:r>
              <a:rPr lang="cs-CZ" dirty="0"/>
              <a:t> požadované bodové hodnocení v Žádosti o dotaci nemůže být ze strany žadatele/příjemce dotace po podání Žádosti o dotaci na MAS jakkoliv měněno a upravováno.</a:t>
            </a:r>
          </a:p>
          <a:p>
            <a:pPr algn="just"/>
            <a:r>
              <a:rPr lang="cs-CZ" dirty="0"/>
              <a:t>Změnu procenta a/nebo výše dotace lze po podání Žádosti o dotaci na MAS provést pouze v případě opravy zřejmých chyb v podané Žádosti o dotaci na základě výzvy MAS.</a:t>
            </a:r>
          </a:p>
          <a:p>
            <a:pPr algn="just"/>
            <a:r>
              <a:rPr lang="cs-CZ" dirty="0"/>
              <a:t>Změna režimu podpory v rámci </a:t>
            </a:r>
            <a:r>
              <a:rPr lang="cs-CZ" dirty="0" err="1"/>
              <a:t>Fiche</a:t>
            </a:r>
            <a:r>
              <a:rPr lang="cs-CZ" dirty="0"/>
              <a:t> 12 není po zaregistrování na RO SZIF možná.</a:t>
            </a:r>
          </a:p>
          <a:p>
            <a:pPr algn="just"/>
            <a:r>
              <a:rPr lang="cs-CZ" dirty="0"/>
              <a:t>Dodatečné navýšení výše dotace po zaregistrování na RO SZIF není možné.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57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/>
              <a:t>Základní podmínky žádosti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/>
          </a:bodyPr>
          <a:lstStyle/>
          <a:p>
            <a:endParaRPr lang="cs-CZ" dirty="0"/>
          </a:p>
          <a:p>
            <a:pPr algn="just"/>
            <a:r>
              <a:rPr lang="cs-CZ" dirty="0"/>
              <a:t>Žádost musí získat minimální počet bodů v rámci preferenčních kritérií </a:t>
            </a:r>
            <a:r>
              <a:rPr lang="cs-CZ" dirty="0">
                <a:solidFill>
                  <a:srgbClr val="FF0000"/>
                </a:solidFill>
              </a:rPr>
              <a:t>40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Přípustné způsoby uspořádání právních vztahů k nemovitostem – v případě stavebních prací: vlastnictví, spoluvlastnictví s min. 50% podílem, věcné břemeno (shodné také pro stroje, technologie nebo vybavení + navíc nájem, výpůjčka).</a:t>
            </a:r>
          </a:p>
          <a:p>
            <a:pPr algn="just"/>
            <a:r>
              <a:rPr lang="cs-CZ" dirty="0"/>
              <a:t>Nákup nemovitostí – maximálně 10 % celkové výše výdajů, ze kterých je </a:t>
            </a:r>
            <a:r>
              <a:rPr lang="pl-PL" dirty="0"/>
              <a:t>stanovena dotace na daný projekt (žadatel musí být vlastníkem do data podání žádosti o platbu)</a:t>
            </a:r>
          </a:p>
          <a:p>
            <a:pPr marL="0" indent="0" algn="just">
              <a:buNone/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57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Program semináře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Představení výzvy č. 5</a:t>
            </a:r>
          </a:p>
          <a:p>
            <a:r>
              <a:rPr lang="cs-CZ" dirty="0"/>
              <a:t>Představení jednotlivých FICHÍ</a:t>
            </a:r>
          </a:p>
          <a:p>
            <a:r>
              <a:rPr lang="cs-CZ" dirty="0"/>
              <a:t>Základní podmínky Postup příjmu žádostí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59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81445"/>
            <a:ext cx="11438894" cy="72579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Povinné přílohy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612054" y="1088927"/>
            <a:ext cx="1098068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• </a:t>
            </a:r>
            <a:r>
              <a:rPr lang="cs-CZ" dirty="0"/>
              <a:t>Projekt podléhá řízení stavebního úřadu: pravomocné a platné povolení stavebního </a:t>
            </a:r>
            <a:r>
              <a:rPr lang="pl-PL" dirty="0"/>
              <a:t>úřadu k datu podání žádosti o dotaci na MAS.</a:t>
            </a:r>
          </a:p>
          <a:p>
            <a:pPr algn="just"/>
            <a:r>
              <a:rPr lang="cs-CZ" dirty="0"/>
              <a:t>• Projekt podléhá řízení stavebního úřadu: projektová dokumentace předkládaná k řízení stavebního úřadu.</a:t>
            </a:r>
          </a:p>
          <a:p>
            <a:pPr algn="just"/>
            <a:r>
              <a:rPr lang="cs-CZ" dirty="0"/>
              <a:t>• Půdorys stavby/dispozice technologie s vyznačením rozměrů – pokud není přílohou PD.</a:t>
            </a:r>
          </a:p>
          <a:p>
            <a:pPr algn="just"/>
            <a:r>
              <a:rPr lang="cs-CZ" dirty="0"/>
              <a:t>• Katastrální mapa s vyznačením lokalizace předmětu dotace.</a:t>
            </a:r>
          </a:p>
          <a:p>
            <a:pPr algn="just"/>
            <a:r>
              <a:rPr lang="cs-CZ" dirty="0"/>
              <a:t>• Nákup nemovitosti: znalecký posudek max. 6 měsíců před podáním žádosti o dotaci na MAS.</a:t>
            </a:r>
          </a:p>
          <a:p>
            <a:pPr algn="just"/>
            <a:r>
              <a:rPr lang="cs-CZ" dirty="0"/>
              <a:t>• </a:t>
            </a:r>
            <a:r>
              <a:rPr lang="en-US" dirty="0" err="1"/>
              <a:t>fotodokumentace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cs-CZ" dirty="0" err="1"/>
              <a:t>álního</a:t>
            </a:r>
            <a:r>
              <a:rPr lang="cs-CZ" dirty="0"/>
              <a:t> místa realizace</a:t>
            </a:r>
          </a:p>
          <a:p>
            <a:pPr algn="just"/>
            <a:r>
              <a:rPr lang="cs-CZ" dirty="0"/>
              <a:t>• Přílohy stanovené MAS </a:t>
            </a:r>
            <a:r>
              <a:rPr lang="en-US" dirty="0"/>
              <a:t>pro v</a:t>
            </a:r>
            <a:r>
              <a:rPr lang="cs-CZ" dirty="0" err="1"/>
              <a:t>ýběrová</a:t>
            </a:r>
            <a:r>
              <a:rPr lang="cs-CZ" dirty="0"/>
              <a:t> kritéria – konzultační formulář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2066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7223" y="236384"/>
            <a:ext cx="11438894" cy="651384"/>
          </a:xfrm>
          <a:solidFill>
            <a:schemeClr val="accent5"/>
          </a:solidFill>
        </p:spPr>
        <p:txBody>
          <a:bodyPr>
            <a:no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Definice investičních výdajů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424286" y="885707"/>
            <a:ext cx="11604767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dirty="0"/>
              <a:t>„</a:t>
            </a:r>
            <a:r>
              <a:rPr lang="cs-CZ" sz="2700" dirty="0"/>
              <a:t>investičním výdajem" je - výdaj, který musí splňovat podmínky pro klasifikaci hmotného a nehmotného majetku dle zákona č. 586/1992 Sb., tzn. jedná se o: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samostatné movité věci (případně soubory movitých věcí), jejichž vstupní cena je vyšší než 40 000 Kč a mají provozně-technické funkce delší než jeden rok,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budovy,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stavby,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pěstitelské celky trvalých porostů s dobou plodnosti delší než tři roky,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jiný majetek, zejména technické zhodnocení,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předměty z práv průmyslového vlastnictví, projekty a programové vybavení a jiné technické nebo jiné hospodářsky využitelné znalosti, pokud je vstupní cena jednotlivého majetku vyšší než 60 000 Kč a doba jeho použitelnosti vyšší než jeden rok.</a:t>
            </a:r>
          </a:p>
          <a:p>
            <a:pPr algn="just">
              <a:lnSpc>
                <a:spcPct val="80000"/>
              </a:lnSpc>
            </a:pPr>
            <a:r>
              <a:rPr lang="cs-CZ" sz="2700" dirty="0"/>
              <a:t>Žadatel, který je účetní jednotkou může využít vlastní klasifikaci ( investiční výdaj nižší než 40. tis. – dokládá interním předpisem).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8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Financování projektu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Hotovostní platba max. 100 000 Kč.</a:t>
            </a:r>
          </a:p>
          <a:p>
            <a:pPr algn="just"/>
            <a:r>
              <a:rPr lang="cs-CZ" dirty="0"/>
              <a:t>Bezhotovostní platba pouze prostřednictvím vlastního bankovního účtu. U </a:t>
            </a:r>
            <a:r>
              <a:rPr lang="cs-CZ" dirty="0" err="1"/>
              <a:t>Fiche</a:t>
            </a:r>
            <a:r>
              <a:rPr lang="cs-CZ" dirty="0"/>
              <a:t> 12 se dotace proplácí na účet ČNB.</a:t>
            </a:r>
          </a:p>
          <a:p>
            <a:pPr algn="just"/>
            <a:r>
              <a:rPr lang="cs-CZ" dirty="0"/>
              <a:t>Zakázka do 20 000 Kč bez DPH: nákup přímo (max. do výše 100 000 Kč </a:t>
            </a:r>
            <a:r>
              <a:rPr lang="pl-PL" dirty="0"/>
              <a:t>bez DPH součtu těchto samostatných zakázek na projekt).</a:t>
            </a:r>
          </a:p>
          <a:p>
            <a:pPr algn="just"/>
            <a:r>
              <a:rPr lang="pl-PL" dirty="0"/>
              <a:t>Zakázka od 20 000 Kč bez DPH do </a:t>
            </a:r>
            <a:r>
              <a:rPr lang="en-US" dirty="0"/>
              <a:t>5</a:t>
            </a:r>
            <a:r>
              <a:rPr lang="pl-PL" dirty="0"/>
              <a:t>00 000 Kč bez DPH – malý cenový </a:t>
            </a:r>
            <a:r>
              <a:rPr lang="cs-CZ" dirty="0"/>
              <a:t>marketing.</a:t>
            </a:r>
          </a:p>
          <a:p>
            <a:pPr algn="just"/>
            <a:r>
              <a:rPr lang="cs-CZ" dirty="0"/>
              <a:t>Zakázka rovna nebo vyšší 500 000 Kč bez DPH: velký cenový marketing</a:t>
            </a:r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743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66945" y="53060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Doložení příloh k velkému cenovému marketingu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7281" y="856652"/>
            <a:ext cx="1144850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nejdříve na MAS v termínu do </a:t>
            </a:r>
            <a:r>
              <a:rPr lang="cs-CZ" sz="2300" b="1" dirty="0"/>
              <a:t>63. kalendářního dne </a:t>
            </a:r>
            <a:r>
              <a:rPr lang="cs-CZ" sz="2300" dirty="0"/>
              <a:t>od finálního data zaregistrování Žádosti o dotaci na RO SZIF, ke kontrole kompletní </a:t>
            </a:r>
            <a:r>
              <a:rPr lang="cs-CZ" sz="2300" b="1" dirty="0"/>
              <a:t>dokumentaci k zrealizovanému výběrovému/zadávacímu řízení.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na RO SZIF </a:t>
            </a:r>
            <a:r>
              <a:rPr lang="cs-CZ" sz="2300" b="1" dirty="0"/>
              <a:t>70. kalendářního dne </a:t>
            </a:r>
            <a:r>
              <a:rPr lang="cs-CZ" sz="2300" dirty="0"/>
              <a:t>od finálního data zaregistrování Žádosti o dotaci na RO SZIF uvedeného ve Výzvě MAS ke kontrole </a:t>
            </a:r>
            <a:r>
              <a:rPr lang="cs-CZ" sz="2300" b="1" dirty="0"/>
              <a:t>kompletní dokumentaci k zrealizovanému výběrovému/zadávacímu řízení </a:t>
            </a:r>
            <a:r>
              <a:rPr lang="cs-CZ" sz="2300" dirty="0"/>
              <a:t>dle Seznamu dokumentace z výběrového/zadávacího řízení, který je k dispozici na internetových stránkách www.eagri.cz/prv a www.szif.cz;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02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2800" b="1" dirty="0">
                <a:latin typeface="+mn-lt"/>
              </a:rPr>
              <a:t>Podání Žádosti o dotaci na MAS včetně doložení příloh k Žádosti o dotaci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Žádost o dotaci musí být vygenerována z účtu žadatele na Portálu farmáře.</a:t>
            </a:r>
          </a:p>
          <a:p>
            <a:pPr algn="just"/>
            <a:r>
              <a:rPr lang="cs-CZ" sz="2400" dirty="0"/>
              <a:t>Žádost o dotaci je možné nejprve bezplatně konzultovat na MAS – Doporučujeme, </a:t>
            </a:r>
            <a:r>
              <a:rPr lang="cs-CZ" sz="2400" b="1" dirty="0"/>
              <a:t>konzultace je součástí preferenčních kritérií.</a:t>
            </a:r>
          </a:p>
          <a:p>
            <a:pPr algn="just"/>
            <a:r>
              <a:rPr lang="cs-CZ" sz="2400" dirty="0"/>
              <a:t>Žadatel podává kompletně vyplněný formulář Žádosti o dotaci na MAS přes Portál farmáře do 23.3.2023.</a:t>
            </a:r>
          </a:p>
          <a:p>
            <a:pPr algn="just"/>
            <a:r>
              <a:rPr lang="cs-CZ" sz="2400" dirty="0"/>
              <a:t>Dále je k další administraci odeslána na MAS – kontrola </a:t>
            </a:r>
            <a:r>
              <a:rPr lang="cs-CZ" sz="2400" dirty="0" err="1"/>
              <a:t>FNaP</a:t>
            </a:r>
            <a:r>
              <a:rPr lang="cs-CZ" sz="2400" dirty="0"/>
              <a:t> a věcné hodnocení.</a:t>
            </a:r>
          </a:p>
          <a:p>
            <a:pPr algn="just"/>
            <a:r>
              <a:rPr lang="cs-CZ" sz="2400" dirty="0"/>
              <a:t>V případě, že při administrativní kontrole zjistí MAS, že je nutné opravit nedostatky, vyzve žadatele s pevně daným termínem k doplnění Žádosti o dotaci minimálně však 5 pracovních dní. Žadatel může provést opravu maximálně dvakrát.</a:t>
            </a:r>
          </a:p>
          <a:p>
            <a:pPr algn="just"/>
            <a:r>
              <a:rPr lang="cs-CZ" sz="2400" dirty="0"/>
              <a:t>Na SZIF musí být žádost zaregistrována do 30.6.2023</a:t>
            </a:r>
          </a:p>
          <a:p>
            <a:pPr algn="just"/>
            <a:r>
              <a:rPr lang="cs-CZ" sz="2400" dirty="0"/>
              <a:t>Další administrace probíhá na straně </a:t>
            </a:r>
            <a:r>
              <a:rPr lang="cs-CZ" sz="2400" dirty="0" err="1"/>
              <a:t>SZIFu</a:t>
            </a:r>
            <a:r>
              <a:rPr lang="cs-CZ" sz="2400" dirty="0"/>
              <a:t>, MAS je k tomuto nápomocná a jakékoliv změny je nutné ze strany MAS elektronicky podepsat.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035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Administrativní kontrola ze strany SZIF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6191" y="1000014"/>
            <a:ext cx="11448503" cy="428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dirty="0"/>
              <a:t>Ověření administrativní kontroly SZIF: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 případě zjištěných odstranitelných nedostatků vyzve RO SZIF žadatele prostřednictvím Portálu Farmáře k odstranění konkrétních nedostatků nejpozději do 56 kalendářních dnů, resp. do 126 kalendářních dnů u Žádostí o dotaci s výběrovým/zadávacím řízením, od finálního data registrace Žádosti o dotaci na RO SZIF uvedeného ve Výzvě MAS,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odstranění zjištěných nedostatků musí být provedeno dle Žádosti o doplnění neúplné dokumentace v termínu do 14 kalendářních dnů od vyhotovení Žádosti o doplnění neúplné dokumentace ze strany RO SZIF pouze jednou, doplnění neúplné dokumentace se provádí nejdříve prostřednictvím MAS, žadatel předá doplněnou dokumentaci na příslušnou MAS, která provede kontrolu doplněné dokumentace v případě, že po kontrole zjistí MAS, že je nutné opravit doplnění, vyzve žadatele s pevně daným termínem k opravě doplnění Žádosti o dotaci, termín k opravě MAS stanoví s ohledem na dodržení termínu stanoveného v Žádosti o doplnění neúplné dokumentace; po doplnění ve stanoveném termínu MAS znovu zkontroluje dokumentaci,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MAS zkontrolované doplněné Žádosti o dotaci elektronicky podepíše, přílohy verifikuje a předá žadateli.</a:t>
            </a:r>
          </a:p>
          <a:p>
            <a:pPr lvl="1" algn="just">
              <a:lnSpc>
                <a:spcPct val="80000"/>
              </a:lnSpc>
            </a:pP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dirty="0"/>
              <a:t>Žadatel postupuje v podání doplnění na RO SZIF stejným postupem jako u podání </a:t>
            </a:r>
            <a:r>
              <a:rPr lang="cs-CZ" sz="2000" dirty="0" err="1"/>
              <a:t>ŽoD</a:t>
            </a:r>
            <a:r>
              <a:rPr lang="cs-CZ" sz="2000" dirty="0"/>
              <a:t> – přes Portál farmáře. RO SZIF zkontroluje do 21 kalendářních dnů.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8081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145219"/>
            <a:ext cx="114485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Kontaktním místem pro žadatele/příjemce dotace pro předkládání veškeré dokumentace je příslušná MAS;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Dohody a Dodatků k Dohodě je kontaktním místem RO SZIF;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Žadatel/příjemce dotace odpovídá od data podání Žádosti o dotaci na MAS po dobu nejméně 10 let od proplacení dotace za to, že všechny jím uvedené údaje o projektu ve lhůtě vázanosti projektu na účel vůči poskytovateli dotace jsou úplné;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Stavbu/část stavby, která je součástí projektu, lze užívat jen k účelu vymezenému zejména v kolaudačním rozhodnutí, v ohlášení stavby, ve veřejnoprávní smlouvě, v certifikátu autorizovaného inspektora, ve stavebním povolení, v oznámení o užívání stavby nebo v kolaudačním souhlasu, případně v souhlasu se změnou v užívání stavby;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Výdaje financované z PRV nesmějí být současně financovány z jiných projektů PRV ani formou příspěvků ze strukturálních fondů, z Fondu soudržnosti nebo jiného finančního nástroje Unie. Žadatel/příjemce dotace však může současně čerpat finanční prostředky na způsobilé výdaje z PRV i z jiných finančních nástrojů EU, jestliže jsou použity pouze na financování vlastního podílu žadatele/příjemce dotace na projektu.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409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DĚKUJEME ZA POZORNOST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F3F5B5-7635-41B2-8BB3-0DC1A944A9EB}"/>
              </a:ext>
            </a:extLst>
          </p:cNvPr>
          <p:cNvSpPr/>
          <p:nvPr/>
        </p:nvSpPr>
        <p:spPr>
          <a:xfrm>
            <a:off x="1216239" y="1757779"/>
            <a:ext cx="9863093" cy="362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cs-CZ" sz="2800" dirty="0"/>
              <a:t>Místní akční skupina </a:t>
            </a:r>
            <a:r>
              <a:rPr lang="cs-CZ" sz="2800" dirty="0" err="1"/>
              <a:t>Hustopečsko</a:t>
            </a:r>
            <a:r>
              <a:rPr lang="cs-CZ" sz="2800" dirty="0"/>
              <a:t>, </a:t>
            </a:r>
            <a:r>
              <a:rPr lang="cs-CZ" sz="2800" dirty="0" err="1"/>
              <a:t>z.s</a:t>
            </a:r>
            <a:r>
              <a:rPr lang="cs-CZ" sz="2800" dirty="0"/>
              <a:t>.</a:t>
            </a:r>
          </a:p>
          <a:p>
            <a:pPr algn="ctr">
              <a:lnSpc>
                <a:spcPct val="90000"/>
              </a:lnSpc>
            </a:pPr>
            <a:r>
              <a:rPr lang="cs-CZ" sz="2800" dirty="0"/>
              <a:t>Kancelář: Tovární 22, Velké Pavlovice</a:t>
            </a:r>
            <a:endParaRPr lang="en-US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r>
              <a:rPr lang="cs-CZ" sz="2800" dirty="0"/>
              <a:t>Ing. Veronika Mikulicová, projektový manažer Tel.: 774 364 013</a:t>
            </a:r>
          </a:p>
          <a:p>
            <a:pPr algn="ctr">
              <a:lnSpc>
                <a:spcPct val="90000"/>
              </a:lnSpc>
            </a:pPr>
            <a:r>
              <a:rPr lang="cs-CZ" sz="2800" dirty="0">
                <a:hlinkClick r:id="rId2"/>
              </a:rPr>
              <a:t>info.mashustopecsko@gmail.com</a:t>
            </a:r>
            <a:endParaRPr lang="cs-CZ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>
                <a:solidFill>
                  <a:srgbClr val="4E7437"/>
                </a:solidFill>
                <a:hlinkClick r:id="rId3"/>
              </a:rPr>
              <a:t>www.mashustopecsko.cz</a:t>
            </a:r>
            <a:endParaRPr lang="cs-CZ" sz="2800" dirty="0">
              <a:solidFill>
                <a:srgbClr val="4E7437"/>
              </a:solidFill>
            </a:endParaRPr>
          </a:p>
          <a:p>
            <a:pPr algn="ctr">
              <a:lnSpc>
                <a:spcPct val="90000"/>
              </a:lnSpc>
            </a:pPr>
            <a:endParaRPr lang="cs-CZ" sz="2800" dirty="0">
              <a:solidFill>
                <a:srgbClr val="4E7437"/>
              </a:solidFill>
            </a:endParaRPr>
          </a:p>
          <a:p>
            <a:pPr>
              <a:lnSpc>
                <a:spcPct val="90000"/>
              </a:lnSpc>
            </a:pPr>
            <a:endParaRPr lang="cs-CZ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8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dirty="0">
                <a:latin typeface="Calibri" panose="020F0502020204030204" pitchFamily="34" charset="0"/>
              </a:rPr>
              <a:t>MAS </a:t>
            </a:r>
            <a:r>
              <a:rPr lang="cs-CZ" dirty="0" err="1">
                <a:latin typeface="Calibri" panose="020F0502020204030204" pitchFamily="34" charset="0"/>
              </a:rPr>
              <a:t>Hustopečsko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existence od roku 2007, činnost od 2012</a:t>
            </a:r>
          </a:p>
          <a:p>
            <a:r>
              <a:rPr lang="cs-CZ" dirty="0"/>
              <a:t>Konec 2017 – Schválení Strategie komunitně vedeného místního rozvoje MAS </a:t>
            </a:r>
            <a:r>
              <a:rPr lang="cs-CZ" dirty="0" err="1"/>
              <a:t>Hustopečsko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49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C42813A2-E9D2-456E-8189-11EC89621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493252"/>
            <a:ext cx="6020746" cy="426067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59BA557-1721-4834-892B-05533DE190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4" y="0"/>
            <a:ext cx="6020746" cy="426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8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6845" y="113223"/>
            <a:ext cx="11438894" cy="68229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Vyhlášené </a:t>
            </a:r>
            <a:r>
              <a:rPr lang="cs-CZ" b="1" dirty="0" err="1">
                <a:latin typeface="Calibri" panose="020F0502020204030204" pitchFamily="34" charset="0"/>
              </a:rPr>
              <a:t>Fiche</a:t>
            </a:r>
            <a:endParaRPr lang="cs-CZ" dirty="0">
              <a:latin typeface="Calibri" panose="020F0502020204030204" pitchFamily="34" charset="0"/>
            </a:endParaRPr>
          </a:p>
        </p:txBody>
      </p:sp>
      <p:graphicFrame>
        <p:nvGraphicFramePr>
          <p:cNvPr id="2" name="Zástupný symbol pro obsah 1">
            <a:extLst>
              <a:ext uri="{FF2B5EF4-FFF2-40B4-BE49-F238E27FC236}">
                <a16:creationId xmlns:a16="http://schemas.microsoft.com/office/drawing/2014/main" id="{FE77BC5B-7DA7-4CF3-8798-47295E7C138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4815896"/>
              </p:ext>
            </p:extLst>
          </p:nvPr>
        </p:nvGraphicFramePr>
        <p:xfrm>
          <a:off x="353251" y="966999"/>
          <a:ext cx="11197387" cy="19642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3663">
                  <a:extLst>
                    <a:ext uri="{9D8B030D-6E8A-4147-A177-3AD203B41FA5}">
                      <a16:colId xmlns:a16="http://schemas.microsoft.com/office/drawing/2014/main" val="1553364693"/>
                    </a:ext>
                  </a:extLst>
                </a:gridCol>
                <a:gridCol w="7053943">
                  <a:extLst>
                    <a:ext uri="{9D8B030D-6E8A-4147-A177-3AD203B41FA5}">
                      <a16:colId xmlns:a16="http://schemas.microsoft.com/office/drawing/2014/main" val="428125949"/>
                    </a:ext>
                  </a:extLst>
                </a:gridCol>
                <a:gridCol w="3059781">
                  <a:extLst>
                    <a:ext uri="{9D8B030D-6E8A-4147-A177-3AD203B41FA5}">
                      <a16:colId xmlns:a16="http://schemas.microsoft.com/office/drawing/2014/main" val="2311377959"/>
                    </a:ext>
                  </a:extLst>
                </a:gridCol>
              </a:tblGrid>
              <a:tr h="116458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Číslo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635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Název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123190" marR="1657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Alokace </a:t>
                      </a:r>
                      <a:r>
                        <a:rPr lang="cs-CZ" sz="3200" b="1">
                          <a:solidFill>
                            <a:schemeClr val="tx1"/>
                          </a:solidFill>
                          <a:effectLst/>
                        </a:rPr>
                        <a:t>pro 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cs-CZ" sz="3200" b="1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výzvu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192201881"/>
                  </a:ext>
                </a:extLst>
              </a:tr>
              <a:tr h="530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Základní služby a obnova vesnic ve venkovských oblastech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2.297.018</a:t>
                      </a:r>
                      <a:r>
                        <a:rPr lang="cs-CZ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,- Kč 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547940843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269354"/>
            <a:ext cx="11438894" cy="101432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4. Výzva</a:t>
            </a:r>
            <a:br>
              <a:rPr lang="cs-CZ" dirty="0">
                <a:solidFill>
                  <a:schemeClr val="accent5"/>
                </a:solidFill>
                <a:latin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</a:rPr>
              <a:t>Vyhlášení: 20.2.2023 – 23.3.2023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255799" y="4404331"/>
            <a:ext cx="11438895" cy="1064944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3200" dirty="0"/>
              <a:t>Žádosti se přijímají pouze elektronicky přes </a:t>
            </a:r>
          </a:p>
          <a:p>
            <a:pPr algn="ctr"/>
            <a:r>
              <a:rPr lang="cs-CZ" sz="3200" dirty="0"/>
              <a:t>Portál Farmáře SZIF do 23.3.2023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67840"/>
            <a:ext cx="11438895" cy="249344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2900" dirty="0"/>
              <a:t>Vyhlášena pouze </a:t>
            </a:r>
            <a:r>
              <a:rPr lang="cs-CZ" sz="2900" dirty="0" err="1"/>
              <a:t>Fiche</a:t>
            </a:r>
            <a:r>
              <a:rPr lang="cs-CZ" sz="2900" dirty="0"/>
              <a:t> 12</a:t>
            </a:r>
          </a:p>
          <a:p>
            <a:pPr>
              <a:defRPr/>
            </a:pPr>
            <a:r>
              <a:rPr lang="cs-CZ" sz="2900" dirty="0"/>
              <a:t>Alokace pro 5. výzvu </a:t>
            </a:r>
            <a:r>
              <a:rPr lang="cs-CZ" b="1" dirty="0"/>
              <a:t>2.297.018,- Kč </a:t>
            </a:r>
          </a:p>
          <a:p>
            <a:pPr>
              <a:defRPr/>
            </a:pPr>
            <a:r>
              <a:rPr lang="cs-CZ" sz="2900" dirty="0"/>
              <a:t>Informace na </a:t>
            </a:r>
            <a:r>
              <a:rPr lang="cs-CZ" sz="2900" dirty="0">
                <a:hlinkClick r:id="rId2"/>
              </a:rPr>
              <a:t>www.mashustopecsko.cz</a:t>
            </a:r>
            <a:endParaRPr lang="cs-CZ" sz="2900" dirty="0"/>
          </a:p>
          <a:p>
            <a:r>
              <a:rPr lang="cs-CZ" sz="2900" dirty="0"/>
              <a:t>Min. výše způsobilých výdajů: 50 000 Kč</a:t>
            </a:r>
          </a:p>
          <a:p>
            <a:r>
              <a:rPr lang="cs-CZ" sz="2900" dirty="0"/>
              <a:t>Max. výše způsobilých výdajů: 5 000 000 Kč</a:t>
            </a:r>
          </a:p>
          <a:p>
            <a:r>
              <a:rPr lang="cs-CZ" sz="2900" dirty="0"/>
              <a:t>Územní vymezení: celé území MAS</a:t>
            </a:r>
          </a:p>
          <a:p>
            <a:pPr marL="0" indent="0">
              <a:buNone/>
            </a:pPr>
            <a:endParaRPr lang="cs-CZ" sz="2900" dirty="0"/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77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168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3600" b="1" dirty="0"/>
              <a:t>PODPOROVANÉ AKTIVITY 3. VÝZVY: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a) Veřejná prostranství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b) Mateřské a základní školy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f) Kulturní a spolková zařízení včetně knihoven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h) Muzea a expozice pro obce</a:t>
            </a:r>
          </a:p>
          <a:p>
            <a:pPr marL="285750" indent="-285750" algn="just">
              <a:lnSpc>
                <a:spcPct val="80000"/>
              </a:lnSpc>
              <a:buFontTx/>
              <a:buChar char="-"/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Tx/>
              <a:buChar char="-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186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Podpora se zaměřuje na veřejná prostranství včetně herních prvků. Podporována jsou náměstí, návsi, tržiště, navazující prostranství obecního úřadu, pošty, kostela, hřbitova, železniční stanice a další objekty občanské vybavenosti ve vlastnictví obce.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Vytváření nebo rekonstrukce veřejných prostranství především úpravy povrchů včetně zatravnění, osvětlení, oplocení, venkovní mobiliář.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Vytváření nebo doplnění solitérních prvků – herní a vodní prvky – kašny, fontány, pítka, koupadla.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</a:t>
            </a:r>
            <a:r>
              <a:rPr lang="cs-CZ" sz="1600" dirty="0" err="1"/>
              <a:t>max</a:t>
            </a:r>
            <a:r>
              <a:rPr lang="en-US" sz="1600" dirty="0"/>
              <a:t>.</a:t>
            </a:r>
            <a:r>
              <a:rPr lang="cs-CZ" sz="1600" dirty="0"/>
              <a:t> do </a:t>
            </a:r>
            <a:r>
              <a:rPr lang="en-US" sz="1600" dirty="0"/>
              <a:t>30 </a:t>
            </a:r>
            <a:r>
              <a:rPr lang="cs-CZ" sz="1600" dirty="0"/>
              <a:t>% výdajů projektu – parkoviště, odstavné a manipulační plochy.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119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236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Kritéria přijatelnosti</a:t>
            </a:r>
            <a:r>
              <a:rPr lang="cs-CZ" sz="2400" dirty="0"/>
              <a:t>:</a:t>
            </a:r>
            <a:r>
              <a:rPr lang="en-US" sz="2400" dirty="0"/>
              <a:t> </a:t>
            </a:r>
            <a:endParaRPr lang="cs-CZ" sz="24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Veřejné prostranství musí být součástí </a:t>
            </a:r>
            <a:r>
              <a:rPr lang="cs-CZ" sz="2400" dirty="0" err="1"/>
              <a:t>intravilánu</a:t>
            </a:r>
            <a:r>
              <a:rPr lang="cs-CZ" sz="2400" dirty="0"/>
              <a:t>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Nesmí se zakládat veřejná podpora.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Zrealizovaný projekt musí být veřejně přístupný.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Nezpůsobilé výdaje jsou – nástupiště zastávek veřejné dopravy, nákup/výsadba a ošetřování dřevin a výstavba pomníků.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Navazující prostranství dalších objektů občanské vybavenosti lze podpořit za podmínky, že jsou tyto objekty ve vlastnictví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Prohlášení o realizaci projektu v souladu s plánem/programem rozvoje obce.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4326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880AB575B23E4B8DB36FDE7F5BA4D1" ma:contentTypeVersion="11" ma:contentTypeDescription="Vytvoří nový dokument" ma:contentTypeScope="" ma:versionID="53c43c98c119286e7d2b12303c47afff">
  <xsd:schema xmlns:xsd="http://www.w3.org/2001/XMLSchema" xmlns:xs="http://www.w3.org/2001/XMLSchema" xmlns:p="http://schemas.microsoft.com/office/2006/metadata/properties" xmlns:ns2="76d4bf16-ee9d-4393-b9d3-a66f40c62a2b" targetNamespace="http://schemas.microsoft.com/office/2006/metadata/properties" ma:root="true" ma:fieldsID="9d17ea6eafa0e2a7fc327839a7ceff44" ns2:_="">
    <xsd:import namespace="76d4bf16-ee9d-4393-b9d3-a66f40c62a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4bf16-ee9d-4393-b9d3-a66f40c62a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2B1149-888F-4FC3-B67D-DBE1B0F9FBA3}">
  <ds:schemaRefs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76d4bf16-ee9d-4393-b9d3-a66f40c62a2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2BCE575-A0E8-4982-B32F-4BC6E78061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d4bf16-ee9d-4393-b9d3-a66f40c62a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F636BB-F29E-4081-A62A-0B0333773A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20902</TotalTime>
  <Words>3118</Words>
  <Application>Microsoft Office PowerPoint</Application>
  <PresentationFormat>Širokoúhlá obrazovka</PresentationFormat>
  <Paragraphs>248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3" baseType="lpstr">
      <vt:lpstr>Arial</vt:lpstr>
      <vt:lpstr>Arial Narrow</vt:lpstr>
      <vt:lpstr>Calibri</vt:lpstr>
      <vt:lpstr>Calibri Light</vt:lpstr>
      <vt:lpstr>Verdana</vt:lpstr>
      <vt:lpstr>Motiv Office</vt:lpstr>
      <vt:lpstr>Místní akční skupina Hustopečsko, z. s.  </vt:lpstr>
      <vt:lpstr>Program semináře</vt:lpstr>
      <vt:lpstr>MAS Hustopečsko</vt:lpstr>
      <vt:lpstr>Prezentace aplikace PowerPoint</vt:lpstr>
      <vt:lpstr>Vyhlášené Fiche</vt:lpstr>
      <vt:lpstr>4. Výzva Vyhlášení: 20.2.2023 – 23.3.2023</vt:lpstr>
      <vt:lpstr>F12  – Základní služby a obnova vesnic ve venkovských oblastech </vt:lpstr>
      <vt:lpstr>F12  – Základní služby a obnova vesnic ve venkovských oblastech a) Veřejná prostranství</vt:lpstr>
      <vt:lpstr>F12  – Základní služby a obnova vesnic ve venkovských oblastech a) Veřejná prostranství</vt:lpstr>
      <vt:lpstr>F12  – Základní služby a obnova vesnic ve venkovských oblastech b) Mateřské a základní školy</vt:lpstr>
      <vt:lpstr>F12  – Základní služby a obnova vesnic ve venkovských oblastech b) Mateřské a základní školy</vt:lpstr>
      <vt:lpstr>F12  – Základní služby a obnova vesnic ve venkovských oblastech f) Kulturní a spolková zařízení včetně knihoven</vt:lpstr>
      <vt:lpstr>F12  – Základní služby a obnova vesnic ve venkovských oblastech f) Kulturní a spolková zařízení včetně knihoven</vt:lpstr>
      <vt:lpstr>F12  – Základní služby a obnova vesnic ve venkovských oblastech h) Muzea a expozice pro obce</vt:lpstr>
      <vt:lpstr>F12  – Základní služby a obnova vesnic ve venkovských oblastech h) Muzea a expozice pro obce</vt:lpstr>
      <vt:lpstr>F12  – Základní služby a obnova vesnic ve venkovských oblastech Preferenční kritéria pro všechny opatření</vt:lpstr>
      <vt:lpstr>Základní podmínky žádosti</vt:lpstr>
      <vt:lpstr>Základní podmínky</vt:lpstr>
      <vt:lpstr>Základní podmínky žádosti</vt:lpstr>
      <vt:lpstr>Povinné přílohy pro všechny Fiche</vt:lpstr>
      <vt:lpstr>Definice investičních výdajů</vt:lpstr>
      <vt:lpstr>Financování projektu</vt:lpstr>
      <vt:lpstr>Doložení příloh k velkému cenovému marketingu</vt:lpstr>
      <vt:lpstr>Podání Žádosti o dotaci na MAS včetně doložení příloh k Žádosti o dotaci</vt:lpstr>
      <vt:lpstr>Administrativní kontrola ze strany SZIF</vt:lpstr>
      <vt:lpstr>Obecná ustanovení pro všechny žadatele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skupina  DOLNÍ MORAVA,z.s.</dc:title>
  <dc:creator>HP</dc:creator>
  <cp:lastModifiedBy>Veronika Mikulicová</cp:lastModifiedBy>
  <cp:revision>203</cp:revision>
  <dcterms:created xsi:type="dcterms:W3CDTF">2016-04-19T08:22:35Z</dcterms:created>
  <dcterms:modified xsi:type="dcterms:W3CDTF">2023-02-23T08:12:22Z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0x01010033880AB575B23E4B8DB36FDE7F5BA4D1</vt:lpwstr>
  </property>
</Properties>
</file>