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81" r:id="rId8"/>
    <p:sldId id="282" r:id="rId9"/>
    <p:sldId id="283" r:id="rId10"/>
    <p:sldId id="280" r:id="rId11"/>
    <p:sldId id="264" r:id="rId12"/>
    <p:sldId id="265" r:id="rId13"/>
    <p:sldId id="284" r:id="rId14"/>
    <p:sldId id="266" r:id="rId15"/>
    <p:sldId id="267" r:id="rId16"/>
    <p:sldId id="268" r:id="rId17"/>
    <p:sldId id="269" r:id="rId18"/>
    <p:sldId id="270" r:id="rId19"/>
    <p:sldId id="288" r:id="rId20"/>
    <p:sldId id="271" r:id="rId21"/>
    <p:sldId id="286" r:id="rId22"/>
    <p:sldId id="273" r:id="rId23"/>
    <p:sldId id="289" r:id="rId24"/>
    <p:sldId id="290" r:id="rId25"/>
    <p:sldId id="291" r:id="rId26"/>
    <p:sldId id="292" r:id="rId27"/>
    <p:sldId id="27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FFFF00">
                <a:alpha val="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52F42C">
                <a:alpha val="72000"/>
              </a:srgbClr>
            </a:solidFill>
            <a:ln>
              <a:solidFill>
                <a:srgbClr val="92D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50000"/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52F42C">
                <a:alpha val="80000"/>
              </a:srgbClr>
            </a:solidFill>
            <a:ln>
              <a:solidFill>
                <a:srgbClr val="92D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865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3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71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12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664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5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3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7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5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3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2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6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3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057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5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52F42C">
                <a:alpha val="72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52F42C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2">
                <a:lumMod val="50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7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hustopecsko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andryskova@masbystricka.cz" TargetMode="External"/><Relationship Id="rId2" Type="http://schemas.openxmlformats.org/officeDocument/2006/relationships/hyperlink" Target="mailto:janisova@masbystricka.cz_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rop.mmr.cz/cs/Vyzvy/Seznam/Vyzva-c-85-Socialni-bydleni-in-projekty-CLL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rop.mmr.cz/cs/Vyzvy/Seznam/Vyzva-c-85-Socialni-bydleni-in-projekty-CLLD" TargetMode="External"/><Relationship Id="rId2" Type="http://schemas.openxmlformats.org/officeDocument/2006/relationships/hyperlink" Target="http://irop.mmr.cz/cs/Zadatele-a-prijemci/Dokumenty/Dokumenty/Obecna-Pravidla-pro-zadatele-a-prijemce/Obecna-Pravidla-pro-zadatele-a-prijemce-aktualne-p/Obecna-pravidla-pro-zadatele-a-prijemce-k-15-5-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shustopecsko.cz/irop-3.vyzva-soc-byt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317074"/>
          </a:xfrm>
        </p:spPr>
        <p:txBody>
          <a:bodyPr/>
          <a:lstStyle/>
          <a:p>
            <a:pPr algn="ctr"/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/>
            </a:r>
            <a:br>
              <a:rPr lang="cs-CZ" sz="4000" b="1" dirty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/>
            </a:r>
            <a:br>
              <a:rPr lang="cs-CZ" sz="4000" b="1" dirty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/>
            </a:r>
            <a:br>
              <a:rPr lang="cs-CZ" sz="4000" b="1" dirty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/>
            </a:r>
            <a:br>
              <a:rPr lang="cs-CZ" sz="4000" b="1" dirty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/>
            </a:r>
            <a:br>
              <a:rPr lang="cs-CZ" sz="4000" b="1" dirty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/>
            </a:r>
            <a:br>
              <a:rPr lang="cs-CZ" sz="4000" b="1" dirty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/>
            </a:r>
            <a:br>
              <a:rPr lang="cs-CZ" sz="4000" b="1" dirty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>3. Výzva MAS </a:t>
            </a:r>
            <a:r>
              <a:rPr lang="cs-CZ" sz="4000" b="1" dirty="0" err="1" smtClean="0">
                <a:solidFill>
                  <a:srgbClr val="0070C0"/>
                </a:solidFill>
              </a:rPr>
              <a:t>Hustopečsko</a:t>
            </a:r>
            <a:r>
              <a:rPr lang="cs-CZ" sz="4000" b="1" dirty="0" smtClean="0">
                <a:solidFill>
                  <a:srgbClr val="0070C0"/>
                </a:solidFill>
              </a:rPr>
              <a:t/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> IROP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>Sociální byty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3847633"/>
            <a:ext cx="7766936" cy="1096899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Seminář pro žadatele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19.11. 2018  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079" y="5755208"/>
            <a:ext cx="6689124" cy="110279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1" y="0"/>
            <a:ext cx="3038899" cy="147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64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88584"/>
            <a:ext cx="8596668" cy="777240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Povinné přílohy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65824"/>
            <a:ext cx="9448301" cy="5412972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Plná moc – v případě, že nepodepisuje statutární zástupce žadatele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Zadávací a výběrová řízení – záložka „Veřejné zakázky“ v MS2014+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Doklady o právní subjektivitě žadatele (obce nedokládají)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Studie proveditelnosti (příloha č.4D specifických pravidel výzvy)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Doklad o prokázání právních vztahů k majetku, který je předmětem projektu – výpis z KN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Projektová 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okumentace pro vydání stavebního povolení nebo pro ohlášení stavby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Položkový rozpočet stavby – uznatelné x neuznatelné výdaje, hlavní x vedlejší aktivity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Čestné prohlášení o skutečném majiteli (vzor Přílohou č. 30 Obecných pravidel)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Potvrzení o podání žádosti o pověření zajištění služby obecného hospodářského zájmu (pouze žadatelé plánující čerpat v režimu Rozhodnutí Komise 2012/21/EU)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Souhlasné stanovisko obce s realizací projektu (vzor –příloha č. 10 Specifických pravidel výzvy) – nerelevantní pro obce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74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45429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Upozornění pro žadatele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85545"/>
            <a:ext cx="9098678" cy="5530408"/>
          </a:xfrm>
        </p:spPr>
        <p:txBody>
          <a:bodyPr>
            <a:normAutofit lnSpcReduction="10000"/>
          </a:bodyPr>
          <a:lstStyle/>
          <a:p>
            <a:pPr>
              <a:buClr>
                <a:srgbClr val="0070C0"/>
              </a:buClr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Realizace projektu nesmí být ukončena před podáním žádosti o podporu</a:t>
            </a:r>
          </a:p>
          <a:p>
            <a:pPr>
              <a:buClr>
                <a:srgbClr val="0070C0"/>
              </a:buClr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Etapy projekty mohou být minimálně tříměsíční</a:t>
            </a:r>
          </a:p>
          <a:p>
            <a:pPr>
              <a:buClr>
                <a:srgbClr val="0070C0"/>
              </a:buClr>
            </a:pPr>
            <a:r>
              <a:rPr lang="cs-CZ" sz="19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Postupovat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nejen v souladu se specifickými pravidly, ale také s Obecnými pravidly pro žadatele a příjemce</a:t>
            </a:r>
          </a:p>
          <a:p>
            <a:pPr>
              <a:buClr>
                <a:srgbClr val="0070C0"/>
              </a:buClr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Žádosti o podporu finalizovat v IS KP14+ dříve než v posledních hodinách před ukončením příjmu žádostí ve výzvě</a:t>
            </a:r>
          </a:p>
          <a:p>
            <a:pPr>
              <a:buClr>
                <a:srgbClr val="0070C0"/>
              </a:buClr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Nutné doložit všechny relevantní povinné přílohy k žádosti</a:t>
            </a:r>
          </a:p>
          <a:p>
            <a:pPr>
              <a:buClr>
                <a:srgbClr val="0070C0"/>
              </a:buClr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Nutnost souladu údajů uváděných v žádosti o podporu v IS KP14+ a v povinných přílohách k žádosti</a:t>
            </a:r>
          </a:p>
          <a:p>
            <a:pPr>
              <a:buClr>
                <a:srgbClr val="0070C0"/>
              </a:buClr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Jednoznačně vymezovat způsobilé výdaje projektu, a to jak jednotlivě, tak ve skupině výdajů na hlavní aktivity (min. 85 %) a vedlejší aktivity projektu (max. 15%).</a:t>
            </a:r>
          </a:p>
          <a:p>
            <a:pPr>
              <a:buClr>
                <a:srgbClr val="0070C0"/>
              </a:buClr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Hodnoty indikátorů musí odpovídat postupům stanoveným v metodických listech indikátorů, které jsou přílohou specifických pravidel</a:t>
            </a:r>
          </a:p>
          <a:p>
            <a:pPr>
              <a:buClr>
                <a:srgbClr val="0070C0"/>
              </a:buClr>
            </a:pPr>
            <a:r>
              <a:rPr lang="cs-CZ" sz="19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Úspěšný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projekt musí nezbytně splňovat všechna obecná a specifická kritéria přijatelnosti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9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93469"/>
            <a:ext cx="8596668" cy="803564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Způsobilé výdaje na hlavní aktivity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97033"/>
            <a:ext cx="8596668" cy="3880773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Nákup nemovitosti – bytů, dostavba nedokončených staveb, pozemků (cena nesmí přesáhnout 10 % celkových způsobilých výdajů), nákup objektů a budov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Stavby – výstavba bytů, zhodnocení, stavební úpravy, nástavby a přístavby, přestavby nebytových prostor, rekonstrukce společných prostor bytového domu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Pořízení základního vybavení bytové jednotky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DPH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77334" y="4127044"/>
            <a:ext cx="85408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Na HLAVNÍ AKTIVITY projektu musí být vynaloženo minimálně 85 % celkových způsobilých výdajů projektu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Clr>
                <a:srgbClr val="0070C0"/>
              </a:buClr>
            </a:pP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! Rozložení výdajů na hlavní a vedlejší aktivity projektu je předmětem kontroly CRR při závěrečném ověření způsobilosti projektu.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!</a:t>
            </a:r>
          </a:p>
          <a:p>
            <a:pPr>
              <a:buClr>
                <a:srgbClr val="0070C0"/>
              </a:buClr>
            </a:pPr>
            <a:endParaRPr lang="cs-CZ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Část 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výdajů na vedlejší aktivity projektu nad 15 % celkových způsobilých výdajů projektu musí být v rozpočtu projektu uvedena jako nezpůsobilý výdaj.</a:t>
            </a:r>
          </a:p>
          <a:p>
            <a:pPr>
              <a:buClr>
                <a:srgbClr val="0070C0"/>
              </a:buClr>
            </a:pP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91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10094"/>
            <a:ext cx="8596668" cy="786938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Způsobilé výdaje pro vedlejší aktivity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97032"/>
            <a:ext cx="9430942" cy="4711325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Zabezpečení výstavby (technický dozor, BOZP, autorský dozor)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Projektová dokumentace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Demolice původního objektu na místě realizace projektu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Zeleň v okolí budov a na budovách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Studie proveditelnosti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Zpracování zadávacích podmínek k zakázkám  a organizace výběrových a zadávacích řízení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Povinná publicita</a:t>
            </a:r>
          </a:p>
          <a:p>
            <a:endParaRPr lang="cs-CZ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Výdaje na vedlejší aktivity projektu celkem jsou způsobilé do výše 15 % celkových způsobilých výdajů na projektu.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3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09881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Nezpůsobilé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31670"/>
            <a:ext cx="8596668" cy="4410682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Parkování a ostatní venkovní úpravy jako je úprava přístupu do domu, oplocení, terénní úpravy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Inženýrské sítě mimo stavební parcelu na níž stojí budova pro vybudování sociálního bydlení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Výdaje spojené s řízením a administrací projektu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Náklady na mzdy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Opravy a udržování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Náklady na spotřebu energií a ostatní provozní náklady..</a:t>
            </a:r>
          </a:p>
        </p:txBody>
      </p:sp>
    </p:spTree>
    <p:extLst>
      <p:ext uri="{BB962C8B-B14F-4D97-AF65-F5344CB8AC3E}">
        <p14:creationId xmlns:p14="http://schemas.microsoft.com/office/powerpoint/2010/main" val="314494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10342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57301"/>
            <a:ext cx="8596668" cy="45554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MAS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Kritéria přijatelnosti a formálních náležitostí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Kritéria věcného hodnocení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Výběr projektů </a:t>
            </a:r>
            <a:r>
              <a:rPr lang="cs-CZ" sz="19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(Programový výbor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MAS)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(dokumenty týkající se kritérií a hodnocení MAS k nahlédnutí na stránkách MAS: </a:t>
            </a:r>
            <a:r>
              <a:rPr lang="cs-CZ" sz="1900" dirty="0" smtClean="0">
                <a:solidFill>
                  <a:schemeClr val="tx2">
                    <a:lumMod val="85000"/>
                    <a:lumOff val="15000"/>
                  </a:schemeClr>
                </a:solidFill>
                <a:hlinkClick r:id="rId2"/>
              </a:rPr>
              <a:t>www.mashustopecsko.cz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sz="19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19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Centrum pro regionální rozvoj (CRR)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Kritéria pro závěrečné ověření způsobilosti </a:t>
            </a:r>
          </a:p>
          <a:p>
            <a:pPr marL="0" indent="0">
              <a:buNone/>
            </a:pPr>
            <a:endParaRPr lang="cs-CZ" sz="19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19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Řídící orgán (ŘO IROP)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Výběr projektů vedením ŘO IROP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Příprava a vydání právního aktu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3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93469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Kritéria formálních náležitostí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07056"/>
            <a:ext cx="8596668" cy="4532602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Formální kritéria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Napravitelná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-Žádost o podporu je podána v předepsané formě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-Žádost o podporu je podepsána oprávněným zástupcem žadatele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-Jsou doloženy všechny povinné přílohy a obsahově splňují náležitosti, požadované v dokumentaci k výzvě MAS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2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76843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Kritéria hodnocení přijatelnosti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29061"/>
            <a:ext cx="8596668" cy="5017769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Kritéria přijatelnosti: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je v souladu se schválenou strategií – Strategie komunitně vedeného místního rozvoje MAS </a:t>
            </a:r>
            <a:r>
              <a:rPr lang="cs-CZ" dirty="0" err="1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Hustopečsko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je v souladu s podmínkami výzvy MAS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respektuje limity způsobilých výdajů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je svým zaměřením v souladu s podporovanými aktivitami výzvy MAS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Potřebnost realizace je odůvodněná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respektuje minimální a maximální hranici celkových způsobilých výdajů stanovenou ve výzvě MAS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nemá negativní vliv na žádnou z horizontálních priorit IROP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Nenapravitelné kritérium: </a:t>
            </a: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je realizován na území MAS </a:t>
            </a:r>
            <a:r>
              <a:rPr lang="cs-CZ" dirty="0" err="1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Hustopečsko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Žadatel splňuje definici oprávněného žadatele pro danou výzvu</a:t>
            </a:r>
          </a:p>
        </p:txBody>
      </p:sp>
    </p:spTree>
    <p:extLst>
      <p:ext uri="{BB962C8B-B14F-4D97-AF65-F5344CB8AC3E}">
        <p14:creationId xmlns:p14="http://schemas.microsoft.com/office/powerpoint/2010/main" val="31047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43840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Kritéria hodnocení – Věcné hodnocení –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Aktivita </a:t>
            </a:r>
            <a:r>
              <a:rPr lang="cs-CZ" dirty="0" smtClean="0">
                <a:solidFill>
                  <a:srgbClr val="0070C0"/>
                </a:solidFill>
              </a:rPr>
              <a:t>Sociální bydlení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995" y="1431630"/>
            <a:ext cx="9066156" cy="520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5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43840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Kritéria hodnocení – Věcné hodnocení –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Aktivita </a:t>
            </a:r>
            <a:r>
              <a:rPr lang="cs-CZ" dirty="0" smtClean="0">
                <a:solidFill>
                  <a:srgbClr val="0070C0"/>
                </a:solidFill>
              </a:rPr>
              <a:t>Sociální bydlení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27" y="1682496"/>
            <a:ext cx="10863642" cy="256946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77334" y="4553712"/>
            <a:ext cx="1030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Maximální počet bodů – 100</a:t>
            </a:r>
          </a:p>
          <a:p>
            <a:r>
              <a:rPr lang="cs-CZ" dirty="0" smtClean="0"/>
              <a:t>Minimální počet bodů - 50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84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Program semináře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0989"/>
            <a:ext cx="8596668" cy="3880773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Základní informace k výzvě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Představení podporovaných aktivit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Povinné 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přílohy žádosti o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podporu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Způsobilost výdajů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Kritéria 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hodnocení a závěrečného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ověření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451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68968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Kritéria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závěrečného ověření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03159"/>
            <a:ext cx="9028140" cy="5454316"/>
          </a:xfrm>
        </p:spPr>
        <p:txBody>
          <a:bodyPr>
            <a:normAutofit/>
          </a:bodyPr>
          <a:lstStyle/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Provádí CRR do 21 PD</a:t>
            </a:r>
          </a:p>
          <a:p>
            <a:pPr>
              <a:buClr>
                <a:srgbClr val="0070C0"/>
              </a:buClr>
            </a:pP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ritéria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Žádost o podporu je podána v předepsané formě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Žádost o podporu je podepsána oprávněným zástupcem žadatele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Jsou doloženy všechny povinné přílohy a obsahově splňují náležitosti požadované v dokumentaci k výzvě ŘO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je svým zaměřením v souladu s výzvou ŘO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Výsledky projektu jsou udržitelné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nemá negativní vliv na žádnou z horizontálních priorit IROP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je v souladu s pravidly veřejné podpory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Statutární zástupce je trestně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bezúhonný (nenapravitelné)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Výdaje na hlavní aktivity projektu odpovídají tržním cenám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6441" y="131641"/>
            <a:ext cx="10066394" cy="68339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Cílové hodnoty indikátorů odpovídají cílům projektu</a:t>
            </a:r>
          </a:p>
          <a:p>
            <a:pPr marL="0" indent="0" algn="just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Žadatel má zajištěnou administrativní, finanční a provozní kapacitu k realizaci a udržitelnosti projektu</a:t>
            </a:r>
          </a:p>
          <a:p>
            <a:pPr marL="0" indent="0" algn="just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Minimálně 85 % způsobilých výdajů projektu je zaměřeno na hlavní aktivity projektu</a:t>
            </a:r>
          </a:p>
          <a:p>
            <a:pPr marL="0" indent="0" algn="just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V hodnocení CBA/finanční analýze projektu dosáhne minimálně stanovené hodnoty ukazatelů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Projekt je v souladu se Strategií sociálního začleňování 2014-2020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Sociální bydlení splňuje stavebně technické parametry dané stavebními předpisy určenými pro výstavbu budov pro bydlení 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Sociální byt splňuje požadavky standardní bytové jednotky se základním vybavením (kuchyňská linka, koupelna, WC) bez dalšího zařízení nábytkem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Sociální byt je umístěný v lokalitě se zajištěnou dostupností sociálních služeb, občanským vybavením, kulturou, veřejnou správou a ochranou obyvatelstva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Sociální bydlení je určeno osobám z cílových skupin (nenapravitelné)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Realizace projektu nevede k segregaci osob z cílových skupin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Pořizovací náklady na sociální bydlení nepřekračují limit stanovený ve výzvě ŘO k předkládání žádostí o podporu integrovaných projektů CLLD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Cílovou skupinou projektu jsou osoby v ekonomicky aktivním věku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Cílem projektu je zajištění přístupu cílové skupiny k dlouhodobému nájemnímu bydlení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Cílové skupině bude poskytnuta sociální práce</a:t>
            </a:r>
          </a:p>
          <a:p>
            <a:pPr marL="0" indent="0" algn="just">
              <a:buNone/>
            </a:pPr>
            <a:r>
              <a:rPr lang="cs-CZ" sz="19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Nová výstavba nebo koupě sociálních bytů není realizována na území sociálně vyloučení lokality obsažené v Seznamu základních sídelních jednotek s vyloučením podpory nové výstavby nebo koupě sociálních bytů v IROP</a:t>
            </a:r>
          </a:p>
        </p:txBody>
      </p:sp>
    </p:spTree>
    <p:extLst>
      <p:ext uri="{BB962C8B-B14F-4D97-AF65-F5344CB8AC3E}">
        <p14:creationId xmlns:p14="http://schemas.microsoft.com/office/powerpoint/2010/main" val="2727334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76844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08116"/>
            <a:ext cx="8596668" cy="5076305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Podrobné informace k jednotlivým indikátorům a závazná pravidla jejich vykazování a výpočtu obsahují metodické listy indikátorů (příloha č.3 Specifických pravidel)</a:t>
            </a:r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Indikátory výsledku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5 53 20 Průměrný počet osob využívající sociální bydlení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5 53 10 Nárůst kapacity sociálních bytů</a:t>
            </a:r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Indikátor výstupu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5 53 01 Počet podpořených bytů pro sociální bydlení</a:t>
            </a:r>
          </a:p>
          <a:p>
            <a:pPr marL="0" indent="0" algn="just">
              <a:buNone/>
            </a:pP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K indikátoru musí být v žádosti vyplněna datová pole: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Výchozí hodnota (v případě výstupového indikátoru automaticky 0 a datum, ke kterému byla hodnota stanovena.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Cílová hodnota, kterou se žadatel v projektu zavazuje dosáhnout, a datum, ke kterému ji musí splnit.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73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93158"/>
            <a:ext cx="8596668" cy="1320800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Webová aplikace IS KP 14+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24492"/>
            <a:ext cx="8596668" cy="77893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Webová aplikace pro žadatele o podporu z Evropských strukturálních a investičních fondů (ESIF) v období 2014-2020: </a:t>
            </a: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  <a:hlinkClick r:id="rId2"/>
              </a:rPr>
              <a:t>https://mseu.mssf.cz/</a:t>
            </a:r>
            <a:endParaRPr lang="cs-CZ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7334" y="2129366"/>
            <a:ext cx="98001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cs-CZ" sz="3600" dirty="0">
                <a:solidFill>
                  <a:srgbClr val="0070C0"/>
                </a:solidFill>
              </a:rPr>
              <a:t>HW a SW požadavky</a:t>
            </a:r>
            <a:endParaRPr lang="cs-CZ" dirty="0"/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Pro bezproblémový chod doporučujeme nejnovější verzi prohlížeče INTERNET EXPLORER.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 podepsání úloh je vyžadován kvalifikovaný elektronický podpis. Aby bylo možné úlohy podepsat, je nutné mít na počítači nainstalovanou aplikaci MS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Silverlight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a balíček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TescoSW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Elevated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TrustTool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, který slouží pro přístup k podpisovým certifikátům.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Instalační balíček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TescoSW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Elevated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TrustTool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naleznete v MS2014+ na záložce HW a SW požadavky</a:t>
            </a:r>
          </a:p>
          <a:p>
            <a:pPr marL="28575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Na záložce ,,FAQ,, (podzáložka ,,FAQ elektronický podpis,,) jsou k dispozici principy práce s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certifikáty – příručka: </a:t>
            </a:r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U</a:t>
            </a: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živatelská příručka ISKP14+</a:t>
            </a:r>
          </a:p>
        </p:txBody>
      </p:sp>
    </p:spTree>
    <p:extLst>
      <p:ext uri="{BB962C8B-B14F-4D97-AF65-F5344CB8AC3E}">
        <p14:creationId xmlns:p14="http://schemas.microsoft.com/office/powerpoint/2010/main" val="413582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68923"/>
            <a:ext cx="8596668" cy="1320800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Prostřednictvím IS KP14+ probíhá podání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90773"/>
            <a:ext cx="8596668" cy="3880773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Žádost o podporu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Žádost o platbu-průběžná, závěrečná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Zpráva o realizaci – průběžná, závěrečná (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ZoR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se v IS KP14+ zobrazí po schválení právního aktu, depeše s upozorněním na blížící se termín podání)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Žádost o změnu – ze strany příjemce i ze strany CRR (ŘO)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Zprávy o udržitelnosti projektu – za každý rok – průběžná i závěrečná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Veškeré komunikace mezi žadatelem a CRR-formou depeší</a:t>
            </a:r>
          </a:p>
          <a:p>
            <a:pPr>
              <a:buClr>
                <a:srgbClr val="0070C0"/>
              </a:buClr>
            </a:pP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Podání všech úloh je pouze elektronické prostřednictvím IS KP14+!</a:t>
            </a:r>
          </a:p>
          <a:p>
            <a:pPr>
              <a:buClr>
                <a:srgbClr val="0070C0"/>
              </a:buClr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77334" y="5482562"/>
            <a:ext cx="99661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Pokud je některá povinná příloha žádosti o podporu pro žadatele nerelevantní, žadatel </a:t>
            </a:r>
          </a:p>
          <a:p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nahraje jako přílohu dokument, ve kterém uvede zdůvodnění nedoložení povinné přílohy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4936" y="304800"/>
            <a:ext cx="8596668" cy="1320800"/>
          </a:xfrm>
        </p:spPr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Info</a:t>
            </a:r>
            <a:r>
              <a:rPr lang="cs-CZ" dirty="0" smtClean="0">
                <a:solidFill>
                  <a:srgbClr val="0070C0"/>
                </a:solidFill>
              </a:rPr>
              <a:t> k IS KP14+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935" y="1185333"/>
            <a:ext cx="9614479" cy="5503334"/>
          </a:xfrm>
        </p:spPr>
        <p:txBody>
          <a:bodyPr>
            <a:normAutofit lnSpcReduction="10000"/>
          </a:bodyPr>
          <a:lstStyle/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Žadatel by měl vždy přístup do portálu s rolí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správe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přístupů. Pouze s touto rolí lze přidávat/odebírat další uživatele (čtenář, editor, signatář, zmocněnec).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podepisování 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všech nebo určitých úloh je možné zmocnit jinou osobu plnou mocí, která se oskenovaná nahraje do IS KP14+.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Informace o stavu projektu včetně výsledků hodnocení projektu se žadatel dozví pouze přes systém.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Dokument Rozhodnutí o poskytnutí dotace bude příjemci zpřístupněn taktéž pouze přes systém.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Komunikace s MAS a CRR po podání projektové žádosti bude probíhat pouze prostřednictvím depeší přes systém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Doporučujeme si v IS KP14+ nastavit notifikace ne telefon nebo e-mail, kde budete informování o události/změně stavu projektu či o případných výzvách k doplnění/vysvětlení.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Depeše se považuje za doručenou dnem odeslání, nikoli dnem přečtení (možnost notifikace na e-mail či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sms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)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Jednotlivé přílohy se nahrávají na záložku ,,Přiložené dokumenty,, ,  ale na různá místa podle oblasti, do které spadají /týká se plných mocí a veřejných zakázek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).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29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Elektronický podpis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7867"/>
            <a:ext cx="8596668" cy="4483495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=kvalifikovaný certifikát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Platnost 1 rok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– platnost 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certifikátu ještě min. 3 dny po podpisu</a:t>
            </a:r>
          </a:p>
          <a:p>
            <a:pPr>
              <a:buClr>
                <a:srgbClr val="0070C0"/>
              </a:buClr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Poskytovatelé: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PostSignum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České pošty (Czech Point), První certifikační autorita, </a:t>
            </a:r>
            <a:r>
              <a:rPr lang="cs-CZ" dirty="0" err="1">
                <a:solidFill>
                  <a:schemeClr val="tx2">
                    <a:lumMod val="85000"/>
                    <a:lumOff val="15000"/>
                  </a:schemeClr>
                </a:solidFill>
              </a:rPr>
              <a:t>Eidentity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1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911" y="1426463"/>
            <a:ext cx="8596668" cy="41148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21600" dirty="0" smtClean="0">
                <a:solidFill>
                  <a:srgbClr val="0070C0"/>
                </a:solidFill>
              </a:rPr>
              <a:t>DĚKUJEME ZA POZORNOST</a:t>
            </a:r>
          </a:p>
          <a:p>
            <a:endParaRPr lang="cs-CZ" sz="4000" dirty="0" smtClean="0"/>
          </a:p>
          <a:p>
            <a:r>
              <a:rPr lang="cs-CZ" sz="6400" dirty="0" smtClean="0"/>
              <a:t>Kontakty</a:t>
            </a:r>
            <a:r>
              <a:rPr lang="cs-CZ" sz="6400" dirty="0"/>
              <a:t>:</a:t>
            </a:r>
          </a:p>
          <a:p>
            <a:endParaRPr lang="cs-CZ" sz="6400" dirty="0"/>
          </a:p>
          <a:p>
            <a:r>
              <a:rPr lang="cs-CZ" sz="6400" b="1" dirty="0"/>
              <a:t>Ing. Přemysl Pálka</a:t>
            </a:r>
            <a:endParaRPr lang="pt-BR" sz="6400" b="1" dirty="0"/>
          </a:p>
          <a:p>
            <a:pPr marL="0" indent="0">
              <a:buNone/>
            </a:pPr>
            <a:r>
              <a:rPr lang="cs-CZ" sz="6400" dirty="0"/>
              <a:t>	</a:t>
            </a:r>
            <a:r>
              <a:rPr lang="pt-BR" sz="6400" dirty="0"/>
              <a:t>vedoucí </a:t>
            </a:r>
            <a:r>
              <a:rPr lang="cs-CZ" sz="6400" dirty="0"/>
              <a:t>pracovník pro SCLLD</a:t>
            </a:r>
            <a:r>
              <a:rPr lang="pt-BR" sz="6400" dirty="0"/>
              <a:t/>
            </a:r>
            <a:br>
              <a:rPr lang="pt-BR" sz="6400" dirty="0"/>
            </a:br>
            <a:r>
              <a:rPr lang="cs-CZ" sz="6400" dirty="0"/>
              <a:t>	</a:t>
            </a:r>
            <a:r>
              <a:rPr lang="pt-BR" sz="6400" dirty="0"/>
              <a:t>e-mail: </a:t>
            </a:r>
            <a:r>
              <a:rPr lang="cs-CZ" sz="6400" dirty="0" err="1">
                <a:hlinkClick r:id="rId2"/>
              </a:rPr>
              <a:t>info.mashustopecsko@gmail</a:t>
            </a:r>
            <a:r>
              <a:rPr lang="cs-CZ" sz="6400" dirty="0">
                <a:hlinkClick r:id="rId2"/>
              </a:rPr>
              <a:t>.</a:t>
            </a:r>
            <a:r>
              <a:rPr lang="pt-BR" sz="6400" dirty="0">
                <a:hlinkClick r:id="rId2"/>
              </a:rPr>
              <a:t>c</a:t>
            </a:r>
            <a:r>
              <a:rPr lang="cs-CZ" sz="6400" dirty="0" err="1">
                <a:hlinkClick r:id="rId2"/>
              </a:rPr>
              <a:t>om</a:t>
            </a:r>
            <a:r>
              <a:rPr lang="pt-BR" sz="6400" dirty="0">
                <a:hlinkClick r:id="rId2"/>
              </a:rPr>
              <a:t/>
            </a:r>
            <a:br>
              <a:rPr lang="pt-BR" sz="6400" dirty="0">
                <a:hlinkClick r:id="rId2"/>
              </a:rPr>
            </a:br>
            <a:r>
              <a:rPr lang="cs-CZ" sz="6400" dirty="0"/>
              <a:t>	</a:t>
            </a:r>
            <a:r>
              <a:rPr lang="pt-BR" sz="6400" dirty="0"/>
              <a:t>tel.: 7</a:t>
            </a:r>
            <a:r>
              <a:rPr lang="cs-CZ" sz="6400" dirty="0"/>
              <a:t>74 364 013</a:t>
            </a:r>
          </a:p>
          <a:p>
            <a:endParaRPr lang="pt-BR" sz="6400" dirty="0"/>
          </a:p>
          <a:p>
            <a:r>
              <a:rPr lang="cs-CZ" sz="6400" b="1" dirty="0"/>
              <a:t>Ing. Michal Zich</a:t>
            </a:r>
          </a:p>
          <a:p>
            <a:pPr marL="0" indent="0">
              <a:buNone/>
            </a:pPr>
            <a:r>
              <a:rPr lang="cs-CZ" sz="6400" dirty="0"/>
              <a:t>	projektový manažer MAS</a:t>
            </a:r>
            <a:br>
              <a:rPr lang="cs-CZ" sz="6400" dirty="0"/>
            </a:br>
            <a:r>
              <a:rPr lang="cs-CZ" sz="6400" dirty="0"/>
              <a:t>	e-mail: </a:t>
            </a:r>
            <a:r>
              <a:rPr lang="cs-CZ" sz="6400" dirty="0">
                <a:hlinkClick r:id="rId3"/>
              </a:rPr>
              <a:t>ZichM@seznam.cz</a:t>
            </a:r>
            <a:br>
              <a:rPr lang="cs-CZ" sz="6400" dirty="0">
                <a:hlinkClick r:id="rId3"/>
              </a:rPr>
            </a:br>
            <a:r>
              <a:rPr lang="cs-CZ" sz="6400" dirty="0"/>
              <a:t>	tel.: 774 113 357</a:t>
            </a:r>
          </a:p>
          <a:p>
            <a:pPr marL="0" indent="0" algn="ctr">
              <a:buNone/>
            </a:pPr>
            <a:endParaRPr lang="cs-CZ" sz="4000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058" y="5755208"/>
            <a:ext cx="6689124" cy="110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0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34788"/>
            <a:ext cx="8596668" cy="1320800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Základní informace k výzvě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66895"/>
            <a:ext cx="10825818" cy="891673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Typ výzvy: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Podpora pro danou výzvu (CZV):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Míra podpory: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Forma podpory: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Území realizace: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Časová způsobilost: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Udržitelnost: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tx1"/>
                </a:solidFill>
              </a:rPr>
              <a:t>Dělení aktivit:</a:t>
            </a:r>
          </a:p>
          <a:p>
            <a:pPr marL="0" indent="0">
              <a:buNone/>
            </a:pPr>
            <a:endParaRPr lang="cs-CZ" sz="7200" dirty="0" smtClean="0"/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kolová </a:t>
            </a: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výzva – jednokolový systém hodnocení</a:t>
            </a:r>
          </a:p>
          <a:p>
            <a:pPr marL="0" indent="0">
              <a:buNone/>
            </a:pPr>
            <a:r>
              <a:rPr lang="cs-CZ" sz="7200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12 105 270,- Kč</a:t>
            </a:r>
            <a:endParaRPr lang="cs-CZ" sz="7200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95 %</a:t>
            </a:r>
          </a:p>
          <a:p>
            <a:pPr marL="0" indent="0">
              <a:buNone/>
            </a:pP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ex-post financování (možnost etap)</a:t>
            </a:r>
          </a:p>
          <a:p>
            <a:pPr marL="0" indent="0">
              <a:buNone/>
            </a:pP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území MAS </a:t>
            </a:r>
            <a:r>
              <a:rPr lang="cs-CZ" sz="7200" dirty="0" err="1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Hustopečsko</a:t>
            </a:r>
            <a:r>
              <a:rPr lang="cs-CZ" sz="72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endParaRPr lang="cs-CZ" sz="72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1. 1. </a:t>
            </a:r>
            <a:r>
              <a:rPr lang="cs-CZ" sz="72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2016 </a:t>
            </a: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– 31. 12. </a:t>
            </a:r>
            <a:r>
              <a:rPr lang="cs-CZ" sz="72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2023</a:t>
            </a:r>
            <a:endParaRPr lang="cs-CZ" sz="72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5 let od proplacení poslední platby</a:t>
            </a:r>
          </a:p>
          <a:p>
            <a:pPr marL="0" indent="0">
              <a:buNone/>
            </a:pPr>
            <a:r>
              <a:rPr lang="cs-CZ" sz="72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vedlejší aktivity max. do výše 15 % způsobilých výdajů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77334" y="4948535"/>
            <a:ext cx="10661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Výzva navazuje na Průběžnou výzvu IROP č.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85: </a:t>
            </a:r>
            <a:r>
              <a:rPr lang="cs-CZ" dirty="0">
                <a:hlinkClick r:id="rId2"/>
              </a:rPr>
              <a:t>http://irop.mmr.cz/cs/Vyzvy/Seznam/Vyzva-c-85-Socialni-bydleni-in-projekty-CLLD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65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609600"/>
            <a:ext cx="9148837" cy="32308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Datum a čas vyhlášení výzvy: </a:t>
            </a: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15. 11. </a:t>
            </a:r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2018, </a:t>
            </a: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8:00</a:t>
            </a:r>
            <a:endParaRPr lang="cs-CZ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Datum a čas ukončení příjmu žádostí o podporu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: </a:t>
            </a: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14. 1. 2019, 18:00</a:t>
            </a:r>
            <a:endParaRPr lang="cs-CZ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>Datum ukončení realizace projektu: 31. 12.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2023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Oprávnění žadatelé: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obce, nestátní neziskové organizace, církve, církevní organizace</a:t>
            </a:r>
            <a: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  <a:t/>
            </a:r>
            <a:br>
              <a:rPr lang="cs-CZ" dirty="0">
                <a:solidFill>
                  <a:schemeClr val="tx2">
                    <a:lumMod val="85000"/>
                    <a:lumOff val="15000"/>
                  </a:schemeClr>
                </a:solidFill>
              </a:rPr>
            </a:br>
            <a:endParaRPr lang="cs-CZ" b="1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Cílové skupiny</a:t>
            </a: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: </a:t>
            </a: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Osoby v bytové nouzi – podrobná specifikace viz. Specifická pravidla výzvy č. 85 kap. 3.3.</a:t>
            </a:r>
            <a:endParaRPr lang="cs-CZ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3325" y="4053900"/>
            <a:ext cx="9810835" cy="2031325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Osobou v bytové nouzi se </a:t>
            </a:r>
            <a:r>
              <a:rPr lang="cs-CZ" b="1" dirty="0" smtClean="0"/>
              <a:t>rozumí </a:t>
            </a:r>
            <a:r>
              <a:rPr lang="cs-CZ" b="1" dirty="0"/>
              <a:t>osoba v ekonomicky produktivním věku, která nemá uzavřenou jinou nájemní smlouvu, nemá ve vlastnictví ani spoluvlastnictví bytový dům, rodinný dům, byt, dům pro rekreační nebo jiné ubytovací účely a zároveň její průměrný čistý měsíční příjem v období 12 kalendářních měsíců před uzavřením nájemní smlouvy nepřesáhl 0,6 násobek průměrné měsíční mzdy. Při určování započitatelných příjmů posuzované osoby se postupuje podle zákona č. 110/2006 Sb., o životním a existenčním minimu, v platném znění.</a:t>
            </a:r>
          </a:p>
        </p:txBody>
      </p:sp>
    </p:spTree>
    <p:extLst>
      <p:ext uri="{BB962C8B-B14F-4D97-AF65-F5344CB8AC3E}">
        <p14:creationId xmlns:p14="http://schemas.microsoft.com/office/powerpoint/2010/main" val="25815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464" y="179294"/>
            <a:ext cx="8596668" cy="762000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Dokumenty závazné pro žadatele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464" y="1062317"/>
            <a:ext cx="10280226" cy="558053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9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Obecná pravidla</a:t>
            </a:r>
          </a:p>
          <a:p>
            <a:pPr marL="0" indent="0">
              <a:buNone/>
            </a:pPr>
            <a:r>
              <a:rPr lang="cs-CZ" sz="19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závazná pro všechny specifické cíle a výzvy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zadávání zakázek, změna projektu, povinná publicita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ODKAZ: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  <a:hlinkClick r:id="rId2"/>
              </a:rPr>
              <a:t>http://irop.mmr.cz/cs/Zadatele-a-prijemci/Dokumenty/Dokumenty/Obecna-Pravidla-pro-zadatele-a-prijemce/Obecna-Pravidla-pro-zadatele-a-prijemce-aktualne-p/Obecna-pravidla-pro-zadatele-a-prijemce-k-15-5-2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</a:p>
          <a:p>
            <a:pPr>
              <a:buFontTx/>
              <a:buChar char="-"/>
            </a:pPr>
            <a:endParaRPr lang="cs-CZ" sz="19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Specifická pravidla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pro každou výzvu samostatný dokument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podporované aktivity, způsobilé výdaje, hodnotící kritéria (CRR), povinné přílohy, </a:t>
            </a:r>
            <a:r>
              <a:rPr lang="cs-CZ" sz="19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vzory</a:t>
            </a:r>
            <a:endParaRPr lang="cs-CZ" sz="19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cs-CZ" sz="19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- ODKAZ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: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  <a:hlinkClick r:id="rId3"/>
              </a:rPr>
              <a:t>http://irop.mmr.cz/cs/Vyzvy/Seznam/Vyzva-c-85-Socialni-bydleni-in-projekty-CLLD</a:t>
            </a:r>
            <a:endParaRPr lang="cs-CZ" sz="19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buFontTx/>
              <a:buChar char="-"/>
            </a:pPr>
            <a:endParaRPr lang="cs-CZ" sz="19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b="1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Výzva MAS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termín pro přijetí žádostí a realizaci projektu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min. a max. výše způsobilých výdajů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žadatelé, aktivity, povinné přílohy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kritéria pro hodnocení projektů (součást příloh výzvy)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- ODKAZ: </a:t>
            </a:r>
            <a:r>
              <a:rPr lang="cs-CZ" sz="1900" dirty="0">
                <a:solidFill>
                  <a:schemeClr val="tx2">
                    <a:lumMod val="85000"/>
                    <a:lumOff val="15000"/>
                  </a:schemeClr>
                </a:solidFill>
                <a:hlinkClick r:id="rId4"/>
              </a:rPr>
              <a:t>http://www.mashustopecsko.cz/irop-3.vyzva-soc-byty</a:t>
            </a:r>
            <a:endParaRPr lang="cs-CZ" sz="1900" dirty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5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28600"/>
            <a:ext cx="8596668" cy="10668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Hlavní podporované </a:t>
            </a:r>
            <a:r>
              <a:rPr lang="cs-CZ" dirty="0" smtClean="0">
                <a:solidFill>
                  <a:srgbClr val="0070C0"/>
                </a:solidFill>
              </a:rPr>
              <a:t>aktivity – min. 85 % CZV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066800"/>
            <a:ext cx="8910419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Sociální bydlení</a:t>
            </a:r>
          </a:p>
          <a:p>
            <a:pPr marL="0" indent="0" algn="just">
              <a:buNone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Pořízení bytů formou výstavby nových bytů, formou nákupu, rekonstrukce bytů, bytových domů či nebytových prostor a jejich adaptace pro potřeby sociálního bydlení včetně pořízení nezbytného základního vybavení.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Nákup objektů, domů, bytů a pozemků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Výstavba nových sociálních bytů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Nákup a dostavba nedokončených staveb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Rekonstrukce a úpravy objektu, domu a bytu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Rekonstrukce a úpravy společných prostor objektu nebo bytového domu</a:t>
            </a:r>
          </a:p>
          <a:p>
            <a:pPr marL="0" indent="0">
              <a:buNone/>
            </a:pPr>
            <a:endParaRPr lang="cs-CZ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6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30393"/>
            <a:ext cx="8596668" cy="86868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Vedlejší aktivity projektu – max. 15 % CZV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99073"/>
            <a:ext cx="8596668" cy="52578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Technický dozor investora, BOZP, autorský dozor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Zeleň v okolí budov a na budovách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Demolice původního objektu na místě realizace projektu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Projektová dokumentace stavby 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Studie proveditelnosti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Zpracování zadávacích podmínek k zakázkám a organizace výběrových a zadávacích řízení</a:t>
            </a:r>
          </a:p>
          <a:p>
            <a:pPr>
              <a:buClr>
                <a:srgbClr val="0070C0"/>
              </a:buClr>
            </a:pPr>
            <a:r>
              <a:rPr lang="cs-CZ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Povinná publicita (dle kap. 13 Obecných pravidel)</a:t>
            </a:r>
          </a:p>
          <a:p>
            <a:pPr marL="0" indent="0">
              <a:buClr>
                <a:srgbClr val="0070C0"/>
              </a:buClr>
              <a:buNone/>
            </a:pPr>
            <a:endParaRPr lang="cs-CZ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  <a:p>
            <a:pPr marL="0" indent="0" algn="just">
              <a:buClr>
                <a:srgbClr val="0070C0"/>
              </a:buClr>
              <a:buNone/>
            </a:pPr>
            <a:endParaRPr lang="cs-CZ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835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98120"/>
            <a:ext cx="8596668" cy="807720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Parametry sociálního bydlení v IROP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005841"/>
            <a:ext cx="10013079" cy="5852160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0070C0"/>
              </a:buClr>
            </a:pPr>
            <a:r>
              <a:rPr lang="cs-CZ" sz="1900" dirty="0" smtClean="0"/>
              <a:t>Sociální bydlení splňuje stavebně technické parametry dané stavebními předpisy budov pro bydlení,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Sociálním bytem se rozumí standardní bytová jednotka se základním vybavením bez nábytku (byt bude vybaven umyvadlem, sprchou nebo vanou, WC, kuchyňskou linku, varnou deskou a troubou),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Sociální bydlení je určenou osobám z cílových skupin, tj. osobám v bytové nouzi,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Sociální byt musí být umístěný v zastavěném nebo zastavitelném území podle územního plánu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Sociální bydlení musí být umístěno v lokalitě, která nevede k segregaci cílové skupiny,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Pořízené či rekonstruované bytové objekty sociálního bydlení musí být umístěny v běžné zástavbě s občanskou vybaveností,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V lokalitě musí být zajištěná veřejná doprava,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Projekt sociálního bydlení musí naplňovat všechny požadavky na občanskou vybavenost, žadatel je popíše v kapitole 4 Studie proveditelnosti, její osnova je v příloze č.4D Specifických pravidel výzvy (školská zařízení, zdravotní sociální péče, nákupy a služby, veřejná doprava)</a:t>
            </a:r>
          </a:p>
          <a:p>
            <a:pPr algn="just">
              <a:buClr>
                <a:srgbClr val="0070C0"/>
              </a:buClr>
            </a:pPr>
            <a:r>
              <a:rPr lang="cs-CZ" sz="1900" dirty="0" smtClean="0"/>
              <a:t>Pro rekonstrukce a pořízení sociálního bytu jsou doporučeny standardy minimální a maximální rozlohy sociálního bydlení v IROP k počtu osob v domácnosti. Tato doporučení jsou přehledně uvedeny ve Specifických pravidlech.</a:t>
            </a:r>
          </a:p>
          <a:p>
            <a:pPr algn="just">
              <a:buClr>
                <a:srgbClr val="0070C0"/>
              </a:buClr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295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92983"/>
            <a:ext cx="8596668" cy="670560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Další podmínky Specifických pravidel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80161"/>
            <a:ext cx="9248062" cy="5270268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dirty="0"/>
              <a:t>JE NUTNÉ DODRŽET PODMÍNKY PRO NAKLÁDÁNÍ SE SOCIÁLNÍMI BYTY, KTERÉ JSOU UVEDENY VE SPECIFICKÝCH PRAVIDLECH </a:t>
            </a:r>
            <a:r>
              <a:rPr lang="cs-CZ" dirty="0" smtClean="0"/>
              <a:t>VÝZVY.</a:t>
            </a:r>
          </a:p>
          <a:p>
            <a:pPr>
              <a:buClr>
                <a:srgbClr val="0070C0"/>
              </a:buClr>
            </a:pPr>
            <a:r>
              <a:rPr lang="cs-CZ" dirty="0"/>
              <a:t>Příjemce musí dodržovat podmínky pro nakládání se sociálními byty minimálně po dobu udržitelnosti projektu a po dobu platnosti Pověřovacího aktu k zajištění SOHZ</a:t>
            </a:r>
            <a:r>
              <a:rPr lang="cs-CZ" dirty="0" smtClean="0"/>
              <a:t>.</a:t>
            </a:r>
          </a:p>
          <a:p>
            <a:pPr algn="just">
              <a:buClr>
                <a:srgbClr val="0070C0"/>
              </a:buClr>
            </a:pPr>
            <a:r>
              <a:rPr lang="cs-CZ" dirty="0" smtClean="0"/>
              <a:t>Po dobu udržitelnosti projektu musí být cílové skupině v sociálních bytech dostupná </a:t>
            </a:r>
            <a:r>
              <a:rPr lang="cs-CZ" b="1" dirty="0" smtClean="0"/>
              <a:t>podpora ve formě sociální práce</a:t>
            </a:r>
            <a:r>
              <a:rPr lang="cs-CZ" dirty="0" smtClean="0"/>
              <a:t>. Sociální prací je myšleno poskytování sociální služby podle zákona č.108/2006 Sb.,  o sociálních službách, ve znění pozdějších předpisů, nebo další sociální práci, jejímž gestorem je kvalifikovaný sociální pracovník. Tato služba má inkluzivní dopad na cílovou skupinu projektu zlepšující jejich nepříznivou sociální situaci.</a:t>
            </a:r>
          </a:p>
          <a:p>
            <a:pPr algn="just">
              <a:buClr>
                <a:srgbClr val="0070C0"/>
              </a:buClr>
            </a:pPr>
            <a:r>
              <a:rPr lang="cs-CZ" dirty="0" smtClean="0"/>
              <a:t>Celkové způsobilé výdaje na hlavní aktivity projektu přepočtené na jeden m</a:t>
            </a:r>
            <a:r>
              <a:rPr lang="cs-CZ" baseline="30000" dirty="0" smtClean="0"/>
              <a:t>2</a:t>
            </a:r>
            <a:r>
              <a:rPr lang="cs-CZ" dirty="0" smtClean="0"/>
              <a:t> podlahové plochy sociálního bytu nesmí překročit částku 29 028 Kč. Podrobný výpočet provede žadatel ve studii proveditelnosti.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60885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0F0"/>
      </a:accent1>
      <a:accent2>
        <a:srgbClr val="4BACC6"/>
      </a:accent2>
      <a:accent3>
        <a:srgbClr val="FFFF00"/>
      </a:accent3>
      <a:accent4>
        <a:srgbClr val="92D050"/>
      </a:accent4>
      <a:accent5>
        <a:srgbClr val="FFFF00"/>
      </a:accent5>
      <a:accent6>
        <a:srgbClr val="00B0F0"/>
      </a:accent6>
      <a:hlink>
        <a:srgbClr val="548DD4"/>
      </a:hlink>
      <a:folHlink>
        <a:srgbClr val="548DD4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</Template>
  <TotalTime>7410</TotalTime>
  <Words>2463</Words>
  <Application>Microsoft Office PowerPoint</Application>
  <PresentationFormat>Širokoúhlá obrazovka</PresentationFormat>
  <Paragraphs>246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Trebuchet MS</vt:lpstr>
      <vt:lpstr>Wingdings</vt:lpstr>
      <vt:lpstr>Wingdings 3</vt:lpstr>
      <vt:lpstr>Faseta</vt:lpstr>
      <vt:lpstr>               3. Výzva MAS Hustopečsko  IROP Sociální byty </vt:lpstr>
      <vt:lpstr>Program semináře</vt:lpstr>
      <vt:lpstr>Základní informace k výzvě</vt:lpstr>
      <vt:lpstr>Prezentace aplikace PowerPoint</vt:lpstr>
      <vt:lpstr>Dokumenty závazné pro žadatele</vt:lpstr>
      <vt:lpstr>Hlavní podporované aktivity – min. 85 % CZV</vt:lpstr>
      <vt:lpstr>Vedlejší aktivity projektu – max. 15 % CZV</vt:lpstr>
      <vt:lpstr>Parametry sociálního bydlení v IROP</vt:lpstr>
      <vt:lpstr>Další podmínky Specifických pravidel</vt:lpstr>
      <vt:lpstr>Povinné přílohy</vt:lpstr>
      <vt:lpstr>Upozornění pro žadatele</vt:lpstr>
      <vt:lpstr>Způsobilé výdaje na hlavní aktivity </vt:lpstr>
      <vt:lpstr>Způsobilé výdaje pro vedlejší aktivity</vt:lpstr>
      <vt:lpstr>Nezpůsobilé výdaje</vt:lpstr>
      <vt:lpstr>Proces hodnocení a výběru projektů</vt:lpstr>
      <vt:lpstr>Kritéria formálních náležitostí</vt:lpstr>
      <vt:lpstr>Kritéria hodnocení přijatelnosti</vt:lpstr>
      <vt:lpstr>Kritéria hodnocení – Věcné hodnocení –  Aktivita Sociální bydlení</vt:lpstr>
      <vt:lpstr>Kritéria hodnocení – Věcné hodnocení –  Aktivita Sociální bydlení</vt:lpstr>
      <vt:lpstr>Kritéria závěrečného ověření</vt:lpstr>
      <vt:lpstr>Prezentace aplikace PowerPoint</vt:lpstr>
      <vt:lpstr>Indikátory</vt:lpstr>
      <vt:lpstr>Webová aplikace IS KP 14+</vt:lpstr>
      <vt:lpstr>Prostřednictvím IS KP14+ probíhá podání</vt:lpstr>
      <vt:lpstr>Info k IS KP14+</vt:lpstr>
      <vt:lpstr>Elektronický podpis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Výzva MAS Střední Haná IROP Sociální bydlení výzva č. 112/06_16_072</dc:title>
  <dc:creator>Uživatel systému Windows</dc:creator>
  <cp:lastModifiedBy>zichm@seznam.cz</cp:lastModifiedBy>
  <cp:revision>50</cp:revision>
  <dcterms:created xsi:type="dcterms:W3CDTF">2018-06-21T06:53:38Z</dcterms:created>
  <dcterms:modified xsi:type="dcterms:W3CDTF">2018-11-19T09:19:44Z</dcterms:modified>
</cp:coreProperties>
</file>