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0" r:id="rId4"/>
  </p:sldMasterIdLst>
  <p:sldIdLst>
    <p:sldId id="256" r:id="rId5"/>
    <p:sldId id="257" r:id="rId6"/>
    <p:sldId id="293" r:id="rId7"/>
    <p:sldId id="294" r:id="rId8"/>
    <p:sldId id="261" r:id="rId9"/>
    <p:sldId id="258" r:id="rId10"/>
    <p:sldId id="296" r:id="rId11"/>
    <p:sldId id="299" r:id="rId12"/>
    <p:sldId id="295" r:id="rId13"/>
    <p:sldId id="285" r:id="rId14"/>
    <p:sldId id="297" r:id="rId15"/>
    <p:sldId id="300" r:id="rId16"/>
    <p:sldId id="298" r:id="rId17"/>
    <p:sldId id="301" r:id="rId18"/>
    <p:sldId id="286" r:id="rId19"/>
    <p:sldId id="266" r:id="rId20"/>
    <p:sldId id="302" r:id="rId21"/>
    <p:sldId id="273" r:id="rId22"/>
    <p:sldId id="274" r:id="rId23"/>
    <p:sldId id="267" r:id="rId24"/>
    <p:sldId id="275" r:id="rId25"/>
    <p:sldId id="268" r:id="rId26"/>
    <p:sldId id="276" r:id="rId27"/>
    <p:sldId id="282" r:id="rId28"/>
    <p:sldId id="277" r:id="rId29"/>
    <p:sldId id="292" r:id="rId30"/>
    <p:sldId id="283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/>
      <dgm:t>
        <a:bodyPr/>
        <a:lstStyle/>
        <a:p>
          <a:r>
            <a:rPr lang="cs-CZ" dirty="0"/>
            <a:t>Formální hodnocení a přijatelnost</a:t>
          </a:r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/>
      <dgm:t>
        <a:bodyPr/>
        <a:lstStyle/>
        <a:p>
          <a:r>
            <a:rPr lang="cs-CZ" dirty="0"/>
            <a:t>Věcné hodnocení</a:t>
          </a:r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/>
      <dgm:t>
        <a:bodyPr/>
        <a:lstStyle/>
        <a:p>
          <a:r>
            <a:rPr lang="cs-CZ" dirty="0"/>
            <a:t>Udělení souladu projektového záměru</a:t>
          </a:r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/>
      <dgm:t>
        <a:bodyPr/>
        <a:lstStyle/>
        <a:p>
          <a:r>
            <a:rPr lang="cs-CZ" dirty="0"/>
            <a:t>Předkládání</a:t>
          </a:r>
          <a:r>
            <a:rPr lang="cs-CZ" baseline="0" dirty="0"/>
            <a:t> plných projektových žádostí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/>
            <a:t>Formální hodnocení a přijatelnost</a:t>
          </a:r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/>
      <dgm:t>
        <a:bodyPr/>
        <a:lstStyle/>
        <a:p>
          <a:r>
            <a:rPr lang="cs-CZ" dirty="0"/>
            <a:t>Věcné hodnocení</a:t>
          </a:r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/>
      <dgm:t>
        <a:bodyPr/>
        <a:lstStyle/>
        <a:p>
          <a:r>
            <a:rPr lang="cs-CZ" dirty="0"/>
            <a:t>Udělení souladu projektového záměru</a:t>
          </a:r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/>
      <dgm:t>
        <a:bodyPr/>
        <a:lstStyle/>
        <a:p>
          <a:r>
            <a:rPr lang="cs-CZ" dirty="0"/>
            <a:t>Předkládání</a:t>
          </a:r>
          <a:r>
            <a:rPr lang="cs-CZ" baseline="0" dirty="0"/>
            <a:t> plných projektových žádostí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Formální hodnocení a přijatelnost</a:t>
          </a:r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/>
            <a:t>Věcné hodnocení</a:t>
          </a:r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Udělení souladu projektového záměru</a:t>
          </a:r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Předkládání</a:t>
          </a:r>
          <a:r>
            <a:rPr lang="cs-CZ" baseline="0" dirty="0"/>
            <a:t> plných projektových žádostí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Formální hodnocení a přijatelnost</a:t>
          </a:r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Věcné hodnocení</a:t>
          </a:r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/>
            <a:t>Udělení souladu projektového záměru</a:t>
          </a:r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Předkládání</a:t>
          </a:r>
          <a:r>
            <a:rPr lang="cs-CZ" baseline="0" dirty="0"/>
            <a:t> plných projektových žádostí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 custLinFactNeighborX="14235" custLinFactNeighborY="1296">
        <dgm:presLayoutVars>
          <dgm:bulletEnabled val="1"/>
        </dgm:presLayoutVars>
      </dgm:prSet>
      <dgm:spPr/>
    </dgm:pt>
  </dgm:ptLst>
  <dgm:cxnLst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Formální hodnocení a přijatelnost</a:t>
          </a:r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Věcné hodnocení</a:t>
          </a:r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/>
            <a:t>Udělení souladu projektového záměru</a:t>
          </a:r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/>
            <a:t>Předkládání</a:t>
          </a:r>
          <a:r>
            <a:rPr lang="cs-CZ" baseline="0" dirty="0"/>
            <a:t> plných projektových žádostí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</dgm:pt>
    <dgm:pt modelId="{EFF722B0-4D43-41E9-B05D-FED86BCAA1AB}" type="pres">
      <dgm:prSet presAssocID="{50E178C3-1EE9-475D-B097-611BD8839651}" presName="arrow" presStyleLbl="bgShp" presStyleIdx="0" presStyleCnt="1" custLinFactNeighborX="302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Formální hodnocení a přijatelnost</a:t>
          </a:r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Věcné hodnocení</a:t>
          </a:r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Udělení souladu projektového záměru</a:t>
          </a:r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Předkládání</a:t>
          </a:r>
          <a:r>
            <a:rPr lang="cs-CZ" sz="2000" kern="1200" baseline="0" dirty="0"/>
            <a:t> plných projektových žádostí</a:t>
          </a:r>
          <a:endParaRPr lang="cs-CZ" sz="2000" kern="1200" dirty="0"/>
        </a:p>
      </dsp:txBody>
      <dsp:txXfrm>
        <a:off x="7930219" y="1094134"/>
        <a:ext cx="2360931" cy="12359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Formální hodnocení a přijatelnost</a:t>
          </a:r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Věcné hodnocení</a:t>
          </a:r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Udělení souladu projektového záměru</a:t>
          </a:r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Předkládání</a:t>
          </a:r>
          <a:r>
            <a:rPr lang="cs-CZ" sz="2000" kern="1200" baseline="0" dirty="0"/>
            <a:t> plných projektových žádostí</a:t>
          </a:r>
          <a:endParaRPr lang="cs-CZ" sz="2000" kern="1200" dirty="0"/>
        </a:p>
      </dsp:txBody>
      <dsp:txXfrm>
        <a:off x="7930219" y="1094134"/>
        <a:ext cx="2360931" cy="12359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Formální hodnocení a přijatelnost</a:t>
          </a:r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Věcné hodnocení</a:t>
          </a:r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Udělení souladu projektového záměru</a:t>
          </a:r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Předkládání</a:t>
          </a:r>
          <a:r>
            <a:rPr lang="cs-CZ" sz="2000" kern="1200" baseline="0" dirty="0"/>
            <a:t> plných projektových žádostí</a:t>
          </a:r>
          <a:endParaRPr lang="cs-CZ" sz="2000" kern="1200" dirty="0"/>
        </a:p>
      </dsp:txBody>
      <dsp:txXfrm>
        <a:off x="7930219" y="1094134"/>
        <a:ext cx="2360931" cy="12359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Formální hodnocení a přijatelnost</a:t>
          </a:r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Věcné hodnocení</a:t>
          </a:r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Udělení souladu projektového záměru</a:t>
          </a:r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8542" y="1045022"/>
          <a:ext cx="2494657" cy="136969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Předkládání</a:t>
          </a:r>
          <a:r>
            <a:rPr lang="cs-CZ" sz="2000" kern="1200" baseline="0" dirty="0"/>
            <a:t> plných projektových žádostí</a:t>
          </a:r>
          <a:endParaRPr lang="cs-CZ" sz="2000" kern="1200" dirty="0"/>
        </a:p>
      </dsp:txBody>
      <dsp:txXfrm>
        <a:off x="7935405" y="1111885"/>
        <a:ext cx="2360931" cy="12359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803842" y="0"/>
          <a:ext cx="8808720" cy="284085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852256"/>
          <a:ext cx="2494657" cy="1136341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Formální hodnocení a přijatelnost</a:t>
          </a:r>
        </a:p>
      </dsp:txBody>
      <dsp:txXfrm>
        <a:off x="60658" y="907728"/>
        <a:ext cx="2383713" cy="1025397"/>
      </dsp:txXfrm>
    </dsp:sp>
    <dsp:sp modelId="{7F703CA9-7CC8-4142-A6C3-7A1C8BBEA7F2}">
      <dsp:nvSpPr>
        <dsp:cNvPr id="0" name=""/>
        <dsp:cNvSpPr/>
      </dsp:nvSpPr>
      <dsp:spPr>
        <a:xfrm>
          <a:off x="2624576" y="852256"/>
          <a:ext cx="2494657" cy="1136341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Věcné hodnocení</a:t>
          </a:r>
        </a:p>
      </dsp:txBody>
      <dsp:txXfrm>
        <a:off x="2680048" y="907728"/>
        <a:ext cx="2383713" cy="1025397"/>
      </dsp:txXfrm>
    </dsp:sp>
    <dsp:sp modelId="{E3EA147F-549C-47DF-A074-5FA3DA8F8E26}">
      <dsp:nvSpPr>
        <dsp:cNvPr id="0" name=""/>
        <dsp:cNvSpPr/>
      </dsp:nvSpPr>
      <dsp:spPr>
        <a:xfrm>
          <a:off x="5243966" y="852256"/>
          <a:ext cx="2494657" cy="1136341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Udělení souladu projektového záměru</a:t>
          </a:r>
        </a:p>
      </dsp:txBody>
      <dsp:txXfrm>
        <a:off x="5299438" y="907728"/>
        <a:ext cx="2383713" cy="1025397"/>
      </dsp:txXfrm>
    </dsp:sp>
    <dsp:sp modelId="{AAFAD246-378A-4612-B1EF-84AC9DF68A49}">
      <dsp:nvSpPr>
        <dsp:cNvPr id="0" name=""/>
        <dsp:cNvSpPr/>
      </dsp:nvSpPr>
      <dsp:spPr>
        <a:xfrm>
          <a:off x="7863356" y="852256"/>
          <a:ext cx="2494657" cy="1136341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Předkládání</a:t>
          </a:r>
          <a:r>
            <a:rPr lang="cs-CZ" sz="2000" kern="1200" baseline="0" dirty="0"/>
            <a:t> plných projektových žádostí</a:t>
          </a:r>
          <a:endParaRPr lang="cs-CZ" sz="2000" kern="1200" dirty="0"/>
        </a:p>
      </dsp:txBody>
      <dsp:txXfrm>
        <a:off x="7918828" y="907728"/>
        <a:ext cx="2383713" cy="10253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799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073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4058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209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2170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78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613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3690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016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63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191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840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643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132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71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26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9/13/2023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882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3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0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2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hustopecsko.cz/vyzva-c.-1-mas-hustopecsko-z.s.-irop-infrastruktura-pro-predskolni-a-zakladni-vzdelavani" TargetMode="External"/><Relationship Id="rId2" Type="http://schemas.openxmlformats.org/officeDocument/2006/relationships/hyperlink" Target="https://irop.mmr.cz/getmedia/3dfce452-82b3-4aa6-8315-aaf8ee18d107/48-Specificka-pravidla-VZDELAVANI-CLLD-v1.pdf.aspx?ext=.pdf#page=9&amp;zoom=100,91,516" TargetMode="External"/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info.mashustopecsko@gmail.com" TargetMode="External"/><Relationship Id="rId2" Type="http://schemas.openxmlformats.org/officeDocument/2006/relationships/hyperlink" Target="mailto:janisova@masbystricka.cz_" TargetMode="External"/><Relationship Id="rId1" Type="http://schemas.openxmlformats.org/officeDocument/2006/relationships/slideLayout" Target="../slideLayouts/slideLayout17.xml"/><Relationship Id="rId4" Type="http://schemas.openxmlformats.org/officeDocument/2006/relationships/hyperlink" Target="mailto:andryskova@masbystricka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2380530"/>
          </a:xfrm>
        </p:spPr>
        <p:txBody>
          <a:bodyPr>
            <a:normAutofit fontScale="90000"/>
          </a:bodyPr>
          <a:lstStyle/>
          <a:p>
            <a:pPr algn="ctr"/>
            <a:br>
              <a:rPr lang="cs-CZ" sz="4400" dirty="0"/>
            </a:br>
            <a:br>
              <a:rPr lang="cs-CZ" sz="4400" dirty="0"/>
            </a:br>
            <a:r>
              <a:rPr lang="cs-CZ" sz="4400" dirty="0">
                <a:solidFill>
                  <a:srgbClr val="002060"/>
                </a:solidFill>
              </a:rPr>
              <a:t>Seminář k 1. výzvě </a:t>
            </a:r>
            <a:br>
              <a:rPr lang="cs-CZ" sz="4400" dirty="0">
                <a:solidFill>
                  <a:srgbClr val="002060"/>
                </a:solidFill>
              </a:rPr>
            </a:br>
            <a:r>
              <a:rPr lang="cs-CZ" sz="4400" dirty="0">
                <a:solidFill>
                  <a:srgbClr val="002060"/>
                </a:solidFill>
              </a:rPr>
              <a:t>k předkládání projektových záměrů </a:t>
            </a:r>
            <a:br>
              <a:rPr lang="cs-CZ" sz="4400" dirty="0">
                <a:solidFill>
                  <a:srgbClr val="002060"/>
                </a:solidFill>
              </a:rPr>
            </a:br>
            <a:r>
              <a:rPr lang="cs-CZ" sz="4400" dirty="0">
                <a:solidFill>
                  <a:srgbClr val="002060"/>
                </a:solidFill>
              </a:rPr>
              <a:t>IROP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49110" y="4971495"/>
            <a:ext cx="7766936" cy="1233996"/>
          </a:xfrm>
        </p:spPr>
        <p:txBody>
          <a:bodyPr>
            <a:normAutofit fontScale="40000" lnSpcReduction="20000"/>
          </a:bodyPr>
          <a:lstStyle/>
          <a:p>
            <a:endParaRPr lang="cs-CZ" sz="2800" dirty="0"/>
          </a:p>
          <a:p>
            <a:endParaRPr lang="cs-CZ" dirty="0"/>
          </a:p>
          <a:p>
            <a:pPr algn="ctr"/>
            <a:r>
              <a:rPr lang="cs-CZ" sz="62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„MAS </a:t>
            </a:r>
            <a:r>
              <a:rPr lang="cs-CZ" sz="6200" b="1" dirty="0" err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Hustopečsko</a:t>
            </a:r>
            <a:r>
              <a:rPr lang="cs-CZ" sz="62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, </a:t>
            </a:r>
            <a:r>
              <a:rPr lang="cs-CZ" sz="6200" b="1" dirty="0" err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z.s</a:t>
            </a:r>
            <a:r>
              <a:rPr lang="cs-CZ" sz="62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. – IROP – INFRASTRUKTURA PRO PŘEDŠKOLNÍ A ZÁKLADNÍ VZDĚLÁVÁNÍ </a:t>
            </a:r>
            <a:r>
              <a:rPr lang="cs-CZ" b="1" dirty="0">
                <a:solidFill>
                  <a:srgbClr val="002060"/>
                </a:solidFill>
              </a:rPr>
              <a:t>“</a:t>
            </a:r>
            <a:r>
              <a:rPr lang="cs-CZ" dirty="0"/>
              <a:t>	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5912" y="334308"/>
            <a:ext cx="3038899" cy="1476581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4DB21058-F46B-4493-A3A7-B9D87E4A31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4596" y="282357"/>
            <a:ext cx="2786478" cy="1441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540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66330"/>
            <a:ext cx="8596668" cy="1185831"/>
          </a:xfrm>
        </p:spPr>
        <p:txBody>
          <a:bodyPr>
            <a:normAutofit/>
          </a:bodyPr>
          <a:lstStyle/>
          <a:p>
            <a:r>
              <a:rPr lang="cs-CZ" sz="2800" dirty="0"/>
              <a:t>2. Infrastruktura základních škol ve vazbě na odborné učebny a učebny neúplných škol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18601" y="1452161"/>
            <a:ext cx="9581857" cy="4540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b="1" dirty="0"/>
              <a:t>Infrastruktura základních škol ve vazbě na odborné učebny a učebny neúplných škol </a:t>
            </a:r>
          </a:p>
          <a:p>
            <a:r>
              <a:rPr lang="cs-CZ" sz="1400" dirty="0"/>
              <a:t>vybudování, modernizace a vybavení odborných učeben ZŠ ve vazbě na přírodní vědy, polytechnické vzdělávání, cizí jazyky, práci s digitálními technologiemi; </a:t>
            </a:r>
          </a:p>
          <a:p>
            <a:r>
              <a:rPr lang="cs-CZ" sz="1400" dirty="0"/>
              <a:t>vnitřní konektivita škol; </a:t>
            </a:r>
          </a:p>
          <a:p>
            <a:r>
              <a:rPr lang="cs-CZ" sz="1400" dirty="0"/>
              <a:t>školní družiny a školní kluby; </a:t>
            </a:r>
          </a:p>
          <a:p>
            <a:r>
              <a:rPr lang="cs-CZ" sz="1400" dirty="0"/>
              <a:t>učebny neúplných škol; </a:t>
            </a:r>
          </a:p>
          <a:p>
            <a:r>
              <a:rPr lang="cs-CZ" sz="1400" dirty="0"/>
              <a:t>doprovodná část projektu: </a:t>
            </a:r>
          </a:p>
          <a:p>
            <a:pPr lvl="1"/>
            <a:r>
              <a:rPr lang="cs-CZ" sz="1200" dirty="0"/>
              <a:t>budování a modernizace zázemí pro školní poradenská pracoviště a pro práci s žáky se speciálními vzdělávacími potřebami (např. klidové zóny, reedukační učebny); </a:t>
            </a:r>
          </a:p>
          <a:p>
            <a:pPr lvl="1"/>
            <a:r>
              <a:rPr lang="cs-CZ" sz="1200" dirty="0"/>
              <a:t>pro pedagogické i nepedagogické pracovníky škol vedoucí k vyšší kvalitě vzdělávání ve školách (např. kabinety); </a:t>
            </a:r>
          </a:p>
          <a:p>
            <a:pPr lvl="1"/>
            <a:r>
              <a:rPr lang="cs-CZ" sz="1200" dirty="0"/>
              <a:t>vnitřního i venkovního pro komunitní aktivity při ZŠ vedoucí k sociální inkluzi (např. veřejně přístupné prostory pro sportovní aktivity, knihovny, společenské místnosti), sloužící po vyučování jako centrum vzdělanosti a komunitních aktivit;</a:t>
            </a:r>
          </a:p>
        </p:txBody>
      </p:sp>
    </p:spTree>
    <p:extLst>
      <p:ext uri="{BB962C8B-B14F-4D97-AF65-F5344CB8AC3E}">
        <p14:creationId xmlns:p14="http://schemas.microsoft.com/office/powerpoint/2010/main" val="2113427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21942"/>
            <a:ext cx="8596668" cy="1708458"/>
          </a:xfrm>
        </p:spPr>
        <p:txBody>
          <a:bodyPr>
            <a:normAutofit/>
          </a:bodyPr>
          <a:lstStyle/>
          <a:p>
            <a:r>
              <a:rPr lang="cs-CZ" sz="2800" dirty="0"/>
              <a:t>2. Infrastruktura základních škol ve vazbě na odborné učebny a učebny neúplných škol</a:t>
            </a:r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0171DFC4-287E-498C-ACE6-B86ACE3AC0EB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677334" y="1682396"/>
            <a:ext cx="7591425" cy="413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871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01625"/>
            <a:ext cx="8596668" cy="1628775"/>
          </a:xfrm>
        </p:spPr>
        <p:txBody>
          <a:bodyPr>
            <a:normAutofit/>
          </a:bodyPr>
          <a:lstStyle/>
          <a:p>
            <a:r>
              <a:rPr lang="cs-CZ" sz="2800" dirty="0"/>
              <a:t>2. Infrastruktura základních škol ve vazbě na odborné učebny a učebny neúplných škol</a:t>
            </a:r>
          </a:p>
        </p:txBody>
      </p:sp>
      <p:pic>
        <p:nvPicPr>
          <p:cNvPr id="6" name="Zástupný symbol pro obsah 5">
            <a:extLst>
              <a:ext uri="{FF2B5EF4-FFF2-40B4-BE49-F238E27FC236}">
                <a16:creationId xmlns:a16="http://schemas.microsoft.com/office/drawing/2014/main" id="{E1093A3B-3E56-4B41-8DAC-C1F9611B9483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607473" y="1560181"/>
            <a:ext cx="7639050" cy="162877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53AA617B-F57B-417C-A16B-4DE8B252B8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673" y="3188956"/>
            <a:ext cx="7562850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58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2. Infrastruktura základních škol ve vazbě na odborné učebny a učebny neúplných škol</a:t>
            </a:r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4ECD5F56-482D-4DA6-BD5C-69D532127628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585187" y="1811723"/>
            <a:ext cx="7629525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396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04186"/>
            <a:ext cx="8596668" cy="1726214"/>
          </a:xfrm>
        </p:spPr>
        <p:txBody>
          <a:bodyPr>
            <a:normAutofit/>
          </a:bodyPr>
          <a:lstStyle/>
          <a:p>
            <a:r>
              <a:rPr lang="cs-CZ" sz="2800" dirty="0"/>
              <a:t>2. Infrastruktura základních škol ve vazbě na odborné učebny a učebny neúplných škol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FE326023-179A-464E-AF77-333E929432A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7334" y="1171853"/>
            <a:ext cx="10600266" cy="53621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sz="1600" b="1" dirty="0"/>
              <a:t>ZPŮSOBILÉ VÝDAJE – PŘÍMÉ VÝDAJE</a:t>
            </a:r>
          </a:p>
          <a:p>
            <a:r>
              <a:rPr lang="cs-CZ" sz="1600" dirty="0"/>
              <a:t>Stavby, přístavby, nástavby, stavební úpravy a modernizace budov pro potřeby provozu ZŠ </a:t>
            </a:r>
          </a:p>
          <a:p>
            <a:pPr lvl="1"/>
            <a:r>
              <a:rPr lang="cs-CZ" sz="1400" dirty="0"/>
              <a:t>laboratoře, dílny, odborné a specializované učebny a výukové prostory ve vazbě na přírodní vědy, polytechnické vzdělávání, cizí jazyky, práci s digitálními technologiemi a nezbytné zázemí těchto učeben, prostor (např. šatny k dílnám, hygienická zařízení, přípravny, sklady pomůcek, úklidové komory) </a:t>
            </a:r>
          </a:p>
          <a:p>
            <a:pPr lvl="1"/>
            <a:r>
              <a:rPr lang="cs-CZ" sz="1400" dirty="0"/>
              <a:t>stavební úpravy a vybudování učeben neúplných škol o odborné kabinety ve vazbě na přírodní vědy, polytechnické vzdělávání, cizí jazyky, práci s digitálními technologiemi </a:t>
            </a:r>
          </a:p>
          <a:p>
            <a:pPr lvl="1"/>
            <a:r>
              <a:rPr lang="cs-CZ" sz="1400" dirty="0"/>
              <a:t>školní družina a její nezbytné zázemí (vnitřní prostory) </a:t>
            </a:r>
          </a:p>
          <a:p>
            <a:pPr lvl="1"/>
            <a:r>
              <a:rPr lang="cs-CZ" sz="1400" dirty="0"/>
              <a:t>školní klub a jeho nezbytné zázemí (vnitřní prostory) </a:t>
            </a:r>
          </a:p>
          <a:p>
            <a:pPr lvl="1"/>
            <a:r>
              <a:rPr lang="cs-CZ" sz="1400" dirty="0"/>
              <a:t>toalety v patrech, kde jsou realizovány odborné učebny / učebny neúplných škol / kabinety, družina / školní klub </a:t>
            </a:r>
          </a:p>
          <a:p>
            <a:pPr lvl="1"/>
            <a:r>
              <a:rPr lang="cs-CZ" sz="1400" dirty="0"/>
              <a:t>chodby, vstupní a spojovací prostory nezbytné pro propojení nově vybudovaných prostor </a:t>
            </a:r>
          </a:p>
          <a:p>
            <a:pPr lvl="1"/>
            <a:r>
              <a:rPr lang="cs-CZ" sz="1400" dirty="0"/>
              <a:t>stavby a stavební úpravy objektu dle vyhlášky č. 398/2009 Sb. související s podporou sociální inkluze v celé budově (např. zajištění bezbariérového přístupu, bezbariérová toaleta); (pozn. v případě, že v budově funguje další škola či školské zařízení, může být bezbariérovost společných části budovy financována i pro potřeby ostatních škol a školských zařízení); </a:t>
            </a:r>
          </a:p>
          <a:p>
            <a:pPr lvl="1"/>
            <a:r>
              <a:rPr lang="cs-CZ" sz="1400" dirty="0"/>
              <a:t>budování a modernizace související inženýrské sítě (vodovod, kanalizace, plyn, elektroinstalace) v rámci stavby, která je součástí projektu a projektové dokumentace stavby (způsobilým výdajem je přípojka realizovaná i mimo pozemek hlavní stavby, pokud je tato přípojka součástí projektové dokumentace a souvisí s realizovaným projektem) </a:t>
            </a:r>
          </a:p>
          <a:p>
            <a:pPr lvl="1"/>
            <a:r>
              <a:rPr lang="cs-CZ" sz="1400" dirty="0"/>
              <a:t>zvýšení energetické účinnosti při renovaci/výstavbě budov</a:t>
            </a:r>
          </a:p>
          <a:p>
            <a:r>
              <a:rPr lang="cs-CZ" sz="1600" b="1" dirty="0"/>
              <a:t>Nákup vybavení pro potřeby provozu předškolního zařízení </a:t>
            </a:r>
          </a:p>
          <a:p>
            <a:pPr lvl="1"/>
            <a:r>
              <a:rPr lang="cs-CZ" sz="1400" dirty="0"/>
              <a:t>nábytek; </a:t>
            </a:r>
          </a:p>
          <a:p>
            <a:pPr lvl="1"/>
            <a:r>
              <a:rPr lang="cs-CZ" sz="1400" dirty="0"/>
              <a:t>elektronika, hardware a software vybavení kmenových učeben; </a:t>
            </a:r>
          </a:p>
          <a:p>
            <a:pPr marL="457200" lvl="1" indent="0">
              <a:buNone/>
            </a:pPr>
            <a:endParaRPr lang="cs-CZ" sz="1400" dirty="0"/>
          </a:p>
          <a:p>
            <a:r>
              <a:rPr lang="cs-CZ" sz="1600" b="1" dirty="0"/>
              <a:t>VNITŘNÍ KONEKTIVITA, NÁKUP STAVEB, DPH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3246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Aktivita Infrastruktura středních škol a vyšších odborných škol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18601" y="1452161"/>
            <a:ext cx="9581857" cy="45404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sz="1400" b="1" dirty="0"/>
              <a:t>ZPŮSOBILÉ VÝDAJE – NEPŘÍMÉ VÝDAJE</a:t>
            </a:r>
          </a:p>
          <a:p>
            <a:pPr marL="0" indent="0">
              <a:buNone/>
            </a:pPr>
            <a:r>
              <a:rPr lang="cs-CZ" sz="1400" i="1" dirty="0"/>
              <a:t>Náklady, které nelze při použití paušální sazby 7 % zahrnout mezi přímé výdaje.</a:t>
            </a:r>
          </a:p>
          <a:p>
            <a:r>
              <a:rPr lang="cs-CZ" sz="1400" dirty="0"/>
              <a:t>Dokumentace žádosti o podporu</a:t>
            </a:r>
          </a:p>
          <a:p>
            <a:r>
              <a:rPr lang="pl-PL" sz="1400" dirty="0"/>
              <a:t>Projektová dokumentace a dokumentace pro realizaci projektu</a:t>
            </a:r>
          </a:p>
          <a:p>
            <a:r>
              <a:rPr lang="cs-CZ" sz="1400" dirty="0"/>
              <a:t>Administrativní kapacity a řízení projektu</a:t>
            </a:r>
          </a:p>
          <a:p>
            <a:r>
              <a:rPr lang="cs-CZ" sz="1400" dirty="0"/>
              <a:t>Publicita projektu </a:t>
            </a:r>
          </a:p>
          <a:p>
            <a:r>
              <a:rPr lang="cs-CZ" sz="1400" b="1" dirty="0"/>
              <a:t>A další…</a:t>
            </a:r>
          </a:p>
          <a:p>
            <a:endParaRPr lang="cs-CZ" sz="1400" b="1" dirty="0"/>
          </a:p>
          <a:p>
            <a:endParaRPr lang="cs-CZ" sz="1400" b="1" dirty="0"/>
          </a:p>
          <a:p>
            <a:pPr marL="0" indent="0">
              <a:buNone/>
            </a:pPr>
            <a:endParaRPr lang="cs-CZ" sz="1400" b="1" dirty="0"/>
          </a:p>
          <a:p>
            <a:pPr marL="0" indent="0">
              <a:buNone/>
            </a:pPr>
            <a:r>
              <a:rPr lang="cs-CZ" sz="1400" b="1" dirty="0"/>
              <a:t>NEZPŮSOBILÉ VÝDAJE</a:t>
            </a:r>
          </a:p>
          <a:p>
            <a:pPr marL="0" indent="0">
              <a:buNone/>
            </a:pPr>
            <a:endParaRPr lang="cs-CZ" sz="1400" b="1" dirty="0"/>
          </a:p>
          <a:p>
            <a:pPr marL="0" indent="0">
              <a:buNone/>
            </a:pPr>
            <a:r>
              <a:rPr lang="cs-CZ" sz="1400" b="1" dirty="0"/>
              <a:t>Definice v kap. 3.3.6.</a:t>
            </a:r>
          </a:p>
          <a:p>
            <a:pPr marL="0" indent="0">
              <a:buNone/>
            </a:pPr>
            <a:endParaRPr lang="cs-CZ" sz="14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D312889-55DC-4C06-BA91-21B4B9806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2988" y="2632089"/>
            <a:ext cx="6190411" cy="399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066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PODÁNÍ PROJEKTOVÉHO ZÁMĚRU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55815" y="1270000"/>
            <a:ext cx="10363826" cy="3805880"/>
          </a:xfrm>
        </p:spPr>
        <p:txBody>
          <a:bodyPr>
            <a:norm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Projektový záměr se podává na MAS </a:t>
            </a:r>
          </a:p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prostřednictvím datové schránky </a:t>
            </a:r>
          </a:p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zpracovaný dle šablony – příloha č. 4 výzvy č. 1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C892844-53D0-48A9-BF01-CAAEAF0DC8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0"/>
            <a:ext cx="5880752" cy="68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381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106532"/>
            <a:ext cx="10561796" cy="1823868"/>
          </a:xfrm>
        </p:spPr>
        <p:txBody>
          <a:bodyPr>
            <a:normAutofit fontScale="90000"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PŘÍLOHY PROJEKTOVÉHO ZÁMĚRŮ</a:t>
            </a:r>
            <a:br>
              <a:rPr lang="cs-CZ" sz="28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cs-CZ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1800" b="1" i="1" dirty="0">
                <a:solidFill>
                  <a:srgbClr val="002060"/>
                </a:solidFill>
              </a:rPr>
              <a:t>Žadatel předkládá na MAS Projektový záměr (vypracovaný na šabloně dle přílohy č. 4 této výzvy MAS) a ostatní povinné přílohy projektového záměru zasláním do datové schránky MAS.</a:t>
            </a:r>
            <a:r>
              <a:rPr lang="cs-CZ" b="1" i="1" dirty="0">
                <a:solidFill>
                  <a:srgbClr val="002060"/>
                </a:solidFill>
              </a:rPr>
              <a:t>	</a:t>
            </a:r>
            <a:br>
              <a:rPr lang="cs-CZ" dirty="0"/>
            </a:b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24503" y="1802166"/>
            <a:ext cx="10363826" cy="4429958"/>
          </a:xfrm>
        </p:spPr>
        <p:txBody>
          <a:bodyPr>
            <a:normAutofit/>
          </a:bodyPr>
          <a:lstStyle/>
          <a:p>
            <a:r>
              <a:rPr lang="cs-CZ" sz="1600" dirty="0"/>
              <a:t>Podklady pro hodnocení (dle šablony v příloze č 5 výzvy MAS) - OSNOVA PODKLADU PRO HODNOCENÍ</a:t>
            </a:r>
          </a:p>
          <a:p>
            <a:r>
              <a:rPr lang="cs-CZ" sz="1600" dirty="0"/>
              <a:t>Připravenost příloh do žádosti o podporu (dle šablony v příloze č. 6 výzvy MAS)</a:t>
            </a:r>
          </a:p>
          <a:p>
            <a:r>
              <a:rPr lang="cs-CZ" sz="1600" dirty="0"/>
              <a:t>Výpis z Evidence dětských skupin pro dětskou skupinu/dětské skupiny, které jsou předmětem realizace </a:t>
            </a:r>
          </a:p>
          <a:p>
            <a:pPr marL="0" indent="0">
              <a:buNone/>
            </a:pPr>
            <a:r>
              <a:rPr lang="cs-CZ" sz="1600" dirty="0"/>
              <a:t>projektu(dle kap.3.2.8 Specifických pravidel </a:t>
            </a:r>
          </a:p>
          <a:p>
            <a:pPr marL="0" indent="0">
              <a:buNone/>
            </a:pPr>
            <a:r>
              <a:rPr lang="cs-CZ" sz="1600" dirty="0"/>
              <a:t>výzvy 48. IROP)</a:t>
            </a:r>
            <a:r>
              <a:rPr lang="cs-CZ" dirty="0"/>
              <a:t>	</a:t>
            </a:r>
          </a:p>
          <a:p>
            <a:r>
              <a:rPr lang="cs-CZ" sz="1600" dirty="0"/>
              <a:t>Výpis z Rejstříku škol a školských zařízení </a:t>
            </a:r>
          </a:p>
          <a:p>
            <a:pPr marL="0" indent="0">
              <a:buNone/>
            </a:pPr>
            <a:r>
              <a:rPr lang="cs-CZ" sz="1600" dirty="0"/>
              <a:t>pro školu/školy, které jsou předmětem realizace</a:t>
            </a:r>
          </a:p>
          <a:p>
            <a:pPr marL="0" indent="0">
              <a:buNone/>
            </a:pPr>
            <a:r>
              <a:rPr lang="cs-CZ" sz="1600" dirty="0"/>
              <a:t> projektu (dle kap.3.2.8 Specifických pravidel</a:t>
            </a:r>
          </a:p>
          <a:p>
            <a:pPr marL="0" indent="0">
              <a:buNone/>
            </a:pPr>
            <a:r>
              <a:rPr lang="cs-CZ" sz="1600" dirty="0"/>
              <a:t>výzvy48.IROP) 	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DF611B4-5E11-4AC4-8883-4C160AE600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6416" y="3052120"/>
            <a:ext cx="6191202" cy="3805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4727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hodnocení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596482216"/>
              </p:ext>
            </p:extLst>
          </p:nvPr>
        </p:nvGraphicFramePr>
        <p:xfrm>
          <a:off x="677334" y="1360199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Obrázek 2">
            <a:extLst>
              <a:ext uri="{FF2B5EF4-FFF2-40B4-BE49-F238E27FC236}">
                <a16:creationId xmlns:a16="http://schemas.microsoft.com/office/drawing/2014/main" id="{202E1C61-EB9E-4EAC-98AC-9FF3F8D53CC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7334" y="4204263"/>
            <a:ext cx="6572081" cy="2661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8099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hodnocení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71483370"/>
              </p:ext>
            </p:extLst>
          </p:nvPr>
        </p:nvGraphicFramePr>
        <p:xfrm>
          <a:off x="581891" y="1591108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7076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70" y="284085"/>
            <a:ext cx="10363826" cy="6249879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VAZBA NA VÝZVU ŘO IROP 48. výzva IROP - Vzdělávání - SC 5.1 (CLLD)	</a:t>
            </a:r>
          </a:p>
          <a:p>
            <a:pPr marL="0" indent="0">
              <a:buNone/>
            </a:pPr>
            <a:endParaRPr lang="cs-CZ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Příjem projektových záměrů: 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od 5.9.2023 9:00  do 20.10.2023 23:59</a:t>
            </a:r>
          </a:p>
          <a:p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CZV pro výzvu:  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7 289 862,35 Kč	Kč (dotace + 5% spoluúčast) </a:t>
            </a:r>
          </a:p>
          <a:p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Min. celkové výdaje projektu:  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500.000,00 Kč</a:t>
            </a:r>
          </a:p>
          <a:p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Max. celkové výdaje projektu: 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7 289 862,35 Kč</a:t>
            </a:r>
          </a:p>
          <a:p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Způsob podání projektových záměrů na MAS: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 prostřednictvím datové schránka </a:t>
            </a:r>
            <a:r>
              <a:rPr lang="cs-CZ" dirty="0"/>
              <a:t>njji9z	</a:t>
            </a:r>
          </a:p>
          <a:p>
            <a:endParaRPr lang="cs-CZ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Termín předložení vybraných žádostí do nadřazené výzvy ŘO IROP: </a:t>
            </a:r>
            <a:r>
              <a:rPr lang="cs-CZ" dirty="0"/>
              <a:t>Žadatel, jehož projektový záměr bude v rámci výzvy MAS vybrán k podpoře, obdrží Stanovisko k souladu projektového záměru/náhradního projektového záměru se SCLLD 21-27 MAS </a:t>
            </a:r>
            <a:r>
              <a:rPr lang="cs-CZ" dirty="0" err="1"/>
              <a:t>Hustopečsko</a:t>
            </a:r>
            <a:r>
              <a:rPr lang="cs-CZ" dirty="0"/>
              <a:t>. Datum pro předložení žádosti o dotaci do nadřazené výzvy ŘO IROP bude minimálně 30 kalendářních dní od vydání Stanoviska. 	</a:t>
            </a:r>
          </a:p>
          <a:p>
            <a:r>
              <a:rPr lang="cs-CZ" dirty="0"/>
              <a:t>	</a:t>
            </a:r>
          </a:p>
          <a:p>
            <a:pPr marL="457200" lvl="1" indent="0">
              <a:buNone/>
            </a:pP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74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196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400" cap="none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cs-CZ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736848"/>
            <a:ext cx="10363826" cy="479393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FORMÁLNÍ</a:t>
            </a:r>
            <a:r>
              <a:rPr lang="cs-CZ" dirty="0"/>
              <a:t> </a:t>
            </a:r>
            <a:r>
              <a:rPr lang="cs-CZ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HODNOCENÍ Příloha č. 2 výzvy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91AF18D-8258-4A8E-BACD-94F97FBF1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0461" y="4083018"/>
            <a:ext cx="7444111" cy="2652127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3CF5D39F-D05F-4BBD-99CC-797EFAEDD572}"/>
              </a:ext>
            </a:extLst>
          </p:cNvPr>
          <p:cNvSpPr/>
          <p:nvPr/>
        </p:nvSpPr>
        <p:spPr>
          <a:xfrm>
            <a:off x="346229" y="1334572"/>
            <a:ext cx="1112834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Kontrolu </a:t>
            </a:r>
            <a:r>
              <a:rPr lang="cs-CZ" dirty="0" err="1"/>
              <a:t>FNaP</a:t>
            </a:r>
            <a:r>
              <a:rPr lang="cs-CZ" dirty="0"/>
              <a:t> provede Kancelář MAS maximálně do 60 PD od data ukončení příjmu projektových záměrů stanoveného v příslušné výzvě MAS.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O výsledku kontroly </a:t>
            </a:r>
            <a:r>
              <a:rPr lang="cs-CZ" dirty="0" err="1"/>
              <a:t>FNaP</a:t>
            </a:r>
            <a:r>
              <a:rPr lang="cs-CZ" dirty="0"/>
              <a:t> je žadatel informován zprávou zaslanou do </a:t>
            </a:r>
            <a:r>
              <a:rPr lang="cs-CZ" dirty="0">
                <a:solidFill>
                  <a:srgbClr val="FF0000"/>
                </a:solidFill>
              </a:rPr>
              <a:t>datové schránky žadatele </a:t>
            </a:r>
            <a:r>
              <a:rPr lang="cs-CZ" dirty="0"/>
              <a:t>nejpozději do 5 PD od provedení kontroly </a:t>
            </a:r>
            <a:r>
              <a:rPr lang="cs-CZ" dirty="0" err="1"/>
              <a:t>FNaP</a:t>
            </a:r>
            <a:r>
              <a:rPr lang="cs-CZ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Lhůta pro opravu/doplnění projektového záměru se stanovuje na </a:t>
            </a:r>
            <a:r>
              <a:rPr lang="cs-CZ" dirty="0">
                <a:solidFill>
                  <a:srgbClr val="FF0000"/>
                </a:solidFill>
              </a:rPr>
              <a:t>15 kalendářních dní od data odeslání požadavku do datové schránky žadatele.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/>
              <a:t>Žadatel nesmí projektový záměr upravovat nad rámec požadavků uvedených ve výzvě k doplnění.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Celkově může MAS žadatele vyzvat k opravě/doplnění projektového záměru nejvýše dvakrát (2x)</a:t>
            </a:r>
            <a:endParaRPr lang="cs-CZ" b="1" dirty="0"/>
          </a:p>
          <a:p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6441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hodnocení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904549664"/>
              </p:ext>
            </p:extLst>
          </p:nvPr>
        </p:nvGraphicFramePr>
        <p:xfrm>
          <a:off x="677334" y="1452563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17731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266330"/>
            <a:ext cx="10364451" cy="994300"/>
          </a:xfrm>
        </p:spPr>
        <p:txBody>
          <a:bodyPr>
            <a:normAutofit fontScale="90000"/>
          </a:bodyPr>
          <a:lstStyle/>
          <a:p>
            <a:r>
              <a:rPr lang="cs-CZ" sz="2000" dirty="0"/>
              <a:t>FORMÁLNÍ HODNOCENÍ Příloha č. 3 výzvy</a:t>
            </a:r>
            <a:br>
              <a:rPr lang="cs-CZ" sz="2000" dirty="0"/>
            </a:br>
            <a:br>
              <a:rPr lang="cs-CZ" sz="2000" dirty="0"/>
            </a:br>
            <a:br>
              <a:rPr lang="cs-CZ" sz="2000" dirty="0"/>
            </a:br>
            <a:br>
              <a:rPr lang="cs-CZ" sz="2000" dirty="0"/>
            </a:br>
            <a:r>
              <a:rPr lang="cs-CZ" sz="1300" b="1" dirty="0">
                <a:solidFill>
                  <a:srgbClr val="002060"/>
                </a:solidFill>
              </a:rPr>
              <a:t>Do věcného hodnocení jsou předávány pouze projektové záměry, které splnily podmínky kontroly </a:t>
            </a:r>
            <a:r>
              <a:rPr lang="cs-CZ" sz="1300" b="1" dirty="0" err="1">
                <a:solidFill>
                  <a:srgbClr val="002060"/>
                </a:solidFill>
              </a:rPr>
              <a:t>FNaP</a:t>
            </a:r>
            <a:r>
              <a:rPr lang="cs-CZ" sz="1300" b="1" dirty="0">
                <a:solidFill>
                  <a:srgbClr val="002060"/>
                </a:solidFill>
              </a:rPr>
              <a:t>.</a:t>
            </a:r>
            <a:br>
              <a:rPr lang="cs-CZ" sz="1300" b="1" dirty="0">
                <a:solidFill>
                  <a:srgbClr val="002060"/>
                </a:solidFill>
              </a:rPr>
            </a:br>
            <a:br>
              <a:rPr lang="cs-CZ" sz="1300" b="1" dirty="0">
                <a:solidFill>
                  <a:srgbClr val="002060"/>
                </a:solidFill>
              </a:rPr>
            </a:br>
            <a:r>
              <a:rPr lang="cs-CZ" sz="1300" b="1" dirty="0">
                <a:solidFill>
                  <a:srgbClr val="002060"/>
                </a:solidFill>
              </a:rPr>
              <a:t>KRITÉRIA VÝBĚRU:</a:t>
            </a:r>
            <a:br>
              <a:rPr lang="cs-CZ" sz="2000" dirty="0"/>
            </a:br>
            <a:r>
              <a:rPr lang="cs-CZ" sz="1800" dirty="0">
                <a:solidFill>
                  <a:srgbClr val="002060"/>
                </a:solidFill>
              </a:rPr>
              <a:t>- velikost CZV, ze kterých je stanovena dotace </a:t>
            </a:r>
            <a:br>
              <a:rPr lang="cs-CZ" sz="1800" dirty="0">
                <a:solidFill>
                  <a:srgbClr val="002060"/>
                </a:solidFill>
              </a:rPr>
            </a:br>
            <a:r>
              <a:rPr lang="cs-CZ" sz="1800" dirty="0">
                <a:solidFill>
                  <a:srgbClr val="002060"/>
                </a:solidFill>
              </a:rPr>
              <a:t>- stupeň připravenosti projektu</a:t>
            </a:r>
            <a:br>
              <a:rPr lang="cs-CZ" sz="1800" dirty="0">
                <a:solidFill>
                  <a:srgbClr val="002060"/>
                </a:solidFill>
              </a:rPr>
            </a:br>
            <a:r>
              <a:rPr lang="cs-CZ" sz="1800" dirty="0">
                <a:solidFill>
                  <a:srgbClr val="002060"/>
                </a:solidFill>
              </a:rPr>
              <a:t>- velikost obce, ve které je projekt realizován</a:t>
            </a:r>
            <a:br>
              <a:rPr lang="cs-CZ" sz="1800" dirty="0">
                <a:solidFill>
                  <a:srgbClr val="002060"/>
                </a:solidFill>
              </a:rPr>
            </a:br>
            <a:r>
              <a:rPr lang="cs-CZ" sz="1800" dirty="0">
                <a:solidFill>
                  <a:srgbClr val="002060"/>
                </a:solidFill>
              </a:rPr>
              <a:t>- u MŠ</a:t>
            </a:r>
            <a:br>
              <a:rPr lang="cs-CZ" sz="1800" dirty="0">
                <a:solidFill>
                  <a:srgbClr val="002060"/>
                </a:solidFill>
              </a:rPr>
            </a:br>
            <a:r>
              <a:rPr lang="cs-CZ" sz="1800" dirty="0">
                <a:solidFill>
                  <a:srgbClr val="002060"/>
                </a:solidFill>
              </a:rPr>
              <a:t>          - navýšení stávajících kapacit (počet)</a:t>
            </a:r>
            <a:br>
              <a:rPr lang="cs-CZ" sz="1800" dirty="0">
                <a:solidFill>
                  <a:srgbClr val="002060"/>
                </a:solidFill>
              </a:rPr>
            </a:br>
            <a:r>
              <a:rPr lang="cs-CZ" sz="1800" dirty="0">
                <a:solidFill>
                  <a:srgbClr val="002060"/>
                </a:solidFill>
              </a:rPr>
              <a:t>	     - zaměření projektu</a:t>
            </a:r>
            <a:br>
              <a:rPr lang="cs-CZ" sz="1800" dirty="0">
                <a:solidFill>
                  <a:srgbClr val="002060"/>
                </a:solidFill>
              </a:rPr>
            </a:br>
            <a:r>
              <a:rPr lang="cs-CZ" sz="1800" dirty="0">
                <a:solidFill>
                  <a:srgbClr val="002060"/>
                </a:solidFill>
              </a:rPr>
              <a:t>- u ZŠ</a:t>
            </a:r>
            <a:br>
              <a:rPr lang="cs-CZ" sz="1800" dirty="0">
                <a:solidFill>
                  <a:srgbClr val="002060"/>
                </a:solidFill>
              </a:rPr>
            </a:br>
            <a:r>
              <a:rPr lang="cs-CZ" sz="1800" dirty="0">
                <a:solidFill>
                  <a:srgbClr val="002060"/>
                </a:solidFill>
              </a:rPr>
              <a:t>	     - počet odborných oblastí</a:t>
            </a:r>
            <a:br>
              <a:rPr lang="cs-CZ" sz="1800" dirty="0">
                <a:solidFill>
                  <a:srgbClr val="002060"/>
                </a:solidFill>
              </a:rPr>
            </a:br>
            <a:r>
              <a:rPr lang="cs-CZ" sz="1800" dirty="0">
                <a:solidFill>
                  <a:srgbClr val="002060"/>
                </a:solidFill>
              </a:rPr>
              <a:t>	     - využití investice – mimoškolní/volnočasové aktivity (družina apod. </a:t>
            </a:r>
            <a:br>
              <a:rPr lang="cs-CZ" sz="1800" dirty="0">
                <a:solidFill>
                  <a:srgbClr val="002060"/>
                </a:solidFill>
              </a:rPr>
            </a:br>
            <a:br>
              <a:rPr lang="cs-CZ" sz="1800" dirty="0">
                <a:solidFill>
                  <a:srgbClr val="002060"/>
                </a:solidFill>
              </a:rPr>
            </a:br>
            <a:r>
              <a:rPr lang="cs-CZ" sz="1800" b="1" dirty="0">
                <a:solidFill>
                  <a:srgbClr val="FF0000"/>
                </a:solidFill>
              </a:rPr>
              <a:t>Maximální bodová hranice: </a:t>
            </a:r>
            <a:r>
              <a:rPr lang="cs-CZ" sz="1800" dirty="0">
                <a:solidFill>
                  <a:srgbClr val="FF0000"/>
                </a:solidFill>
              </a:rPr>
              <a:t>50 (pro obě aktivity výzvy). 	</a:t>
            </a:r>
            <a:br>
              <a:rPr lang="cs-CZ" sz="1800" dirty="0">
                <a:solidFill>
                  <a:srgbClr val="FF0000"/>
                </a:solidFill>
              </a:rPr>
            </a:br>
            <a:r>
              <a:rPr lang="cs-CZ" sz="1800" b="1" dirty="0">
                <a:solidFill>
                  <a:srgbClr val="FF0000"/>
                </a:solidFill>
              </a:rPr>
              <a:t>Minimální bodová hranice: </a:t>
            </a:r>
            <a:r>
              <a:rPr lang="cs-CZ" sz="1800" dirty="0">
                <a:solidFill>
                  <a:srgbClr val="FF0000"/>
                </a:solidFill>
              </a:rPr>
              <a:t>25 (pro obě aktivity výzvy). </a:t>
            </a:r>
            <a:br>
              <a:rPr lang="cs-CZ" sz="1800" dirty="0">
                <a:solidFill>
                  <a:srgbClr val="FF0000"/>
                </a:solidFill>
              </a:rPr>
            </a:br>
            <a:br>
              <a:rPr lang="cs-CZ" sz="1800" dirty="0">
                <a:solidFill>
                  <a:srgbClr val="FF0000"/>
                </a:solidFill>
              </a:rPr>
            </a:br>
            <a:r>
              <a:rPr lang="cs-CZ" sz="1600" dirty="0"/>
              <a:t>Věcné hodnocení posouzení souladu provádí Výběrová komise MAS nejpozději </a:t>
            </a:r>
            <a:r>
              <a:rPr lang="cs-CZ" sz="1600" dirty="0">
                <a:solidFill>
                  <a:srgbClr val="002060"/>
                </a:solidFill>
              </a:rPr>
              <a:t>do 30 PD od ukončení kontroly </a:t>
            </a:r>
            <a:r>
              <a:rPr lang="cs-CZ" sz="1600" dirty="0" err="1">
                <a:solidFill>
                  <a:srgbClr val="002060"/>
                </a:solidFill>
              </a:rPr>
              <a:t>FNaP</a:t>
            </a:r>
            <a:r>
              <a:rPr lang="cs-CZ" sz="1600" dirty="0">
                <a:solidFill>
                  <a:srgbClr val="002060"/>
                </a:solidFill>
              </a:rPr>
              <a:t> </a:t>
            </a:r>
            <a:r>
              <a:rPr lang="cs-CZ" dirty="0">
                <a:solidFill>
                  <a:srgbClr val="002060"/>
                </a:solidFill>
              </a:rPr>
              <a:t>	</a:t>
            </a:r>
            <a:br>
              <a:rPr lang="cs-CZ" dirty="0">
                <a:solidFill>
                  <a:srgbClr val="002060"/>
                </a:solidFill>
              </a:rPr>
            </a:br>
            <a:r>
              <a:rPr lang="cs-CZ" sz="1800" dirty="0">
                <a:solidFill>
                  <a:srgbClr val="00206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6638570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hodnocení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35951193"/>
              </p:ext>
            </p:extLst>
          </p:nvPr>
        </p:nvGraphicFramePr>
        <p:xfrm>
          <a:off x="677334" y="1270000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328" y="525191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07431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Schvalování projektů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872211" y="1527872"/>
            <a:ext cx="10363826" cy="3424107"/>
          </a:xfrm>
        </p:spPr>
        <p:txBody>
          <a:bodyPr/>
          <a:lstStyle/>
          <a:p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Programový výbor se sejde nejpozději do 20 pracovních dnů od ukončení věcného hodnocení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Při výběru projektových záměrů platí bodové ohodnocení a pořadí z věcného hodnocení, PV nemůže měnit</a:t>
            </a:r>
          </a:p>
          <a:p>
            <a:r>
              <a:rPr lang="cs-CZ" dirty="0"/>
              <a:t>Počet podpořených projektových záměrů je limitován výší alokace uvedené v příslušné výzvě MAS.</a:t>
            </a:r>
          </a:p>
          <a:p>
            <a:r>
              <a:rPr lang="cs-CZ" dirty="0"/>
              <a:t>Projektové záměry, které není možné financovat z důvodu vyčerpání alokace výzvy MAS, mohou být Programovým výborem zařazeny na seznam náhradních projektových záměrů.</a:t>
            </a:r>
          </a:p>
          <a:p>
            <a:r>
              <a:rPr lang="cs-CZ" dirty="0">
                <a:solidFill>
                  <a:srgbClr val="FF0000"/>
                </a:solidFill>
              </a:rPr>
              <a:t>MAS vypracuje k projektovým záměrům vybraným k podpoře protokol - stanovisko obsahující kladné vyjádření MAS o souladu projektového záměru se schválenou strategií CLLD 21-27. </a:t>
            </a:r>
            <a:r>
              <a:rPr lang="cs-CZ" dirty="0">
                <a:solidFill>
                  <a:schemeClr val="tx1"/>
                </a:solidFill>
              </a:rPr>
              <a:t>Žadateli je stanovisko zasláno prostřednictvím datové schránky.</a:t>
            </a:r>
            <a:endParaRPr lang="cs-CZ" cap="non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16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hodnocení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74821618"/>
              </p:ext>
            </p:extLst>
          </p:nvPr>
        </p:nvGraphicFramePr>
        <p:xfrm>
          <a:off x="554182" y="3746378"/>
          <a:ext cx="10363200" cy="2840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Obdélník 2">
            <a:extLst>
              <a:ext uri="{FF2B5EF4-FFF2-40B4-BE49-F238E27FC236}">
                <a16:creationId xmlns:a16="http://schemas.microsoft.com/office/drawing/2014/main" id="{E23287B5-6D2A-4F86-840C-ECB0372DB09F}"/>
              </a:ext>
            </a:extLst>
          </p:cNvPr>
          <p:cNvSpPr/>
          <p:nvPr/>
        </p:nvSpPr>
        <p:spPr>
          <a:xfrm>
            <a:off x="834501" y="2136339"/>
            <a:ext cx="1029809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Žadatel, jehož PZ byl vybrán k podpoře ze strany MAS, tj. žadatel, který obdrží Stanovisko k souladu projektového záměru/náhradního projektového záměru se SCLLD 21-27 MAS </a:t>
            </a:r>
            <a:r>
              <a:rPr lang="cs-CZ" dirty="0" err="1"/>
              <a:t>Hustopečsko</a:t>
            </a:r>
            <a:r>
              <a:rPr lang="cs-CZ" dirty="0"/>
              <a:t>, následně předkládá žádost o podporu do příslušné nadřazené výzvy ŘO IROP.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Žadatel předkládá </a:t>
            </a:r>
            <a:r>
              <a:rPr lang="cs-CZ" dirty="0" err="1"/>
              <a:t>ŽoD</a:t>
            </a:r>
            <a:r>
              <a:rPr lang="cs-CZ" dirty="0"/>
              <a:t>/projekt ve lhůtě stanovené </a:t>
            </a:r>
            <a:r>
              <a:rPr lang="cs-CZ" dirty="0">
                <a:solidFill>
                  <a:srgbClr val="FF0000"/>
                </a:solidFill>
              </a:rPr>
              <a:t>ve výzvě MAS a následně ve Stanovisku MAS. </a:t>
            </a:r>
            <a:r>
              <a:rPr lang="cs-CZ" dirty="0"/>
              <a:t>Tato lhůta nesmí být kratší než 30 KD od vydání Stanoviska MAS. </a:t>
            </a:r>
          </a:p>
        </p:txBody>
      </p:sp>
    </p:spTree>
    <p:extLst>
      <p:ext uri="{BB962C8B-B14F-4D97-AF65-F5344CB8AC3E}">
        <p14:creationId xmlns:p14="http://schemas.microsoft.com/office/powerpoint/2010/main" val="24195519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Více informací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Specifické podmínky výzvy</a:t>
            </a:r>
          </a:p>
          <a:p>
            <a:pPr marL="0" indent="0">
              <a:buNone/>
            </a:pPr>
            <a:r>
              <a:rPr lang="cs-CZ" dirty="0">
                <a:hlinkClick r:id="rId2"/>
              </a:rPr>
              <a:t>48-Specificka-pravidla-VZDELAVANI-CLLD-v1.pdf.aspx (mmr.cz)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Výzva na MAS</a:t>
            </a:r>
          </a:p>
          <a:p>
            <a:pPr marL="0" indent="0">
              <a:buNone/>
            </a:pPr>
            <a:r>
              <a:rPr lang="cs-CZ" dirty="0">
                <a:hlinkClick r:id="rId3"/>
              </a:rPr>
              <a:t>Výzva č. 1 „MAS </a:t>
            </a:r>
            <a:r>
              <a:rPr lang="cs-CZ" dirty="0" err="1">
                <a:hlinkClick r:id="rId3"/>
              </a:rPr>
              <a:t>Hustopečsko</a:t>
            </a:r>
            <a:r>
              <a:rPr lang="cs-CZ" dirty="0">
                <a:hlinkClick r:id="rId3"/>
              </a:rPr>
              <a:t>, </a:t>
            </a:r>
            <a:r>
              <a:rPr lang="cs-CZ" dirty="0" err="1">
                <a:hlinkClick r:id="rId3"/>
              </a:rPr>
              <a:t>z.s</a:t>
            </a:r>
            <a:r>
              <a:rPr lang="cs-CZ" dirty="0">
                <a:hlinkClick r:id="rId3"/>
              </a:rPr>
              <a:t>. – IROP – INFRASTRUKTURA PRO PŘEDŠKOLNÍ A ZÁKLADNÍ VZDĚLÁVÁNÍ | MAS </a:t>
            </a:r>
            <a:r>
              <a:rPr lang="cs-CZ" dirty="0" err="1">
                <a:hlinkClick r:id="rId3"/>
              </a:rPr>
              <a:t>Hustopečsko</a:t>
            </a:r>
            <a:r>
              <a:rPr lang="cs-CZ" dirty="0">
                <a:hlinkClick r:id="rId3"/>
              </a:rPr>
              <a:t> (mashustopecsko.cz)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03837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Děkujeme za 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587062"/>
            <a:ext cx="10363826" cy="42041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Kontakty:</a:t>
            </a:r>
          </a:p>
          <a:p>
            <a:endParaRPr lang="cs-CZ" dirty="0"/>
          </a:p>
          <a:p>
            <a:r>
              <a:rPr lang="cs-CZ" b="1" dirty="0"/>
              <a:t>Ing. Veronika Mikulicová</a:t>
            </a:r>
            <a:endParaRPr lang="pt-BR" b="1" dirty="0"/>
          </a:p>
          <a:p>
            <a:pPr marL="0" indent="0">
              <a:buNone/>
            </a:pPr>
            <a:r>
              <a:rPr lang="cs-CZ" dirty="0"/>
              <a:t>	projektový manažer MAS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pt-BR" dirty="0"/>
              <a:t>e-mail: </a:t>
            </a:r>
            <a:r>
              <a:rPr lang="cs-CZ" dirty="0">
                <a:hlinkClick r:id="rId2"/>
              </a:rPr>
              <a:t>veronika.mikulicova</a:t>
            </a:r>
            <a:r>
              <a:rPr lang="cs-CZ" dirty="0">
                <a:hlinkClick r:id="rId3"/>
              </a:rPr>
              <a:t>@</a:t>
            </a:r>
            <a:r>
              <a:rPr lang="cs-CZ" dirty="0"/>
              <a:t>email.cz</a:t>
            </a:r>
            <a:br>
              <a:rPr lang="pt-BR" dirty="0">
                <a:hlinkClick r:id="rId2"/>
              </a:rPr>
            </a:br>
            <a:r>
              <a:rPr lang="cs-CZ" dirty="0"/>
              <a:t>	</a:t>
            </a:r>
            <a:r>
              <a:rPr lang="pt-BR" dirty="0"/>
              <a:t>tel.: 7</a:t>
            </a:r>
            <a:r>
              <a:rPr lang="cs-CZ" dirty="0"/>
              <a:t>74 364 013</a:t>
            </a:r>
          </a:p>
          <a:p>
            <a:endParaRPr lang="pt-BR" dirty="0"/>
          </a:p>
          <a:p>
            <a:r>
              <a:rPr lang="cs-CZ" b="1" dirty="0"/>
              <a:t>Ing. Michal Zich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pt-BR" dirty="0"/>
              <a:t>vedoucí </a:t>
            </a:r>
            <a:r>
              <a:rPr lang="cs-CZ" dirty="0"/>
              <a:t>pracovník pro SCLLD</a:t>
            </a:r>
            <a:br>
              <a:rPr lang="cs-CZ" dirty="0"/>
            </a:br>
            <a:r>
              <a:rPr lang="cs-CZ" dirty="0"/>
              <a:t>	e-mail: </a:t>
            </a:r>
            <a:r>
              <a:rPr lang="cs-CZ" dirty="0" err="1">
                <a:hlinkClick r:id="rId3"/>
              </a:rPr>
              <a:t>info.mashustopecsko@gmail</a:t>
            </a:r>
            <a:r>
              <a:rPr lang="cs-CZ" dirty="0">
                <a:hlinkClick r:id="rId3"/>
              </a:rPr>
              <a:t>.</a:t>
            </a:r>
            <a:r>
              <a:rPr lang="pt-BR" dirty="0">
                <a:hlinkClick r:id="rId3"/>
              </a:rPr>
              <a:t>c</a:t>
            </a:r>
            <a:r>
              <a:rPr lang="cs-CZ" dirty="0" err="1">
                <a:hlinkClick r:id="rId3"/>
              </a:rPr>
              <a:t>om</a:t>
            </a:r>
            <a:br>
              <a:rPr lang="cs-CZ" dirty="0">
                <a:hlinkClick r:id="rId4"/>
              </a:rPr>
            </a:br>
            <a:r>
              <a:rPr lang="cs-CZ" dirty="0"/>
              <a:t>	tel.: 774 113 357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9684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70" y="284085"/>
            <a:ext cx="10363826" cy="6249879"/>
          </a:xfrm>
        </p:spPr>
        <p:txBody>
          <a:bodyPr>
            <a:normAutofit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</a:p>
          <a:p>
            <a:endParaRPr lang="cs-CZ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Oprávnění žadatelé:</a:t>
            </a:r>
          </a:p>
          <a:p>
            <a:pPr lvl="1"/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kraje, organizace zřizované nebo zakládané kraji, obce, organizace zřizované nebo zakládané obcemi, nestátní neziskové organizace, církve, církevní organizace, organizační složky státu, příspěvkové organizace organizačních složek státu </a:t>
            </a:r>
          </a:p>
          <a:p>
            <a:pPr lvl="1"/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zařízení péče o děti do 3 let, školy a školská zařízení v oblasti předškolního vzdělávání, další subjekty podílející se na realizaci vzdělávacích aktivit v oblasti předškolního vzdělávání a péče o děti </a:t>
            </a:r>
          </a:p>
          <a:p>
            <a:pPr lvl="1"/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školy a školská zařízení v oblasti základního vzdělávání, další subjekty podílející se na realizaci vzdělávacích aktivit </a:t>
            </a:r>
          </a:p>
          <a:p>
            <a:pPr lvl="1"/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školy a školská zařízení v oblasti středního vzdělávání a vyšší odborné školy, další subjekty podílející se na realizaci vzdělávacích aktivit </a:t>
            </a:r>
          </a:p>
          <a:p>
            <a:pPr lvl="1"/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školy a školská zařízení v oblasti předškolního, základního a středního vzdělávání a vyšší odborné školy, další subjekty podílející se na realizaci vzdělávacích aktivit</a:t>
            </a:r>
          </a:p>
          <a:p>
            <a:pPr lvl="1"/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493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35770" y="284085"/>
            <a:ext cx="10363826" cy="6249879"/>
          </a:xfrm>
        </p:spPr>
        <p:txBody>
          <a:bodyPr>
            <a:normAutofit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</a:p>
          <a:p>
            <a:endParaRPr lang="cs-CZ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100" b="1" dirty="0">
                <a:latin typeface="Arial" panose="020B0604020202020204" pitchFamily="34" charset="0"/>
                <a:cs typeface="Arial" panose="020B0604020202020204" pitchFamily="34" charset="0"/>
              </a:rPr>
              <a:t>Typy podporovaných aktivit:</a:t>
            </a:r>
          </a:p>
          <a:p>
            <a:endParaRPr lang="cs-CZ" sz="2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/>
              <a:t>1. Infrastruktura mateřských škol a zařízení péče o děti typu dětské skupiny</a:t>
            </a:r>
          </a:p>
          <a:p>
            <a:endParaRPr lang="cs-CZ" sz="2400" dirty="0"/>
          </a:p>
          <a:p>
            <a:r>
              <a:rPr lang="cs-CZ" sz="2400" dirty="0"/>
              <a:t>2. Infrastruktura základních škol ve vazbě na odborné učebny a učebny neúplných škol</a:t>
            </a:r>
          </a:p>
          <a:p>
            <a:endParaRPr lang="cs-CZ" sz="2400" dirty="0"/>
          </a:p>
          <a:p>
            <a:pPr marL="0" indent="0">
              <a:buNone/>
            </a:pPr>
            <a:r>
              <a:rPr lang="cs-CZ" sz="2400" i="1" dirty="0"/>
              <a:t>V jedné žádosti o podporu nelze kombinovat výše uvedené aktivity.	</a:t>
            </a:r>
          </a:p>
          <a:p>
            <a:pPr lvl="1"/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cs-CZ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274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Financování, realizace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913774" y="1608084"/>
            <a:ext cx="10363826" cy="418311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Financování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cap="none" dirty="0">
                <a:latin typeface="Arial" panose="020B0604020202020204" pitchFamily="34" charset="0"/>
                <a:cs typeface="Arial" panose="020B0604020202020204" pitchFamily="34" charset="0"/>
              </a:rPr>
              <a:t>dotace 95%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Datum zahájení realizace projektu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cs-CZ" dirty="0"/>
              <a:t>Zahájení realizace projektu není časově omezeno, ovšem výdaje vzniklé před 1. 1. 2021 nejsou způsobilé	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Datum ukončení realizace projektu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cs-CZ" dirty="0"/>
              <a:t>Datem ukončení realizace projektu se rozumí datum, do kterého budou prokazatelně uzavřeny všechny aktivity  - 31.12.2025</a:t>
            </a:r>
          </a:p>
          <a:p>
            <a:pPr marL="0" indent="0">
              <a:buNone/>
            </a:pPr>
            <a:endParaRPr lang="cs-CZ" i="1" dirty="0"/>
          </a:p>
          <a:p>
            <a:pPr marL="0" indent="0">
              <a:buNone/>
            </a:pPr>
            <a:r>
              <a:rPr lang="cs-CZ" i="1" dirty="0"/>
              <a:t>Realizace projektu nesmí být ukončena před podáním žádosti o podporu v MS 2021+</a:t>
            </a:r>
          </a:p>
          <a:p>
            <a:pPr marL="0" indent="0">
              <a:buNone/>
            </a:pPr>
            <a:r>
              <a:rPr lang="cs-CZ" i="1" dirty="0"/>
              <a:t>Realizace projektu musí být ukončena nejpozději v termínu uvedeném na PA/Rozhodnutí3 . Termín je maximální, samotné ukončení může proběhnout dříve. </a:t>
            </a:r>
            <a:r>
              <a:rPr lang="cs-CZ" dirty="0"/>
              <a:t>	</a:t>
            </a:r>
          </a:p>
          <a:p>
            <a:pPr marL="0" indent="0">
              <a:buNone/>
            </a:pPr>
            <a:r>
              <a:rPr lang="cs-CZ" i="1" dirty="0"/>
              <a:t>Dokumentace (např. kolaudační souhlas, předávací protokol, fakturace,…) dokládající ukončení realizace projektu, která je přílohou závěrečné zprávy o realizaci, musí být vystavena s datem v době realizace projektu.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5403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21942"/>
            <a:ext cx="8596668" cy="870011"/>
          </a:xfrm>
        </p:spPr>
        <p:txBody>
          <a:bodyPr>
            <a:normAutofit fontScale="90000"/>
          </a:bodyPr>
          <a:lstStyle/>
          <a:p>
            <a:r>
              <a:rPr lang="cs-CZ" sz="2800" dirty="0"/>
              <a:t>1. Infrastruktura mateřských škol a zařízení péče o děti typu dětské skupiny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18601" y="1452161"/>
            <a:ext cx="9581857" cy="4540468"/>
          </a:xfrm>
        </p:spPr>
        <p:txBody>
          <a:bodyPr>
            <a:normAutofit fontScale="92500" lnSpcReduction="20000"/>
          </a:bodyPr>
          <a:lstStyle/>
          <a:p>
            <a:r>
              <a:rPr lang="cs-CZ" sz="2000" b="1" dirty="0"/>
              <a:t>navýšení kapacit v mateřské škole (dále i „MŠ“) v území působnosti MAS; </a:t>
            </a:r>
          </a:p>
          <a:p>
            <a:r>
              <a:rPr lang="cs-CZ" sz="2000" b="1" dirty="0"/>
              <a:t>zvyšování kvality podmínek v MŠ pro poskytování vzdělávání, včetně vzdělávání dětí se speciálními vzdělávacími potřebami, s ohledem na zajištění hygienických požadavků v MŠ, kde jsou nedostatky identifikovány krajskou hygienickou stanicí; </a:t>
            </a:r>
          </a:p>
          <a:p>
            <a:r>
              <a:rPr lang="cs-CZ" sz="2000" b="1" dirty="0"/>
              <a:t>navyšování kapacit a vznik nových zařízení péče o děti typu dětské skupiny.</a:t>
            </a:r>
          </a:p>
          <a:p>
            <a:r>
              <a:rPr lang="cs-CZ" sz="2000" b="1" dirty="0"/>
              <a:t>CÍLE</a:t>
            </a:r>
          </a:p>
          <a:p>
            <a:pPr lvl="1"/>
            <a:r>
              <a:rPr lang="cs-CZ" sz="1800" dirty="0"/>
              <a:t>Navýšení kapacity předškolního zařízení o kapacitu stanovenou v žádosti o podporu a obsazenost nejvyššího povoleného počtu dětí v předškolním zařízení na začátku každého školního roku minimálně na 80 %. </a:t>
            </a:r>
          </a:p>
          <a:p>
            <a:pPr lvl="1"/>
            <a:r>
              <a:rPr lang="cs-CZ" sz="1800" dirty="0"/>
              <a:t>Vznik nového předškolního zařízení s kapacitou stanovenou v žádosti o podporu a obsazenost nejvyššího povoleného počtu dětí v předškolním zařízení na začátku každého školního roku minimálně na 80 %. </a:t>
            </a:r>
          </a:p>
          <a:p>
            <a:pPr lvl="1"/>
            <a:r>
              <a:rPr lang="cs-CZ" sz="1800" dirty="0"/>
              <a:t>Odstranění hygienických nedostatků a provoz MŠ bez výjimky z hygienických požadavků stanovených v </a:t>
            </a:r>
            <a:r>
              <a:rPr lang="cs-CZ" sz="1800" u="sng" dirty="0"/>
              <a:t>§ 7 odst. 1 zákona č. 258/2000 Sb</a:t>
            </a:r>
            <a:r>
              <a:rPr lang="cs-CZ" sz="1800" dirty="0"/>
              <a:t>., o ochraně veřejného zdraví a o změně některých souvisejících zákonů, ve znění pozdějších předpisů. </a:t>
            </a:r>
            <a:endParaRPr lang="cs-CZ" sz="1800" b="1" dirty="0"/>
          </a:p>
        </p:txBody>
      </p:sp>
    </p:spTree>
    <p:extLst>
      <p:ext uri="{BB962C8B-B14F-4D97-AF65-F5344CB8AC3E}">
        <p14:creationId xmlns:p14="http://schemas.microsoft.com/office/powerpoint/2010/main" val="2367417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01842"/>
            <a:ext cx="8596668" cy="914400"/>
          </a:xfrm>
        </p:spPr>
        <p:txBody>
          <a:bodyPr>
            <a:normAutofit fontScale="90000"/>
          </a:bodyPr>
          <a:lstStyle/>
          <a:p>
            <a:r>
              <a:rPr lang="cs-CZ" sz="2800" dirty="0"/>
              <a:t>1. Infrastruktura mateřských škol a zařízení péče o děti typu dětské skupiny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18601" y="1452161"/>
            <a:ext cx="9581857" cy="519721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sz="1600" b="1" dirty="0"/>
              <a:t>ZPŮSOBILÉ VÝDAJE – PŘÍMÉ VÝDAJE</a:t>
            </a:r>
          </a:p>
          <a:p>
            <a:r>
              <a:rPr lang="cs-CZ" sz="1600" b="1" dirty="0"/>
              <a:t>Stavby, přístavby, nástavby, stavební úpravy a modernizace budov pro potřeby provozu předškolního zařízení.</a:t>
            </a:r>
            <a:r>
              <a:rPr lang="cs-CZ" sz="1600" dirty="0"/>
              <a:t> </a:t>
            </a:r>
          </a:p>
          <a:p>
            <a:pPr lvl="1"/>
            <a:r>
              <a:rPr lang="cs-CZ" sz="1400" dirty="0"/>
              <a:t>kmenové učebny (denní místnost / herna, prostory pro spánek dětí); </a:t>
            </a:r>
          </a:p>
          <a:p>
            <a:pPr lvl="1"/>
            <a:r>
              <a:rPr lang="cs-CZ" sz="1400" dirty="0"/>
              <a:t>zázemí pro pedagogické i nepedagogické pracovníky; </a:t>
            </a:r>
          </a:p>
          <a:p>
            <a:pPr lvl="1"/>
            <a:r>
              <a:rPr lang="cs-CZ" sz="1400" dirty="0"/>
              <a:t>kuchyň, jídelna/výdejna jídel; </a:t>
            </a:r>
          </a:p>
          <a:p>
            <a:pPr lvl="1"/>
            <a:r>
              <a:rPr lang="cs-CZ" sz="1400" dirty="0"/>
              <a:t>nezbytné zázemí nově vybudovaných či modernizovaných prostor (např. šatny, hygienická zázemí, sklady vybavení, úklidové komory); </a:t>
            </a:r>
          </a:p>
          <a:p>
            <a:pPr lvl="1"/>
            <a:r>
              <a:rPr lang="cs-CZ" sz="1400" dirty="0"/>
              <a:t>chodby, vstupní a spojovací prostory nezbytné pro propojení nově vybudovaných prostor; </a:t>
            </a:r>
          </a:p>
          <a:p>
            <a:pPr lvl="1"/>
            <a:r>
              <a:rPr lang="cs-CZ" sz="1400" dirty="0"/>
              <a:t>zajištění bezbariérovosti (pozn. v případě, že v budově funguje další škola či školské zařízení, může být bezbariérovost společných části budovy financována i pro potřeby ostatních škol a školských zařízení); </a:t>
            </a:r>
          </a:p>
          <a:p>
            <a:pPr lvl="1"/>
            <a:r>
              <a:rPr lang="cs-CZ" sz="1400" dirty="0"/>
              <a:t>budování a modernizace související inženýrské sítě (vodovod, kanalizace, plyn, elektroinstalace) v rámci stavby, která je součástí projektu a projektové dokumentace stavby (způsobilým výdajem je přípojka realizovaná i mimo pozemek hlavní stavby, pokud je tato přípojka součástí projektové dokumentace a souvisí s realizovaným projektem) </a:t>
            </a:r>
          </a:p>
          <a:p>
            <a:pPr lvl="1"/>
            <a:r>
              <a:rPr lang="cs-CZ" sz="1400" dirty="0"/>
              <a:t>zvýšení energetické účinnosti při renovaci/výstavbě budov</a:t>
            </a:r>
          </a:p>
          <a:p>
            <a:r>
              <a:rPr lang="cs-CZ" sz="1600" b="1" dirty="0"/>
              <a:t>Nákup vybavení pro potřeby provozu předškolního zařízení </a:t>
            </a:r>
          </a:p>
          <a:p>
            <a:pPr lvl="1"/>
            <a:r>
              <a:rPr lang="cs-CZ" sz="1400" dirty="0"/>
              <a:t>nábytek; </a:t>
            </a:r>
          </a:p>
          <a:p>
            <a:pPr lvl="1"/>
            <a:r>
              <a:rPr lang="cs-CZ" sz="1400" dirty="0"/>
              <a:t>elektronika, hardware a software vybavení kmenových učeben; </a:t>
            </a:r>
          </a:p>
          <a:p>
            <a:pPr lvl="1"/>
            <a:r>
              <a:rPr lang="cs-CZ" sz="1400" dirty="0"/>
              <a:t>vybavení kuchyně, jídelny/výdejny jídel. </a:t>
            </a:r>
          </a:p>
          <a:p>
            <a:pPr marL="457200" lvl="1" indent="0">
              <a:buNone/>
            </a:pPr>
            <a:endParaRPr lang="cs-CZ" sz="1400" dirty="0"/>
          </a:p>
          <a:p>
            <a:r>
              <a:rPr lang="cs-CZ" sz="1600" b="1" dirty="0"/>
              <a:t>NÁKUP STAVEB, NÁKUP POZEMKŮ, DPH</a:t>
            </a:r>
          </a:p>
          <a:p>
            <a:pPr lvl="1"/>
            <a:endParaRPr lang="cs-CZ" sz="1400" b="1" dirty="0"/>
          </a:p>
        </p:txBody>
      </p:sp>
    </p:spTree>
    <p:extLst>
      <p:ext uri="{BB962C8B-B14F-4D97-AF65-F5344CB8AC3E}">
        <p14:creationId xmlns:p14="http://schemas.microsoft.com/office/powerpoint/2010/main" val="4102504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72862"/>
            <a:ext cx="8596668" cy="923278"/>
          </a:xfrm>
        </p:spPr>
        <p:txBody>
          <a:bodyPr>
            <a:normAutofit fontScale="90000"/>
          </a:bodyPr>
          <a:lstStyle/>
          <a:p>
            <a:r>
              <a:rPr lang="cs-CZ" sz="2800" dirty="0"/>
              <a:t>1. Infrastruktura mateřských škol a zařízení péče o děti typu dětské skupiny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18601" y="1452161"/>
            <a:ext cx="9581857" cy="4540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b="1" dirty="0"/>
              <a:t>ZPŮSOBILÉ VÝDAJE – NEPŘÍMÉ VÝDAJE</a:t>
            </a:r>
          </a:p>
          <a:p>
            <a:pPr marL="0" indent="0">
              <a:buNone/>
            </a:pPr>
            <a:r>
              <a:rPr lang="cs-CZ" sz="1600" i="1" dirty="0"/>
              <a:t>Náklady, které nelze při použití paušální sazby 7 % zahrnout mezi přímé výdaje.</a:t>
            </a:r>
          </a:p>
          <a:p>
            <a:r>
              <a:rPr lang="cs-CZ" sz="1600" dirty="0"/>
              <a:t>Dokumentace žádosti o podporu</a:t>
            </a:r>
          </a:p>
          <a:p>
            <a:r>
              <a:rPr lang="pl-PL" sz="1600" dirty="0"/>
              <a:t>Projektová dokumentace a dokumentace pro realizaci projektu</a:t>
            </a:r>
          </a:p>
          <a:p>
            <a:r>
              <a:rPr lang="cs-CZ" sz="1600" dirty="0"/>
              <a:t>Administrativní kapacity a řízení projektu</a:t>
            </a:r>
          </a:p>
          <a:p>
            <a:r>
              <a:rPr lang="cs-CZ" sz="1600" dirty="0"/>
              <a:t>Publicita projektu </a:t>
            </a:r>
          </a:p>
          <a:p>
            <a:r>
              <a:rPr lang="cs-CZ" sz="1600" b="1" dirty="0"/>
              <a:t>A další…</a:t>
            </a:r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r>
              <a:rPr lang="cs-CZ" sz="1600" b="1" dirty="0"/>
              <a:t>NEZPŮSOBILÉ VÝDAJE</a:t>
            </a:r>
          </a:p>
          <a:p>
            <a:pPr marL="0" indent="0">
              <a:buNone/>
            </a:pPr>
            <a:endParaRPr lang="cs-CZ" sz="1600" b="1" dirty="0"/>
          </a:p>
          <a:p>
            <a:pPr marL="0" indent="0">
              <a:buNone/>
            </a:pPr>
            <a:r>
              <a:rPr lang="cs-CZ" sz="1600" b="1" dirty="0"/>
              <a:t>Definice v kap. 3.2.6.</a:t>
            </a:r>
          </a:p>
        </p:txBody>
      </p:sp>
    </p:spTree>
    <p:extLst>
      <p:ext uri="{BB962C8B-B14F-4D97-AF65-F5344CB8AC3E}">
        <p14:creationId xmlns:p14="http://schemas.microsoft.com/office/powerpoint/2010/main" val="3947775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84086"/>
            <a:ext cx="8596668" cy="1168076"/>
          </a:xfrm>
        </p:spPr>
        <p:txBody>
          <a:bodyPr>
            <a:normAutofit/>
          </a:bodyPr>
          <a:lstStyle/>
          <a:p>
            <a:r>
              <a:rPr lang="cs-CZ" sz="2800" dirty="0"/>
              <a:t>1. Infrastruktura mateřských škol a zařízení péče o děti typu dětské skupiny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18601" y="1452161"/>
            <a:ext cx="9581857" cy="45404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701472131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3880AB575B23E4B8DB36FDE7F5BA4D1" ma:contentTypeVersion="15" ma:contentTypeDescription="Vytvoří nový dokument" ma:contentTypeScope="" ma:versionID="18ca911d2a937bfbbe4e480b24305634">
  <xsd:schema xmlns:xsd="http://www.w3.org/2001/XMLSchema" xmlns:xs="http://www.w3.org/2001/XMLSchema" xmlns:p="http://schemas.microsoft.com/office/2006/metadata/properties" xmlns:ns2="76d4bf16-ee9d-4393-b9d3-a66f40c62a2b" xmlns:ns3="73f4ae78-d0d1-41f5-8dc6-eb1620c17cf6" targetNamespace="http://schemas.microsoft.com/office/2006/metadata/properties" ma:root="true" ma:fieldsID="922fc592d08b2f2edc0c9877c46a78bf" ns2:_="" ns3:_="">
    <xsd:import namespace="76d4bf16-ee9d-4393-b9d3-a66f40c62a2b"/>
    <xsd:import namespace="73f4ae78-d0d1-41f5-8dc6-eb1620c17c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d4bf16-ee9d-4393-b9d3-a66f40c62a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Značky obrázků" ma:readOnly="false" ma:fieldId="{5cf76f15-5ced-4ddc-b409-7134ff3c332f}" ma:taxonomyMulti="true" ma:sspId="7607a969-ae87-46cb-b060-9b1216c77a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4ae78-d0d1-41f5-8dc6-eb1620c17cf6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5ce40dc-2c9d-4ca6-a3e6-1410d04404b8}" ma:internalName="TaxCatchAll" ma:showField="CatchAllData" ma:web="73f4ae78-d0d1-41f5-8dc6-eb1620c17c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6d4bf16-ee9d-4393-b9d3-a66f40c62a2b">
      <Terms xmlns="http://schemas.microsoft.com/office/infopath/2007/PartnerControls"/>
    </lcf76f155ced4ddcb4097134ff3c332f>
    <TaxCatchAll xmlns="73f4ae78-d0d1-41f5-8dc6-eb1620c17cf6" xsi:nil="true"/>
  </documentManagement>
</p:properties>
</file>

<file path=customXml/itemProps1.xml><?xml version="1.0" encoding="utf-8"?>
<ds:datastoreItem xmlns:ds="http://schemas.openxmlformats.org/officeDocument/2006/customXml" ds:itemID="{30D2D118-8F59-4562-96C3-14BE4C117A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D004777-64DA-4E22-82FA-6A8A0A58935D}"/>
</file>

<file path=customXml/itemProps3.xml><?xml version="1.0" encoding="utf-8"?>
<ds:datastoreItem xmlns:ds="http://schemas.openxmlformats.org/officeDocument/2006/customXml" ds:itemID="{85020D90-73C1-453F-BFA2-9DFA30D792AE}">
  <ds:schemaRefs>
    <ds:schemaRef ds:uri="76d4bf16-ee9d-4393-b9d3-a66f40c62a2b"/>
    <ds:schemaRef ds:uri="http://purl.org/dc/dcmitype/"/>
    <ds:schemaRef ds:uri="http://schemas.microsoft.com/office/2006/documentManagement/types"/>
    <ds:schemaRef ds:uri="http://schemas.microsoft.com/office/infopath/2007/PartnerControls"/>
    <ds:schemaRef ds:uri="73f4ae78-d0d1-41f5-8dc6-eb1620c17cf6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2584</TotalTime>
  <Words>2283</Words>
  <Application>Microsoft Office PowerPoint</Application>
  <PresentationFormat>Širokoúhlá obrazovka</PresentationFormat>
  <Paragraphs>207</Paragraphs>
  <Slides>27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1" baseType="lpstr">
      <vt:lpstr>Arial</vt:lpstr>
      <vt:lpstr>Trebuchet MS</vt:lpstr>
      <vt:lpstr>Wingdings 3</vt:lpstr>
      <vt:lpstr>Fazeta</vt:lpstr>
      <vt:lpstr>  Seminář k 1. výzvě  k předkládání projektových záměrů  IROP</vt:lpstr>
      <vt:lpstr>Prezentace aplikace PowerPoint</vt:lpstr>
      <vt:lpstr>Prezentace aplikace PowerPoint</vt:lpstr>
      <vt:lpstr>Prezentace aplikace PowerPoint</vt:lpstr>
      <vt:lpstr>Financování, realizace projektu</vt:lpstr>
      <vt:lpstr>1. Infrastruktura mateřských škol a zařízení péče o děti typu dětské skupiny</vt:lpstr>
      <vt:lpstr>1. Infrastruktura mateřských škol a zařízení péče o děti typu dětské skupiny</vt:lpstr>
      <vt:lpstr>1. Infrastruktura mateřských škol a zařízení péče o děti typu dětské skupiny</vt:lpstr>
      <vt:lpstr>1. Infrastruktura mateřských škol a zařízení péče o děti typu dětské skupiny</vt:lpstr>
      <vt:lpstr>2. Infrastruktura základních škol ve vazbě na odborné učebny a učebny neúplných škol</vt:lpstr>
      <vt:lpstr>2. Infrastruktura základních škol ve vazbě na odborné učebny a učebny neúplných škol</vt:lpstr>
      <vt:lpstr>2. Infrastruktura základních škol ve vazbě na odborné učebny a učebny neúplných škol</vt:lpstr>
      <vt:lpstr>2. Infrastruktura základních škol ve vazbě na odborné učebny a učebny neúplných škol</vt:lpstr>
      <vt:lpstr>2. Infrastruktura základních škol ve vazbě na odborné učebny a učebny neúplných škol</vt:lpstr>
      <vt:lpstr>Aktivita Infrastruktura středních škol a vyšších odborných škol </vt:lpstr>
      <vt:lpstr>PODÁNÍ PROJEKTOVÉHO ZÁMĚRU </vt:lpstr>
      <vt:lpstr>PŘÍLOHY PROJEKTOVÉHO ZÁMĚRŮ  Žadatel předkládá na MAS Projektový záměr (vypracovaný na šabloně dle přílohy č. 4 této výzvy MAS) a ostatní povinné přílohy projektového záměru zasláním do datové schránky MAS.  </vt:lpstr>
      <vt:lpstr>Průběh hodnocení</vt:lpstr>
      <vt:lpstr>Průběh hodnocení</vt:lpstr>
      <vt:lpstr> </vt:lpstr>
      <vt:lpstr>Průběh hodnocení</vt:lpstr>
      <vt:lpstr>FORMÁLNÍ HODNOCENÍ Příloha č. 3 výzvy    Do věcného hodnocení jsou předávány pouze projektové záměry, které splnily podmínky kontroly FNaP.  KRITÉRIA VÝBĚRU: - velikost CZV, ze kterých je stanovena dotace  - stupeň připravenosti projektu - velikost obce, ve které je projekt realizován - u MŠ           - navýšení stávajících kapacit (počet)       - zaměření projektu - u ZŠ       - počet odborných oblastí       - využití investice – mimoškolní/volnočasové aktivity (družina apod.   Maximální bodová hranice: 50 (pro obě aktivity výzvy).   Minimální bodová hranice: 25 (pro obě aktivity výzvy).   Věcné hodnocení posouzení souladu provádí Výběrová komise MAS nejpozději do 30 PD od ukončení kontroly FNaP    </vt:lpstr>
      <vt:lpstr>Průběh hodnocení</vt:lpstr>
      <vt:lpstr>Schvalování projektů</vt:lpstr>
      <vt:lpstr>Průběh hodnocení</vt:lpstr>
      <vt:lpstr>Více informací</vt:lpstr>
      <vt:lpstr>Děkujeme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k 1. výzvě  k předkládání žádostí  o podporu IROP</dc:title>
  <dc:creator>P. Janišová</dc:creator>
  <cp:lastModifiedBy>Veronika Mikulicová</cp:lastModifiedBy>
  <cp:revision>99</cp:revision>
  <dcterms:created xsi:type="dcterms:W3CDTF">2017-10-23T09:01:12Z</dcterms:created>
  <dcterms:modified xsi:type="dcterms:W3CDTF">2023-09-13T09:23:29Z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0x01010033880AB575B23E4B8DB36FDE7F5BA4D1</vt:lpwstr>
  </property>
</Properties>
</file>