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4"/>
  </p:sldMasterIdLst>
  <p:sldIdLst>
    <p:sldId id="256" r:id="rId5"/>
    <p:sldId id="257" r:id="rId6"/>
    <p:sldId id="293" r:id="rId7"/>
    <p:sldId id="294" r:id="rId8"/>
    <p:sldId id="261" r:id="rId9"/>
    <p:sldId id="258" r:id="rId10"/>
    <p:sldId id="296" r:id="rId11"/>
    <p:sldId id="304" r:id="rId12"/>
    <p:sldId id="299" r:id="rId13"/>
    <p:sldId id="285" r:id="rId14"/>
    <p:sldId id="305" r:id="rId15"/>
    <p:sldId id="297" r:id="rId16"/>
    <p:sldId id="300" r:id="rId17"/>
    <p:sldId id="306" r:id="rId18"/>
    <p:sldId id="286" r:id="rId19"/>
    <p:sldId id="266" r:id="rId20"/>
    <p:sldId id="302" r:id="rId21"/>
    <p:sldId id="273" r:id="rId22"/>
    <p:sldId id="274" r:id="rId23"/>
    <p:sldId id="267" r:id="rId24"/>
    <p:sldId id="275" r:id="rId25"/>
    <p:sldId id="268" r:id="rId26"/>
    <p:sldId id="276" r:id="rId27"/>
    <p:sldId id="282" r:id="rId28"/>
    <p:sldId id="277" r:id="rId29"/>
    <p:sldId id="292" r:id="rId30"/>
    <p:sldId id="28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2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onika Mikulicová" userId="8acd3677-567a-4920-97fb-b4ae50feccde" providerId="ADAL" clId="{9087E7F3-52D8-4DB3-99D1-BB24A0808FA3}"/>
    <pc:docChg chg="modSld">
      <pc:chgData name="Veronika Mikulicová" userId="8acd3677-567a-4920-97fb-b4ae50feccde" providerId="ADAL" clId="{9087E7F3-52D8-4DB3-99D1-BB24A0808FA3}" dt="2023-09-18T08:00:32.467" v="13" actId="20577"/>
      <pc:docMkLst>
        <pc:docMk/>
      </pc:docMkLst>
      <pc:sldChg chg="modSp">
        <pc:chgData name="Veronika Mikulicová" userId="8acd3677-567a-4920-97fb-b4ae50feccde" providerId="ADAL" clId="{9087E7F3-52D8-4DB3-99D1-BB24A0808FA3}" dt="2023-09-18T08:00:32.467" v="13" actId="20577"/>
        <pc:sldMkLst>
          <pc:docMk/>
          <pc:sldMk cId="134974864" sldId="257"/>
        </pc:sldMkLst>
        <pc:spChg chg="mod">
          <ac:chgData name="Veronika Mikulicová" userId="8acd3677-567a-4920-97fb-b4ae50feccde" providerId="ADAL" clId="{9087E7F3-52D8-4DB3-99D1-BB24A0808FA3}" dt="2023-09-18T08:00:32.467" v="13" actId="20577"/>
          <ac:spMkLst>
            <pc:docMk/>
            <pc:sldMk cId="134974864" sldId="257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 custLinFactNeighborX="14235" custLinFactNeighborY="1296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 custLinFactNeighborX="302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8542" y="1045022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5405" y="1111885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803842" y="0"/>
          <a:ext cx="8808720" cy="28408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60658" y="907728"/>
        <a:ext cx="2383713" cy="1025397"/>
      </dsp:txXfrm>
    </dsp:sp>
    <dsp:sp modelId="{7F703CA9-7CC8-4142-A6C3-7A1C8BBEA7F2}">
      <dsp:nvSpPr>
        <dsp:cNvPr id="0" name=""/>
        <dsp:cNvSpPr/>
      </dsp:nvSpPr>
      <dsp:spPr>
        <a:xfrm>
          <a:off x="262457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80048" y="907728"/>
        <a:ext cx="2383713" cy="1025397"/>
      </dsp:txXfrm>
    </dsp:sp>
    <dsp:sp modelId="{E3EA147F-549C-47DF-A074-5FA3DA8F8E26}">
      <dsp:nvSpPr>
        <dsp:cNvPr id="0" name=""/>
        <dsp:cNvSpPr/>
      </dsp:nvSpPr>
      <dsp:spPr>
        <a:xfrm>
          <a:off x="524396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299438" y="907728"/>
        <a:ext cx="2383713" cy="1025397"/>
      </dsp:txXfrm>
    </dsp:sp>
    <dsp:sp modelId="{AAFAD246-378A-4612-B1EF-84AC9DF68A49}">
      <dsp:nvSpPr>
        <dsp:cNvPr id="0" name=""/>
        <dsp:cNvSpPr/>
      </dsp:nvSpPr>
      <dsp:spPr>
        <a:xfrm>
          <a:off x="7863356" y="852256"/>
          <a:ext cx="2494657" cy="1136341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18828" y="907728"/>
        <a:ext cx="2383713" cy="1025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vyzva-c.-2-mas-hustopecsko-z.s.-irop-bezpecnost-dopravy" TargetMode="External"/><Relationship Id="rId2" Type="http://schemas.openxmlformats.org/officeDocument/2006/relationships/hyperlink" Target="https://irop.mmr.cz/getmedia/0fe73922-3b76-4f43-815f-6e442d8a48b3/Specificka-pravidla_60_DOPRAVA_CLLD_v1.pdf.aspx?ext=.pdf" TargetMode="Externa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mashustopecsko@gmail.com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andryskova@masbystricka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238053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4400" dirty="0"/>
            </a:br>
            <a:br>
              <a:rPr lang="cs-CZ" sz="4400" dirty="0"/>
            </a:br>
            <a:r>
              <a:rPr lang="cs-CZ" sz="4400" dirty="0">
                <a:solidFill>
                  <a:srgbClr val="002060"/>
                </a:solidFill>
              </a:rPr>
              <a:t>Seminář k 2. výzvě </a:t>
            </a:r>
            <a:br>
              <a:rPr lang="cs-CZ" sz="4400" dirty="0">
                <a:solidFill>
                  <a:srgbClr val="002060"/>
                </a:solidFill>
              </a:rPr>
            </a:br>
            <a:r>
              <a:rPr lang="cs-CZ" sz="4400" dirty="0">
                <a:solidFill>
                  <a:srgbClr val="002060"/>
                </a:solidFill>
              </a:rPr>
              <a:t>k předkládání projektových záměrů </a:t>
            </a:r>
            <a:br>
              <a:rPr lang="cs-CZ" sz="4400" dirty="0">
                <a:solidFill>
                  <a:srgbClr val="002060"/>
                </a:solidFill>
              </a:rPr>
            </a:br>
            <a:r>
              <a:rPr lang="cs-CZ" sz="4400" dirty="0">
                <a:solidFill>
                  <a:srgbClr val="002060"/>
                </a:solidFill>
              </a:rPr>
              <a:t>IROP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49110" y="4971495"/>
            <a:ext cx="7766936" cy="1233996"/>
          </a:xfrm>
        </p:spPr>
        <p:txBody>
          <a:bodyPr>
            <a:normAutofit fontScale="47500" lnSpcReduction="20000"/>
          </a:bodyPr>
          <a:lstStyle/>
          <a:p>
            <a:endParaRPr lang="cs-CZ" sz="2800" dirty="0"/>
          </a:p>
          <a:p>
            <a:endParaRPr lang="cs-CZ" dirty="0"/>
          </a:p>
          <a:p>
            <a:pPr algn="ctr"/>
            <a:r>
              <a:rPr lang="cs-CZ" sz="43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„MAS </a:t>
            </a:r>
            <a:r>
              <a:rPr lang="cs-CZ" sz="43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Hustopečsko</a:t>
            </a:r>
            <a:r>
              <a:rPr lang="cs-CZ" sz="43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, </a:t>
            </a:r>
            <a:r>
              <a:rPr lang="cs-CZ" sz="43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z.s</a:t>
            </a:r>
            <a:r>
              <a:rPr lang="cs-CZ" sz="43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. – IROP – BEZPEČNOST DOPRAVY “ 	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912" y="334308"/>
            <a:ext cx="3038899" cy="147658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DB21058-F46B-4493-A3A7-B9D87E4A3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596" y="282357"/>
            <a:ext cx="2786478" cy="144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66330"/>
            <a:ext cx="8596668" cy="1185831"/>
          </a:xfrm>
        </p:spPr>
        <p:txBody>
          <a:bodyPr>
            <a:normAutofit/>
          </a:bodyPr>
          <a:lstStyle/>
          <a:p>
            <a:r>
              <a:rPr lang="cs-CZ" sz="2800" b="1" dirty="0"/>
              <a:t>2. Infrastruktura pro cyklistickou dopravu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>
                <a:solidFill>
                  <a:srgbClr val="0070C0"/>
                </a:solidFill>
              </a:rPr>
              <a:t>Infrastruktura pro cyklistickou dopravu </a:t>
            </a:r>
          </a:p>
          <a:p>
            <a:r>
              <a:rPr lang="cs-CZ" sz="2400" dirty="0"/>
              <a:t>výstavba, modernizace a rekonstrukce vyhrazených komunikací pro cyklisty sloužících k dopravě do zaměstnání, škol a za službami, nebo napojující se na stávající  komunikace pro cyklisty, včetně doprovodné infrastruktury (A); </a:t>
            </a:r>
          </a:p>
          <a:p>
            <a:r>
              <a:rPr lang="cs-CZ" sz="2400" dirty="0"/>
              <a:t>realizace doprovodné cyklistické infrastruktury při vyhrazených komunikacích pro cyklisty s vysokou intenzitou dopravy </a:t>
            </a:r>
          </a:p>
        </p:txBody>
      </p:sp>
    </p:spTree>
    <p:extLst>
      <p:ext uri="{BB962C8B-B14F-4D97-AF65-F5344CB8AC3E}">
        <p14:creationId xmlns:p14="http://schemas.microsoft.com/office/powerpoint/2010/main" val="211342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84086"/>
            <a:ext cx="8596668" cy="1168076"/>
          </a:xfrm>
        </p:spPr>
        <p:txBody>
          <a:bodyPr>
            <a:normAutofit/>
          </a:bodyPr>
          <a:lstStyle/>
          <a:p>
            <a:r>
              <a:rPr lang="cs-CZ" sz="2800" dirty="0"/>
              <a:t>1. Infrastruktura mateřských škol a zařízení péče o děti typu dětské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/>
              <a:t>Vyhrazenou komunikací pro cyklisty se rozumí: </a:t>
            </a:r>
          </a:p>
          <a:p>
            <a:pPr marL="0" indent="0">
              <a:buNone/>
            </a:pPr>
            <a:r>
              <a:rPr lang="cs-CZ" dirty="0"/>
              <a:t>• stezka pro cyklisty (s dopravním značením C8a/C8b), stezka pro chodce a cyklisty se společným provozem (s dopravním značením C9a/C9b), stezka pro chodce a cyklisty s odděleným provozem (s dopravním značením C10a/C10b) umístěná samostatně nebo v přidruženém prostoru pozemní komunikace, cyklistická zóna s dopravním značením IZ9a/IZ9b (souhrnné označení „stezka“); </a:t>
            </a:r>
          </a:p>
          <a:p>
            <a:pPr marL="0" indent="0">
              <a:buNone/>
            </a:pPr>
            <a:r>
              <a:rPr lang="cs-CZ" dirty="0"/>
              <a:t>• vyhrazený jízdní pruh pro cyklisty (s dopravním značením IP20a/IP20b), samostatný jednosměrný cyklistický pás, ochranný jízdní pruh pro cyklisty, piktogramový koridor pro cyklisty nebo vyhrazený jízdní pruh pro vozidla veřejné dopravy a jízdní kola (s dopravním značením IP20a/IP20b) umístěný v hlavním dopravním prostoru pozemní komunikace (souhrnné označení „liniové opatření“).</a:t>
            </a:r>
          </a:p>
        </p:txBody>
      </p:sp>
    </p:spTree>
    <p:extLst>
      <p:ext uri="{BB962C8B-B14F-4D97-AF65-F5344CB8AC3E}">
        <p14:creationId xmlns:p14="http://schemas.microsoft.com/office/powerpoint/2010/main" val="1812226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21942"/>
            <a:ext cx="8596668" cy="1708458"/>
          </a:xfrm>
        </p:spPr>
        <p:txBody>
          <a:bodyPr>
            <a:normAutofit/>
          </a:bodyPr>
          <a:lstStyle/>
          <a:p>
            <a:r>
              <a:rPr lang="cs-CZ" sz="2800" b="1" dirty="0"/>
              <a:t>2. Infrastruktura pro cyklistickou dopravu</a:t>
            </a:r>
            <a:endParaRPr lang="cs-CZ" sz="28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6DB93B22-1A65-43A6-B04F-2BC09DFD3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105" y="3332317"/>
            <a:ext cx="8925897" cy="3303741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4B5C2FDB-165F-4290-94F4-24301EBE85E8}"/>
              </a:ext>
            </a:extLst>
          </p:cNvPr>
          <p:cNvSpPr/>
          <p:nvPr/>
        </p:nvSpPr>
        <p:spPr>
          <a:xfrm>
            <a:off x="461639" y="1429305"/>
            <a:ext cx="8682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Cílem projektu v této výzvě je zajištění kontinuálního provozu nově postavené, zmodernizované či zrekonstruované vyhrazené komunikace pro cyklisty nebo zrealizované doprovodné cyklistické infrastruktury od data ukončení realizace projektu.</a:t>
            </a:r>
          </a:p>
        </p:txBody>
      </p:sp>
    </p:spTree>
    <p:extLst>
      <p:ext uri="{BB962C8B-B14F-4D97-AF65-F5344CB8AC3E}">
        <p14:creationId xmlns:p14="http://schemas.microsoft.com/office/powerpoint/2010/main" val="180187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1625"/>
            <a:ext cx="8596668" cy="1628775"/>
          </a:xfrm>
        </p:spPr>
        <p:txBody>
          <a:bodyPr>
            <a:normAutofit/>
          </a:bodyPr>
          <a:lstStyle/>
          <a:p>
            <a:r>
              <a:rPr lang="cs-CZ" sz="2800" b="1" dirty="0"/>
              <a:t>2. Infrastruktura pro cyklistickou dopravu</a:t>
            </a:r>
            <a:br>
              <a:rPr lang="cs-CZ" sz="2800" b="1" dirty="0"/>
            </a:br>
            <a:r>
              <a:rPr lang="cs-CZ" sz="1800" b="1" dirty="0">
                <a:solidFill>
                  <a:srgbClr val="0070C0"/>
                </a:solidFill>
              </a:rPr>
              <a:t>způsobilé výdaje</a:t>
            </a:r>
            <a:endParaRPr lang="cs-CZ" sz="1800" dirty="0">
              <a:solidFill>
                <a:srgbClr val="0070C0"/>
              </a:solidFill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9D25C92C-50D3-44AF-9EF9-7CE61BE2F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146175"/>
            <a:ext cx="76200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8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1625"/>
            <a:ext cx="8596668" cy="1628775"/>
          </a:xfrm>
        </p:spPr>
        <p:txBody>
          <a:bodyPr>
            <a:normAutofit/>
          </a:bodyPr>
          <a:lstStyle/>
          <a:p>
            <a:r>
              <a:rPr lang="cs-CZ" sz="2800" b="1" dirty="0"/>
              <a:t>2. Infrastruktura pro cyklistickou dopravu</a:t>
            </a:r>
            <a:br>
              <a:rPr lang="cs-CZ" sz="2800" b="1" dirty="0"/>
            </a:br>
            <a:r>
              <a:rPr lang="cs-CZ" sz="1800" b="1" dirty="0">
                <a:solidFill>
                  <a:srgbClr val="0070C0"/>
                </a:solidFill>
              </a:rPr>
              <a:t>způsobilé výdaje</a:t>
            </a:r>
            <a:endParaRPr lang="cs-CZ" sz="1800" dirty="0">
              <a:solidFill>
                <a:srgbClr val="0070C0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58167CF-7B94-4B4A-84AD-4B77C835E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06" y="1247775"/>
            <a:ext cx="7458075" cy="218122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1CFC06CB-30A5-429B-8483-BC4EF77AD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06" y="3838113"/>
            <a:ext cx="71532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046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2. Infrastruktura pro cyklistickou dopravu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400" b="1" dirty="0"/>
              <a:t>ZPŮSOBILÉ VÝDAJE – NEPŘÍMÉ VÝDAJE</a:t>
            </a:r>
          </a:p>
          <a:p>
            <a:pPr marL="0" indent="0">
              <a:buNone/>
            </a:pPr>
            <a:r>
              <a:rPr lang="cs-CZ" sz="1400" i="1" dirty="0"/>
              <a:t>Náklady, které nelze při použití paušální sazby 7 % zahrnout mezi přímé výdaje.</a:t>
            </a:r>
          </a:p>
          <a:p>
            <a:r>
              <a:rPr lang="cs-CZ" sz="1400" dirty="0"/>
              <a:t>Dokumentace žádosti o podporu</a:t>
            </a:r>
          </a:p>
          <a:p>
            <a:r>
              <a:rPr lang="pl-PL" sz="1400" dirty="0"/>
              <a:t>Projektová dokumentace a dokumentace pro realizaci projektu</a:t>
            </a:r>
          </a:p>
          <a:p>
            <a:r>
              <a:rPr lang="cs-CZ" sz="1400" dirty="0"/>
              <a:t>Administrativní kapacity a řízení projektu</a:t>
            </a:r>
          </a:p>
          <a:p>
            <a:r>
              <a:rPr lang="cs-CZ" sz="1400" dirty="0"/>
              <a:t>Publicita projektu </a:t>
            </a:r>
          </a:p>
          <a:p>
            <a:r>
              <a:rPr lang="cs-CZ" sz="1400" b="1" dirty="0"/>
              <a:t>A další…</a:t>
            </a:r>
          </a:p>
          <a:p>
            <a:endParaRPr lang="cs-CZ" sz="1400" b="1" dirty="0"/>
          </a:p>
          <a:p>
            <a:endParaRPr lang="cs-CZ" sz="1400" b="1" dirty="0"/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NEZPŮSOBILÉ VÝDAJE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Definice v kap. 3.3.5.</a:t>
            </a:r>
          </a:p>
          <a:p>
            <a:pPr marL="0" indent="0"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33106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PODÁNÍ PROJEKTOVÉHO ZÁMĚRU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3805880"/>
          </a:xfrm>
        </p:spPr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Projektový záměr se podává na MAS </a:t>
            </a: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prostřednictvím datové schránky </a:t>
            </a: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zpracovaný dle šablony – příloha č. 4 výzvy č. 2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907B84B-B1BF-44EC-8CF7-73BEBA98A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78928"/>
            <a:ext cx="5770837" cy="661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6532"/>
            <a:ext cx="10561796" cy="1823868"/>
          </a:xfrm>
        </p:spPr>
        <p:txBody>
          <a:bodyPr>
            <a:normAutofit fontScale="90000"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PŘÍLOHY PROJEKTOVÉHO ZÁMĚRŮ</a:t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1800" b="1" i="1" dirty="0">
                <a:solidFill>
                  <a:srgbClr val="002060"/>
                </a:solidFill>
              </a:rPr>
              <a:t>Žadatel předkládá na MAS Projektový záměr (vypracovaný na šabloně dle přílohy č. 4 této výzvy MAS) a ostatní povinné přílohy projektového záměru zasláním do datové schránky MAS.</a:t>
            </a:r>
            <a:r>
              <a:rPr lang="cs-CZ" b="1" i="1" dirty="0">
                <a:solidFill>
                  <a:srgbClr val="002060"/>
                </a:solidFill>
              </a:rPr>
              <a:t>	</a:t>
            </a:r>
            <a:br>
              <a:rPr lang="cs-CZ" dirty="0"/>
            </a:b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24503" y="1802166"/>
            <a:ext cx="10363826" cy="4429958"/>
          </a:xfrm>
        </p:spPr>
        <p:txBody>
          <a:bodyPr>
            <a:normAutofit/>
          </a:bodyPr>
          <a:lstStyle/>
          <a:p>
            <a:r>
              <a:rPr lang="cs-CZ" sz="1600" dirty="0"/>
              <a:t>Podklady pro hodnocení (dle šablony v příloze č 5 výzvy MAS) - OSNOVA PODKLADU PRO HODNOCENÍ</a:t>
            </a:r>
          </a:p>
          <a:p>
            <a:r>
              <a:rPr lang="cs-CZ" sz="1600" dirty="0"/>
              <a:t>Připravenost příloh do žádosti o podporu (dle šablony v příloze č. 6 výzvy MAS)</a:t>
            </a:r>
          </a:p>
          <a:p>
            <a:r>
              <a:rPr lang="cs-CZ" sz="1600" dirty="0"/>
              <a:t>Protokol výpočtu odhadu denní intenzity cyklistické dopravy podle TP189/Výstup z automatického sčítače(pro Aktivitu Infrastruktura pro cyklistickou dopravu) </a:t>
            </a:r>
            <a:r>
              <a:rPr lang="cs-CZ" dirty="0"/>
              <a:t>	</a:t>
            </a:r>
          </a:p>
          <a:p>
            <a:r>
              <a:rPr lang="cs-CZ" sz="1600" dirty="0"/>
              <a:t>Protokol pro výpočet odhadu denní a hodinové intenzity </a:t>
            </a:r>
          </a:p>
          <a:p>
            <a:pPr marL="0" indent="0">
              <a:buNone/>
            </a:pPr>
            <a:r>
              <a:rPr lang="cs-CZ" sz="1600" dirty="0"/>
              <a:t>motorové dopravy podle TP189 v běžný pracovní den/ </a:t>
            </a:r>
          </a:p>
          <a:p>
            <a:pPr marL="0" indent="0">
              <a:buNone/>
            </a:pPr>
            <a:r>
              <a:rPr lang="cs-CZ" sz="1600" dirty="0"/>
              <a:t>Výstup z automatického sčítače/ Výstup z jiného </a:t>
            </a:r>
          </a:p>
          <a:p>
            <a:pPr marL="0" indent="0">
              <a:buNone/>
            </a:pPr>
            <a:r>
              <a:rPr lang="cs-CZ" sz="1600" dirty="0"/>
              <a:t>dopravního průzkumu prokazatelně provedeného </a:t>
            </a:r>
          </a:p>
          <a:p>
            <a:pPr marL="0" indent="0">
              <a:buNone/>
            </a:pPr>
            <a:r>
              <a:rPr lang="cs-CZ" sz="1600" dirty="0"/>
              <a:t>v souladu s TP 189 (pro Aktivitu Infrastruktura </a:t>
            </a:r>
          </a:p>
          <a:p>
            <a:pPr marL="0" indent="0">
              <a:buNone/>
            </a:pPr>
            <a:r>
              <a:rPr lang="cs-CZ" sz="1600" dirty="0"/>
              <a:t>pro bezpečnou nemotorovou dopravu) 	</a:t>
            </a:r>
          </a:p>
          <a:p>
            <a:endParaRPr lang="cs-CZ" dirty="0"/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DF611B4-5E11-4AC4-8883-4C160AE60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756" y="3073448"/>
            <a:ext cx="5635259" cy="346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72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96482216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202E1C61-EB9E-4EAC-98AC-9FF3F8D53C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334" y="4204263"/>
            <a:ext cx="6572081" cy="266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1483370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VAZBA NA VÝZVU ŘO IROP 60. výzva IROP - Doprava </a:t>
            </a:r>
          </a:p>
          <a:p>
            <a:pPr marL="0" indent="0">
              <a:buNone/>
            </a:pPr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Příjem projektových záměrů: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od 5.9.2023 9:00  do 20.10.2023 23:59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CZV pro výzvu: </a:t>
            </a:r>
            <a:r>
              <a:rPr lang="cs-CZ" sz="2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15 665 233,90 Kč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	Kč (dotace + 5% spoluúčast) 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500.000,00 Kč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15 665 233,90 Kč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Způsob podání projektových záměrů na MAS: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 prostřednictvím datové schránky </a:t>
            </a:r>
            <a:r>
              <a:rPr lang="cs-CZ" dirty="0">
                <a:solidFill>
                  <a:srgbClr val="FF0000"/>
                </a:solidFill>
              </a:rPr>
              <a:t>njji9z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Termín předložení vybraných žádostí do nadřazené výzvy ŘO IROP: </a:t>
            </a:r>
            <a:r>
              <a:rPr lang="cs-CZ" dirty="0"/>
              <a:t>Žadatel, jehož projektový záměr bude v rámci výzvy MAS vybrán k podpoře, obdrží Stanovisko k souladu projektového záměru/náhradního projektového záměru se SCLLD 21-27 MAS </a:t>
            </a:r>
            <a:r>
              <a:rPr lang="cs-CZ" dirty="0" err="1"/>
              <a:t>Hustopečsko</a:t>
            </a:r>
            <a:r>
              <a:rPr lang="cs-CZ" dirty="0"/>
              <a:t>. Datum pro předložení žádosti o dotaci do nadřazené výzvy ŘO IROP bude minimálně 30 kalendářních dní od vydání Stanoviska. 	</a:t>
            </a:r>
          </a:p>
          <a:p>
            <a:r>
              <a:rPr lang="cs-CZ" dirty="0"/>
              <a:t>	</a:t>
            </a:r>
          </a:p>
          <a:p>
            <a:pPr marL="457200" lvl="1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cap="non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736848"/>
            <a:ext cx="10363826" cy="47939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FORMÁLNÍ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HODNOCENÍ Příloha č. 2 výzvy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3CF5D39F-D05F-4BBD-99CC-797EFAEDD572}"/>
              </a:ext>
            </a:extLst>
          </p:cNvPr>
          <p:cNvSpPr/>
          <p:nvPr/>
        </p:nvSpPr>
        <p:spPr>
          <a:xfrm>
            <a:off x="346229" y="1334572"/>
            <a:ext cx="111283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Kontrolu </a:t>
            </a:r>
            <a:r>
              <a:rPr lang="cs-CZ" dirty="0" err="1"/>
              <a:t>FNaP</a:t>
            </a:r>
            <a:r>
              <a:rPr lang="cs-CZ" dirty="0"/>
              <a:t> provede Kancelář MAS maximálně do 60 PD od data ukončení příjmu projektových záměrů stanoveného v příslušné výzvě MAS.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 výsledku kontroly </a:t>
            </a:r>
            <a:r>
              <a:rPr lang="cs-CZ" dirty="0" err="1"/>
              <a:t>FNaP</a:t>
            </a:r>
            <a:r>
              <a:rPr lang="cs-CZ" dirty="0"/>
              <a:t> je žadatel informován zprávou zaslanou do </a:t>
            </a:r>
            <a:r>
              <a:rPr lang="cs-CZ" dirty="0">
                <a:solidFill>
                  <a:srgbClr val="FF0000"/>
                </a:solidFill>
              </a:rPr>
              <a:t>datové schránky žadatele </a:t>
            </a:r>
            <a:r>
              <a:rPr lang="cs-CZ" dirty="0"/>
              <a:t>nejpozději do 5 PD od provedení kontroly </a:t>
            </a:r>
            <a:r>
              <a:rPr lang="cs-CZ" dirty="0" err="1"/>
              <a:t>FNaP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Lhůta pro opravu/doplnění projektového záměru se stanovuje na </a:t>
            </a:r>
            <a:r>
              <a:rPr lang="cs-CZ" dirty="0">
                <a:solidFill>
                  <a:srgbClr val="FF0000"/>
                </a:solidFill>
              </a:rPr>
              <a:t>15 kalendářních dní od data odeslání požadavku do datové schránky žadatele.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Žadatel nesmí projektový záměr upravovat nad rámec požadavků uvedených ve výzvě k doplnění.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Celkově může MAS žadatele vyzvat k opravě/doplnění projektového záměru nejvýše dvakrát (2x)</a:t>
            </a:r>
            <a:endParaRPr lang="cs-CZ" b="1" dirty="0"/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4549664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266330"/>
            <a:ext cx="10364451" cy="994300"/>
          </a:xfrm>
        </p:spPr>
        <p:txBody>
          <a:bodyPr>
            <a:normAutofit fontScale="90000"/>
          </a:bodyPr>
          <a:lstStyle/>
          <a:p>
            <a:r>
              <a:rPr lang="cs-CZ" sz="2000" dirty="0"/>
              <a:t>FORMÁLNÍ HODNOCENÍ Příloha č. 3 výzvy</a:t>
            </a: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br>
              <a:rPr lang="cs-CZ" sz="1800" dirty="0"/>
            </a:br>
            <a:r>
              <a:rPr lang="cs-CZ" sz="1800" b="1" dirty="0">
                <a:solidFill>
                  <a:srgbClr val="002060"/>
                </a:solidFill>
              </a:rPr>
              <a:t>Do věcného hodnocení jsou předávány pouze projektové záměry, které splnily podmínky kontroly </a:t>
            </a:r>
            <a:r>
              <a:rPr lang="cs-CZ" sz="1800" b="1" dirty="0" err="1">
                <a:solidFill>
                  <a:srgbClr val="002060"/>
                </a:solidFill>
              </a:rPr>
              <a:t>FNaP</a:t>
            </a:r>
            <a:r>
              <a:rPr lang="cs-CZ" sz="1800" b="1" dirty="0">
                <a:solidFill>
                  <a:srgbClr val="002060"/>
                </a:solidFill>
              </a:rPr>
              <a:t>.</a:t>
            </a:r>
            <a:br>
              <a:rPr lang="cs-CZ" sz="1800" b="1" dirty="0">
                <a:solidFill>
                  <a:srgbClr val="002060"/>
                </a:solidFill>
              </a:rPr>
            </a:br>
            <a:br>
              <a:rPr lang="cs-CZ" sz="1300" b="1" dirty="0">
                <a:solidFill>
                  <a:srgbClr val="002060"/>
                </a:solidFill>
              </a:rPr>
            </a:br>
            <a:r>
              <a:rPr lang="cs-CZ" sz="1300" b="1" dirty="0">
                <a:solidFill>
                  <a:srgbClr val="002060"/>
                </a:solidFill>
              </a:rPr>
              <a:t>KRITÉRIA VÝBĚRU:</a:t>
            </a:r>
            <a:br>
              <a:rPr lang="cs-CZ" sz="2000" dirty="0"/>
            </a:br>
            <a:r>
              <a:rPr lang="cs-CZ" sz="1800" dirty="0">
                <a:solidFill>
                  <a:srgbClr val="002060"/>
                </a:solidFill>
              </a:rPr>
              <a:t>- velikost CZV, ze kterých je stanovena dotace 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stupeň připravenosti projektu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velikost obce, ve které je projekt realizován</a:t>
            </a:r>
            <a:br>
              <a:rPr lang="cs-CZ" sz="1800" dirty="0">
                <a:solidFill>
                  <a:srgbClr val="002060"/>
                </a:solidFill>
              </a:rPr>
            </a:br>
            <a:br>
              <a:rPr lang="cs-CZ" sz="1800" dirty="0">
                <a:solidFill>
                  <a:srgbClr val="002060"/>
                </a:solidFill>
              </a:rPr>
            </a:b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b="1" dirty="0">
                <a:solidFill>
                  <a:srgbClr val="FF0000"/>
                </a:solidFill>
              </a:rPr>
              <a:t>Maximální bodová hranice: </a:t>
            </a:r>
            <a:r>
              <a:rPr lang="cs-CZ" sz="1800" dirty="0">
                <a:solidFill>
                  <a:srgbClr val="FF0000"/>
                </a:solidFill>
              </a:rPr>
              <a:t>50 (pro obě aktivity výzvy). 	</a:t>
            </a:r>
            <a:br>
              <a:rPr lang="cs-CZ" sz="1800" dirty="0">
                <a:solidFill>
                  <a:srgbClr val="FF0000"/>
                </a:solidFill>
              </a:rPr>
            </a:br>
            <a:r>
              <a:rPr lang="cs-CZ" sz="1800" b="1" dirty="0">
                <a:solidFill>
                  <a:srgbClr val="FF0000"/>
                </a:solidFill>
              </a:rPr>
              <a:t>Minimální bodová hranice: </a:t>
            </a:r>
            <a:r>
              <a:rPr lang="cs-CZ" sz="1800" dirty="0">
                <a:solidFill>
                  <a:srgbClr val="FF0000"/>
                </a:solidFill>
              </a:rPr>
              <a:t>25 (pro obě aktivity výzvy). </a:t>
            </a:r>
            <a:br>
              <a:rPr lang="cs-CZ" sz="1800" dirty="0">
                <a:solidFill>
                  <a:srgbClr val="FF0000"/>
                </a:solidFill>
              </a:rPr>
            </a:br>
            <a:br>
              <a:rPr lang="cs-CZ" sz="1800" dirty="0">
                <a:solidFill>
                  <a:srgbClr val="FF0000"/>
                </a:solidFill>
              </a:rPr>
            </a:br>
            <a:r>
              <a:rPr lang="cs-CZ" sz="1600" dirty="0"/>
              <a:t>Věcné hodnocení posouzení souladu provádí Výběrová komise MAS nejpozději </a:t>
            </a:r>
            <a:r>
              <a:rPr lang="cs-CZ" sz="1600" dirty="0">
                <a:solidFill>
                  <a:srgbClr val="002060"/>
                </a:solidFill>
              </a:rPr>
              <a:t>do 30 PD od ukončení kontroly </a:t>
            </a:r>
            <a:r>
              <a:rPr lang="cs-CZ" sz="1600" dirty="0" err="1">
                <a:solidFill>
                  <a:srgbClr val="002060"/>
                </a:solidFill>
              </a:rPr>
              <a:t>FNaP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	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35951193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20 pracovních dnů od ukončení věcného hodnocení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 výběru projektových záměrů platí bodové ohodnocení a pořadí z věcného hodnocení, PV nemůže měnit</a:t>
            </a:r>
          </a:p>
          <a:p>
            <a:r>
              <a:rPr lang="cs-CZ" dirty="0"/>
              <a:t>Počet podpořených projektových záměrů je limitován výší alokace uvedené v příslušné výzvě MAS.</a:t>
            </a:r>
          </a:p>
          <a:p>
            <a:r>
              <a:rPr lang="cs-CZ" dirty="0"/>
              <a:t>Projektové záměry, které není možné financovat z důvodu vyčerpání alokace výzvy MAS, mohou být Programovým výborem zařazeny na seznam náhradních projektových záměrů.</a:t>
            </a:r>
          </a:p>
          <a:p>
            <a:r>
              <a:rPr lang="cs-CZ" dirty="0">
                <a:solidFill>
                  <a:srgbClr val="FF0000"/>
                </a:solidFill>
              </a:rPr>
              <a:t>MAS vypracuje k projektovým záměrům vybraným k podpoře protokol - stanovisko obsahující kladné vyjádření MAS o souladu projektového záměru se schválenou strategií CLLD 21-27. </a:t>
            </a:r>
            <a:r>
              <a:rPr lang="cs-CZ" dirty="0">
                <a:solidFill>
                  <a:schemeClr val="tx1"/>
                </a:solidFill>
              </a:rPr>
              <a:t>Žadateli je stanovisko zasláno prostřednictvím datové schránky.</a:t>
            </a:r>
            <a:endParaRPr lang="cs-CZ" cap="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4821618"/>
              </p:ext>
            </p:extLst>
          </p:nvPr>
        </p:nvGraphicFramePr>
        <p:xfrm>
          <a:off x="554182" y="3746378"/>
          <a:ext cx="10363200" cy="2840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E23287B5-6D2A-4F86-840C-ECB0372DB09F}"/>
              </a:ext>
            </a:extLst>
          </p:cNvPr>
          <p:cNvSpPr/>
          <p:nvPr/>
        </p:nvSpPr>
        <p:spPr>
          <a:xfrm>
            <a:off x="834501" y="2136339"/>
            <a:ext cx="102980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Žadatel, jehož PZ byl vybrán k podpoře ze strany MAS, tj. žadatel, který obdrží Stanovisko k souladu projektového záměru/náhradního projektového záměru se SCLLD 21-27 MAS </a:t>
            </a:r>
            <a:r>
              <a:rPr lang="cs-CZ" dirty="0" err="1"/>
              <a:t>Hustopečsko</a:t>
            </a:r>
            <a:r>
              <a:rPr lang="cs-CZ" dirty="0"/>
              <a:t>, následně předkládá žádost o podporu do příslušné nadřazené výzvy ŘO IROP.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Žadatel předkládá </a:t>
            </a:r>
            <a:r>
              <a:rPr lang="cs-CZ" dirty="0" err="1"/>
              <a:t>ŽoD</a:t>
            </a:r>
            <a:r>
              <a:rPr lang="cs-CZ" dirty="0"/>
              <a:t>/projekt ve lhůtě stanovené </a:t>
            </a:r>
            <a:r>
              <a:rPr lang="cs-CZ" dirty="0">
                <a:solidFill>
                  <a:srgbClr val="FF0000"/>
                </a:solidFill>
              </a:rPr>
              <a:t>ve výzvě MAS a následně ve Stanovisku MAS. </a:t>
            </a:r>
            <a:r>
              <a:rPr lang="cs-CZ" dirty="0"/>
              <a:t>Tato lhůta nesmí být kratší než 30 KD od vydání Stanoviska MAS. </a:t>
            </a:r>
          </a:p>
        </p:txBody>
      </p:sp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Specifické podmínky výzvy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Specificka-pravidla_60_DOPRAVA_CLLD_v1.pdf.aspx (mmr.cz)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Výzva na MAS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Výzva č. 2 MAS </a:t>
            </a:r>
            <a:r>
              <a:rPr lang="cs-CZ" dirty="0" err="1">
                <a:hlinkClick r:id="rId3"/>
              </a:rPr>
              <a:t>Hustopečsko</a:t>
            </a:r>
            <a:r>
              <a:rPr lang="cs-CZ" dirty="0">
                <a:hlinkClick r:id="rId3"/>
              </a:rPr>
              <a:t>, </a:t>
            </a:r>
            <a:r>
              <a:rPr lang="cs-CZ" dirty="0" err="1">
                <a:hlinkClick r:id="rId3"/>
              </a:rPr>
              <a:t>z.s</a:t>
            </a:r>
            <a:r>
              <a:rPr lang="cs-CZ" dirty="0">
                <a:hlinkClick r:id="rId3"/>
              </a:rPr>
              <a:t>. – IROP – BEZPEČNOST DOPRAVY | MAS </a:t>
            </a:r>
            <a:r>
              <a:rPr lang="cs-CZ" dirty="0" err="1">
                <a:hlinkClick r:id="rId3"/>
              </a:rPr>
              <a:t>Hustopečsko</a:t>
            </a:r>
            <a:r>
              <a:rPr lang="cs-CZ" dirty="0">
                <a:hlinkClick r:id="rId3"/>
              </a:rPr>
              <a:t> (mashustopecsko.cz)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0383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Kontakty:</a:t>
            </a:r>
          </a:p>
          <a:p>
            <a:endParaRPr lang="cs-CZ" dirty="0"/>
          </a:p>
          <a:p>
            <a:r>
              <a:rPr lang="cs-CZ" b="1" dirty="0"/>
              <a:t>Ing. Veronika Mikulicová</a:t>
            </a:r>
            <a:endParaRPr lang="pt-BR" b="1" dirty="0"/>
          </a:p>
          <a:p>
            <a:pPr marL="0" indent="0">
              <a:buNone/>
            </a:pPr>
            <a:r>
              <a:rPr lang="cs-CZ" dirty="0"/>
              <a:t>	projektový manažer MAS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e-mail: </a:t>
            </a:r>
            <a:r>
              <a:rPr lang="cs-CZ" dirty="0">
                <a:hlinkClick r:id="rId2"/>
              </a:rPr>
              <a:t>veronika.mikulicova</a:t>
            </a:r>
            <a:r>
              <a:rPr lang="cs-CZ" dirty="0">
                <a:hlinkClick r:id="rId3"/>
              </a:rPr>
              <a:t>@</a:t>
            </a:r>
            <a:r>
              <a:rPr lang="cs-CZ" dirty="0"/>
              <a:t>email.cz</a:t>
            </a:r>
            <a:br>
              <a:rPr lang="pt-BR" dirty="0">
                <a:hlinkClick r:id="rId2"/>
              </a:rPr>
            </a:br>
            <a:r>
              <a:rPr lang="cs-CZ" dirty="0"/>
              <a:t>	</a:t>
            </a:r>
            <a:r>
              <a:rPr lang="pt-BR" dirty="0"/>
              <a:t>tel.: 7</a:t>
            </a:r>
            <a:r>
              <a:rPr lang="cs-CZ" dirty="0"/>
              <a:t>74 364 013</a:t>
            </a:r>
          </a:p>
          <a:p>
            <a:endParaRPr lang="pt-BR" dirty="0"/>
          </a:p>
          <a:p>
            <a:r>
              <a:rPr lang="cs-CZ" b="1" dirty="0"/>
              <a:t>Ing. Michal Zich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vedoucí </a:t>
            </a:r>
            <a:r>
              <a:rPr lang="cs-CZ" dirty="0"/>
              <a:t>pracovník pro SCLLD</a:t>
            </a:r>
            <a:br>
              <a:rPr lang="cs-CZ" dirty="0"/>
            </a:br>
            <a:r>
              <a:rPr lang="cs-CZ" dirty="0"/>
              <a:t>	e-mail: </a:t>
            </a:r>
            <a:r>
              <a:rPr lang="cs-CZ" dirty="0" err="1">
                <a:hlinkClick r:id="rId3"/>
              </a:rPr>
              <a:t>info.mashustopecsko@gmail</a:t>
            </a:r>
            <a:r>
              <a:rPr lang="cs-CZ" dirty="0">
                <a:hlinkClick r:id="rId3"/>
              </a:rPr>
              <a:t>.</a:t>
            </a:r>
            <a:r>
              <a:rPr lang="pt-BR" dirty="0">
                <a:hlinkClick r:id="rId3"/>
              </a:rPr>
              <a:t>c</a:t>
            </a:r>
            <a:r>
              <a:rPr lang="cs-CZ" dirty="0" err="1">
                <a:hlinkClick r:id="rId3"/>
              </a:rPr>
              <a:t>om</a:t>
            </a:r>
            <a:br>
              <a:rPr lang="cs-CZ" dirty="0">
                <a:hlinkClick r:id="rId4"/>
              </a:rPr>
            </a:br>
            <a:r>
              <a:rPr lang="cs-CZ" dirty="0"/>
              <a:t>	tel.: 774 113 357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</a:t>
            </a:r>
          </a:p>
          <a:p>
            <a:endParaRPr lang="cs-CZ" dirty="0"/>
          </a:p>
          <a:p>
            <a:r>
              <a:rPr lang="cs-CZ" dirty="0"/>
              <a:t>Kraje</a:t>
            </a:r>
          </a:p>
          <a:p>
            <a:r>
              <a:rPr lang="cs-CZ" dirty="0"/>
              <a:t> obce</a:t>
            </a:r>
          </a:p>
          <a:p>
            <a:r>
              <a:rPr lang="cs-CZ" dirty="0"/>
              <a:t>dobrovolné svazky obcí</a:t>
            </a:r>
          </a:p>
          <a:p>
            <a:r>
              <a:rPr lang="cs-CZ" dirty="0"/>
              <a:t> organizace zřizované nebo zakládané kraji</a:t>
            </a:r>
          </a:p>
          <a:p>
            <a:r>
              <a:rPr lang="cs-CZ" dirty="0"/>
              <a:t> organizace zřizované nebo zakládané obcemi</a:t>
            </a:r>
          </a:p>
          <a:p>
            <a:r>
              <a:rPr lang="cs-CZ" dirty="0"/>
              <a:t> organizace zřizované nebo zakládané dobrovolnými svazky obcí	</a:t>
            </a: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9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Typy podporovaných aktivit: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/>
              <a:t>1. Infrastruktura pro bezpečnou nemotorovou dopravu </a:t>
            </a:r>
          </a:p>
          <a:p>
            <a:r>
              <a:rPr lang="cs-CZ" b="1" dirty="0"/>
              <a:t>2. Infrastruktura pro cyklistickou dopravu</a:t>
            </a:r>
            <a:r>
              <a:rPr lang="cs-CZ" dirty="0"/>
              <a:t>	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i="1" dirty="0"/>
              <a:t>V jedné žádosti o podporu nelze kombinovat výše uvedené aktivity.	</a:t>
            </a: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27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Zahájení realizace projektu není časově omezeno, ovšem výdaje vzniklé před 1. 1. 2021 nejsou způsobilé	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Datem ukončení realizace projektu se rozumí datum, do kterého budou prokazatelně uzavřeny všechny aktivity  - 31.12.2025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Realizace projektu nesmí být ukončena před podáním žádosti o podporu v MS 2021+</a:t>
            </a:r>
          </a:p>
          <a:p>
            <a:pPr marL="0" indent="0">
              <a:buNone/>
            </a:pPr>
            <a:r>
              <a:rPr lang="cs-CZ" i="1" dirty="0"/>
              <a:t>Realizace projektu musí být ukončena nejpozději v termínu uvedeném na PA/Rozhodnutí3 . Termín je maximální, samotné ukončení může proběhnout dříve. 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i="1" dirty="0"/>
              <a:t>Dokumentace (např. kolaudační souhlas, předávací protokol, fakturace,…) dokládající ukončení realizace projektu, která je přílohou závěrečné zprávy o realizaci, musí být vystavena s datem v době realizace projektu.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21942"/>
            <a:ext cx="8596668" cy="870011"/>
          </a:xfrm>
        </p:spPr>
        <p:txBody>
          <a:bodyPr>
            <a:normAutofit fontScale="90000"/>
          </a:bodyPr>
          <a:lstStyle/>
          <a:p>
            <a:r>
              <a:rPr lang="cs-CZ" sz="2800" b="1" dirty="0"/>
              <a:t>1. Infrastruktura pro bezpečnou nemotorovou dopravu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091953"/>
            <a:ext cx="9581857" cy="4900676"/>
          </a:xfrm>
        </p:spPr>
        <p:txBody>
          <a:bodyPr>
            <a:normAutofit fontScale="77500" lnSpcReduction="20000"/>
          </a:bodyPr>
          <a:lstStyle/>
          <a:p>
            <a:r>
              <a:rPr lang="cs-CZ" sz="2600" b="1" dirty="0"/>
              <a:t>výstavba, modernizace a rekonstrukce komunikací pro pěší v trase nebo v křížení pozemní komunikace s vysokou intenzitou dopravy (A); </a:t>
            </a:r>
          </a:p>
          <a:p>
            <a:pPr marL="0" indent="0">
              <a:buNone/>
            </a:pPr>
            <a:r>
              <a:rPr lang="cs-CZ" sz="2000" dirty="0"/>
              <a:t>Komunikace pro pěší:</a:t>
            </a:r>
          </a:p>
          <a:p>
            <a:pPr lvl="1"/>
            <a:r>
              <a:rPr lang="cs-CZ" sz="1800" dirty="0"/>
              <a:t>samostatná stezka pro chodce, chodník a pás pro chodce v přidruženém prostoru pozemní komunikace, stezka pro chodce a cyklisty se společným provozem (s dopravním značením C9a/C9b) nebo stezka pro chodce a cyklisty s odděleným provozem (s dopravním značením C10a/C10b) umístěná samostatně nebo v přidruženém prostoru pozemní komunikace (souhrnné označení „stezka pro chodce“). 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600" b="1" dirty="0"/>
              <a:t>zvyšování bezpečnosti nemotorové dopravy stavebními úpravami komunikací pro pěší a pro cyklisty a instalací prvků zklidňujících dopravu v nehodových lokalitách (B)</a:t>
            </a:r>
          </a:p>
          <a:p>
            <a:pPr marL="0" indent="0">
              <a:buNone/>
            </a:pPr>
            <a:r>
              <a:rPr lang="cs-CZ" sz="2000" u="sng" dirty="0"/>
              <a:t>Komunikace pro cyklisty:</a:t>
            </a:r>
            <a:r>
              <a:rPr lang="cs-CZ" sz="2000" dirty="0"/>
              <a:t> </a:t>
            </a:r>
          </a:p>
          <a:p>
            <a:pPr lvl="1"/>
            <a:r>
              <a:rPr lang="cs-CZ" sz="1800" dirty="0"/>
              <a:t>stezka pro cyklisty (s dopravním značením C8a/C8b), stezka pro chodce a cyklisty se společným provozem (s dopravním značením C9a/C9b) nebo stezka pro chodce a cyklisty s odděleným provozem (s dopravním značením C10a/C10b) umístěná samostatně nebo v přidruženém prostoru pozemní komunikace (souhrnné označení „stezka pro cyklisty“); </a:t>
            </a:r>
          </a:p>
          <a:p>
            <a:pPr lvl="1"/>
            <a:r>
              <a:rPr lang="cs-CZ" sz="1800" dirty="0"/>
              <a:t>vyhrazený jízdní pruh pro cyklisty (s dopravním značením IP20a/IP20b), samostatný jednosměrný cyklistický pás, ochranný jízdní pruh pro cyklisty, piktogramový koridor pro cyklisty nebo vyhrazený jízdní pruh pro vozidla veřejné dopravy a jízdní kola (s dopravním značením IP20a/IP20b) umístěný v hlavním dopravním prostoru pozemní komunikace (souhrnné označení „liniové opatření“).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1842"/>
            <a:ext cx="8596668" cy="914400"/>
          </a:xfrm>
        </p:spPr>
        <p:txBody>
          <a:bodyPr>
            <a:normAutofit fontScale="90000"/>
          </a:bodyPr>
          <a:lstStyle/>
          <a:p>
            <a:r>
              <a:rPr lang="cs-CZ" sz="2800" b="1" dirty="0"/>
              <a:t>1. Infrastruktura pro bezpečnou nemotorovou dopravu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834501"/>
            <a:ext cx="9581857" cy="58148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600" b="1" dirty="0"/>
              <a:t>ZPŮSOBILÉ VÝDAJE – PŘÍMÉ VÝDAJE</a:t>
            </a:r>
          </a:p>
          <a:p>
            <a:r>
              <a:rPr lang="cs-CZ" sz="1600" dirty="0"/>
              <a:t>Pořízení stavby formou výstavby a stavební úpravy</a:t>
            </a:r>
          </a:p>
          <a:p>
            <a:pPr marL="0" indent="0">
              <a:buNone/>
            </a:pPr>
            <a:r>
              <a:rPr lang="cs-CZ" sz="1400" dirty="0"/>
              <a:t>výdaje na realizaci stezky pro chodce v dílčích aktivitách (</a:t>
            </a:r>
            <a:r>
              <a:rPr lang="cs-CZ" sz="1400" dirty="0" err="1"/>
              <a:t>podaktivitách</a:t>
            </a:r>
            <a:r>
              <a:rPr lang="cs-CZ" sz="1400" dirty="0"/>
              <a:t>) A </a:t>
            </a:r>
            <a:r>
              <a:rPr lang="cs-CZ" sz="1400" dirty="0" err="1"/>
              <a:t>a</a:t>
            </a:r>
            <a:r>
              <a:rPr lang="cs-CZ" sz="1400" dirty="0"/>
              <a:t> B:</a:t>
            </a:r>
          </a:p>
          <a:p>
            <a:pPr lvl="1"/>
            <a:r>
              <a:rPr lang="cs-CZ" sz="1200" dirty="0"/>
              <a:t>všechny konstrukční vrstvy; </a:t>
            </a:r>
          </a:p>
          <a:p>
            <a:pPr lvl="1"/>
            <a:r>
              <a:rPr lang="cs-CZ" sz="1200" dirty="0"/>
              <a:t>opatření pro osoby s omezenou schopností pohybu, orientace a komunikace a další bezpečnostní opatření na stezce; </a:t>
            </a:r>
          </a:p>
          <a:p>
            <a:pPr lvl="1"/>
            <a:r>
              <a:rPr lang="cs-CZ" sz="1200" dirty="0"/>
              <a:t>podchody, lávky, propustky a části mostních objektů, po kterých je stezka vedena; </a:t>
            </a:r>
          </a:p>
          <a:p>
            <a:pPr lvl="1"/>
            <a:r>
              <a:rPr lang="cs-CZ" sz="1200" dirty="0"/>
              <a:t>opěrné zdi, násypy, svahy a příkopy; </a:t>
            </a:r>
          </a:p>
          <a:p>
            <a:pPr lvl="1"/>
            <a:r>
              <a:rPr lang="cs-CZ" sz="1200" dirty="0"/>
              <a:t>místa pro přecházení a přechody pro chodce, jejich nasvětlení a ochranné ostrůvky, vysazené chodníkové plochy, související přejezdy pro cyklisty; </a:t>
            </a:r>
          </a:p>
          <a:p>
            <a:pPr lvl="1"/>
            <a:r>
              <a:rPr lang="cs-CZ" sz="1200" dirty="0"/>
              <a:t>zábradlí na mostech a zábradlí jako bezpečnostní opatření; </a:t>
            </a:r>
          </a:p>
          <a:p>
            <a:pPr lvl="1"/>
            <a:r>
              <a:rPr lang="cs-CZ" sz="1200" dirty="0"/>
              <a:t>svislé a vodorovné dopravní značení včetně zvýrazňujících prvků; </a:t>
            </a:r>
          </a:p>
          <a:p>
            <a:pPr lvl="1"/>
            <a:r>
              <a:rPr lang="cs-CZ" sz="1200" dirty="0"/>
              <a:t>světelné signalizační zařízení řídící provoz samostatného přechodu pro chodce nebo samostatného přechodu pro chodce s přejezdem pro cyklisty; </a:t>
            </a:r>
          </a:p>
          <a:p>
            <a:pPr lvl="1"/>
            <a:r>
              <a:rPr lang="cs-CZ" sz="1200" dirty="0"/>
              <a:t> dešťové vpusti, šachty a přípojky k odvodu vod z povrchu stezky do dešťové kanalizace nebo vodoteče; </a:t>
            </a:r>
          </a:p>
          <a:p>
            <a:pPr lvl="1"/>
            <a:r>
              <a:rPr lang="cs-CZ" sz="1200" dirty="0"/>
              <a:t>kanalizace, včetně úprav k odvádění vody, sloužící výlučně k odvádění povrchových vod ze stezky; </a:t>
            </a:r>
          </a:p>
          <a:p>
            <a:pPr lvl="1"/>
            <a:r>
              <a:rPr lang="cs-CZ" sz="1200" dirty="0"/>
              <a:t>veřejné osvětlení stezky a hlavního dopravního prostoru pozemní komunikace; </a:t>
            </a:r>
          </a:p>
          <a:p>
            <a:pPr lvl="1"/>
            <a:r>
              <a:rPr lang="cs-CZ" sz="1200" dirty="0"/>
              <a:t> další přímo související výdaje: </a:t>
            </a:r>
          </a:p>
          <a:p>
            <a:pPr marL="0" indent="0">
              <a:buNone/>
            </a:pPr>
            <a:r>
              <a:rPr lang="cs-CZ" sz="1600" dirty="0"/>
              <a:t>výdaje na realizaci stezky pro cyklisty v dílčí aktivitě (</a:t>
            </a:r>
            <a:r>
              <a:rPr lang="cs-CZ" sz="1600" dirty="0" err="1"/>
              <a:t>podaktivitě</a:t>
            </a:r>
            <a:r>
              <a:rPr lang="cs-CZ" sz="1600" dirty="0"/>
              <a:t>) B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FF0000"/>
                </a:solidFill>
              </a:rPr>
              <a:t>Specifická pravidla 3.2.5</a:t>
            </a:r>
          </a:p>
          <a:p>
            <a:pPr marL="457200" lvl="1" indent="0">
              <a:buNone/>
            </a:pPr>
            <a:endParaRPr lang="cs-CZ" sz="1400" dirty="0"/>
          </a:p>
          <a:p>
            <a:r>
              <a:rPr lang="cs-CZ" sz="1600" b="1" dirty="0"/>
              <a:t>NÁKUP STAVEB, NÁKUP POZEMKŮ, DPH</a:t>
            </a:r>
          </a:p>
          <a:p>
            <a:pPr lvl="1"/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410250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13BDDACA-CA82-4178-A408-5ECD5A74E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156" y="500062"/>
            <a:ext cx="8007658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560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72862"/>
            <a:ext cx="8596668" cy="923278"/>
          </a:xfrm>
        </p:spPr>
        <p:txBody>
          <a:bodyPr>
            <a:normAutofit fontScale="90000"/>
          </a:bodyPr>
          <a:lstStyle/>
          <a:p>
            <a:r>
              <a:rPr lang="cs-CZ" sz="2800" b="1" dirty="0"/>
              <a:t>1. Infrastruktura pro bezpečnou nemotorovou dopravu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ZPŮSOBILÉ VÝDAJE – NEPŘÍMÉ VÝDAJE</a:t>
            </a:r>
          </a:p>
          <a:p>
            <a:pPr marL="0" indent="0">
              <a:buNone/>
            </a:pPr>
            <a:r>
              <a:rPr lang="cs-CZ" sz="1600" i="1" dirty="0"/>
              <a:t>Náklady, které nelze při použití paušální sazby 7 % zahrnout mezi přímé výdaje.</a:t>
            </a:r>
          </a:p>
          <a:p>
            <a:r>
              <a:rPr lang="cs-CZ" sz="1600" dirty="0"/>
              <a:t>Dokumentace žádosti o podporu</a:t>
            </a:r>
          </a:p>
          <a:p>
            <a:r>
              <a:rPr lang="pl-PL" sz="1600" dirty="0"/>
              <a:t>Projektová dokumentace a dokumentace pro realizaci projektu</a:t>
            </a:r>
          </a:p>
          <a:p>
            <a:r>
              <a:rPr lang="cs-CZ" sz="1600" dirty="0"/>
              <a:t>Administrativní kapacity a řízení projektu</a:t>
            </a:r>
          </a:p>
          <a:p>
            <a:r>
              <a:rPr lang="cs-CZ" sz="1600" dirty="0"/>
              <a:t>Publicita projektu </a:t>
            </a:r>
          </a:p>
          <a:p>
            <a:r>
              <a:rPr lang="cs-CZ" sz="1600" b="1" dirty="0"/>
              <a:t>A další…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NEZPŮSOBILÉ VÝDAJE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Definice v kap. 3.2.6.</a:t>
            </a:r>
          </a:p>
        </p:txBody>
      </p:sp>
    </p:spTree>
    <p:extLst>
      <p:ext uri="{BB962C8B-B14F-4D97-AF65-F5344CB8AC3E}">
        <p14:creationId xmlns:p14="http://schemas.microsoft.com/office/powerpoint/2010/main" val="394777590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d4bf16-ee9d-4393-b9d3-a66f40c62a2b">
      <Terms xmlns="http://schemas.microsoft.com/office/infopath/2007/PartnerControls"/>
    </lcf76f155ced4ddcb4097134ff3c332f>
    <TaxCatchAll xmlns="73f4ae78-d0d1-41f5-8dc6-eb1620c17cf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15" ma:contentTypeDescription="Vytvoří nový dokument" ma:contentTypeScope="" ma:versionID="18ca911d2a937bfbbe4e480b24305634">
  <xsd:schema xmlns:xsd="http://www.w3.org/2001/XMLSchema" xmlns:xs="http://www.w3.org/2001/XMLSchema" xmlns:p="http://schemas.microsoft.com/office/2006/metadata/properties" xmlns:ns2="76d4bf16-ee9d-4393-b9d3-a66f40c62a2b" xmlns:ns3="73f4ae78-d0d1-41f5-8dc6-eb1620c17cf6" targetNamespace="http://schemas.microsoft.com/office/2006/metadata/properties" ma:root="true" ma:fieldsID="922fc592d08b2f2edc0c9877c46a78bf" ns2:_="" ns3:_="">
    <xsd:import namespace="76d4bf16-ee9d-4393-b9d3-a66f40c62a2b"/>
    <xsd:import namespace="73f4ae78-d0d1-41f5-8dc6-eb1620c17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7607a969-ae87-46cb-b060-9b1216c77a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4ae78-d0d1-41f5-8dc6-eb1620c17cf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ce40dc-2c9d-4ca6-a3e6-1410d04404b8}" ma:internalName="TaxCatchAll" ma:showField="CatchAllData" ma:web="73f4ae78-d0d1-41f5-8dc6-eb1620c17c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020D90-73C1-453F-BFA2-9DFA30D792AE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76d4bf16-ee9d-4393-b9d3-a66f40c62a2b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3f4ae78-d0d1-41f5-8dc6-eb1620c17cf6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D2D118-8F59-4562-96C3-14BE4C117A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5EE907-1BB7-45B9-9436-82D06E28C3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4bf16-ee9d-4393-b9d3-a66f40c62a2b"/>
    <ds:schemaRef ds:uri="73f4ae78-d0d1-41f5-8dc6-eb1620c17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3890</TotalTime>
  <Words>1924</Words>
  <Application>Microsoft Office PowerPoint</Application>
  <PresentationFormat>Širokoúhlá obrazovka</PresentationFormat>
  <Paragraphs>195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Fazeta</vt:lpstr>
      <vt:lpstr>  Seminář k 2. výzvě  k předkládání projektových záměrů  IROP</vt:lpstr>
      <vt:lpstr>Prezentace aplikace PowerPoint</vt:lpstr>
      <vt:lpstr>Prezentace aplikace PowerPoint</vt:lpstr>
      <vt:lpstr>Prezentace aplikace PowerPoint</vt:lpstr>
      <vt:lpstr>Financování, realizace projektu</vt:lpstr>
      <vt:lpstr>1. Infrastruktura pro bezpečnou nemotorovou dopravu </vt:lpstr>
      <vt:lpstr>1. Infrastruktura pro bezpečnou nemotorovou dopravu </vt:lpstr>
      <vt:lpstr>Prezentace aplikace PowerPoint</vt:lpstr>
      <vt:lpstr>1. Infrastruktura pro bezpečnou nemotorovou dopravu </vt:lpstr>
      <vt:lpstr>2. Infrastruktura pro cyklistickou dopravu</vt:lpstr>
      <vt:lpstr>1. Infrastruktura mateřských škol a zařízení péče o děti typu dětské skupiny</vt:lpstr>
      <vt:lpstr>2. Infrastruktura pro cyklistickou dopravu</vt:lpstr>
      <vt:lpstr>2. Infrastruktura pro cyklistickou dopravu způsobilé výdaje</vt:lpstr>
      <vt:lpstr>2. Infrastruktura pro cyklistickou dopravu způsobilé výdaje</vt:lpstr>
      <vt:lpstr>2. Infrastruktura pro cyklistickou dopravu</vt:lpstr>
      <vt:lpstr>PODÁNÍ PROJEKTOVÉHO ZÁMĚRU </vt:lpstr>
      <vt:lpstr>PŘÍLOHY PROJEKTOVÉHO ZÁMĚRŮ  Žadatel předkládá na MAS Projektový záměr (vypracovaný na šabloně dle přílohy č. 4 této výzvy MAS) a ostatní povinné přílohy projektového záměru zasláním do datové schránky MAS.  </vt:lpstr>
      <vt:lpstr>Průběh hodnocení</vt:lpstr>
      <vt:lpstr>Průběh hodnocení</vt:lpstr>
      <vt:lpstr> </vt:lpstr>
      <vt:lpstr>Průběh hodnocení</vt:lpstr>
      <vt:lpstr>FORMÁLNÍ HODNOCENÍ Příloha č. 3 výzvy    Do věcného hodnocení jsou předávány pouze projektové záměry, které splnily podmínky kontroly FNaP.  KRITÉRIA VÝBĚRU: - velikost CZV, ze kterých je stanovena dotace  - stupeň připravenosti projektu - velikost obce, ve které je projekt realizován   Maximální bodová hranice: 50 (pro obě aktivity výzvy).   Minimální bodová hranice: 25 (pro obě aktivity výzvy).   Věcné hodnocení posouzení souladu provádí Výběrová komise MAS nejpozději do 30 PD od ukončení kontroly FNaP    </vt:lpstr>
      <vt:lpstr>Průběh hodnocení</vt:lpstr>
      <vt:lpstr>Schvalování projektů</vt:lpstr>
      <vt:lpstr>Průběh hodnocení</vt:lpstr>
      <vt:lpstr>Více informací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104</cp:revision>
  <dcterms:created xsi:type="dcterms:W3CDTF">2017-10-23T09:01:12Z</dcterms:created>
  <dcterms:modified xsi:type="dcterms:W3CDTF">2023-09-18T08:00:43Z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  <property fmtid="{D5CDD505-2E9C-101B-9397-08002B2CF9AE}" pid="3" name="MediaServiceImageTags">
    <vt:lpwstr/>
  </property>
</Properties>
</file>