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257" r:id="rId3"/>
    <p:sldId id="258" r:id="rId4"/>
    <p:sldId id="259" r:id="rId5"/>
    <p:sldId id="266" r:id="rId6"/>
    <p:sldId id="267" r:id="rId7"/>
    <p:sldId id="268" r:id="rId8"/>
    <p:sldId id="269" r:id="rId9"/>
    <p:sldId id="270" r:id="rId10"/>
    <p:sldId id="303" r:id="rId11"/>
    <p:sldId id="304" r:id="rId12"/>
    <p:sldId id="305" r:id="rId13"/>
    <p:sldId id="358" r:id="rId14"/>
    <p:sldId id="306" r:id="rId15"/>
    <p:sldId id="307" r:id="rId16"/>
    <p:sldId id="308" r:id="rId17"/>
    <p:sldId id="272" r:id="rId18"/>
    <p:sldId id="273" r:id="rId19"/>
    <p:sldId id="274" r:id="rId20"/>
    <p:sldId id="275" r:id="rId21"/>
    <p:sldId id="356" r:id="rId22"/>
    <p:sldId id="357" r:id="rId23"/>
    <p:sldId id="287" r:id="rId24"/>
    <p:sldId id="309" r:id="rId25"/>
    <p:sldId id="354" r:id="rId26"/>
    <p:sldId id="300" r:id="rId27"/>
    <p:sldId id="355" r:id="rId28"/>
    <p:sldId id="310" r:id="rId29"/>
    <p:sldId id="288" r:id="rId30"/>
    <p:sldId id="291" r:id="rId31"/>
    <p:sldId id="292" r:id="rId32"/>
    <p:sldId id="293" r:id="rId33"/>
    <p:sldId id="294" r:id="rId34"/>
    <p:sldId id="302" r:id="rId35"/>
    <p:sldId id="311" r:id="rId36"/>
    <p:sldId id="312" r:id="rId37"/>
    <p:sldId id="313" r:id="rId38"/>
    <p:sldId id="314" r:id="rId39"/>
    <p:sldId id="315" r:id="rId40"/>
    <p:sldId id="316" r:id="rId41"/>
    <p:sldId id="317" r:id="rId42"/>
    <p:sldId id="319" r:id="rId43"/>
    <p:sldId id="320" r:id="rId44"/>
    <p:sldId id="321" r:id="rId45"/>
    <p:sldId id="322" r:id="rId46"/>
    <p:sldId id="323" r:id="rId47"/>
    <p:sldId id="324" r:id="rId48"/>
    <p:sldId id="325" r:id="rId49"/>
    <p:sldId id="326" r:id="rId50"/>
    <p:sldId id="327" r:id="rId51"/>
    <p:sldId id="328" r:id="rId52"/>
    <p:sldId id="329" r:id="rId53"/>
    <p:sldId id="330" r:id="rId54"/>
    <p:sldId id="331" r:id="rId55"/>
    <p:sldId id="332" r:id="rId56"/>
    <p:sldId id="333" r:id="rId57"/>
    <p:sldId id="334" r:id="rId58"/>
    <p:sldId id="335" r:id="rId59"/>
    <p:sldId id="336" r:id="rId60"/>
    <p:sldId id="337" r:id="rId61"/>
    <p:sldId id="338" r:id="rId62"/>
    <p:sldId id="339" r:id="rId63"/>
    <p:sldId id="340" r:id="rId64"/>
    <p:sldId id="341" r:id="rId65"/>
    <p:sldId id="342" r:id="rId66"/>
    <p:sldId id="343" r:id="rId67"/>
    <p:sldId id="344" r:id="rId68"/>
    <p:sldId id="345" r:id="rId69"/>
    <p:sldId id="346" r:id="rId70"/>
    <p:sldId id="347" r:id="rId71"/>
    <p:sldId id="348" r:id="rId72"/>
    <p:sldId id="349" r:id="rId73"/>
    <p:sldId id="350" r:id="rId74"/>
    <p:sldId id="351" r:id="rId75"/>
    <p:sldId id="352" r:id="rId76"/>
    <p:sldId id="353" r:id="rId7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2079" autoAdjust="0"/>
  </p:normalViewPr>
  <p:slideViewPr>
    <p:cSldViewPr>
      <p:cViewPr>
        <p:scale>
          <a:sx n="80" d="100"/>
          <a:sy n="80" d="100"/>
        </p:scale>
        <p:origin x="-8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595EA2-8A5B-4E67-BFAA-004095533990}" type="datetimeFigureOut">
              <a:rPr lang="cs-CZ" smtClean="0"/>
              <a:pPr/>
              <a:t>22.5.2020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9BD4C9-81C2-4C61-9D22-A72C3EE9E38B}" type="slidenum">
              <a:rPr lang="cs-CZ" smtClean="0"/>
              <a:pPr/>
              <a:t>‹#›</a:t>
            </a:fld>
            <a:endParaRPr lang="cs-CZ"/>
          </a:p>
        </p:txBody>
      </p:sp>
    </p:spTree>
    <p:extLst>
      <p:ext uri="{BB962C8B-B14F-4D97-AF65-F5344CB8AC3E}">
        <p14:creationId xmlns:p14="http://schemas.microsoft.com/office/powerpoint/2010/main" val="1152113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sfcr.cz/technicka-podpor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099BD4C9-81C2-4C61-9D22-A72C3EE9E38B}" type="slidenum">
              <a:rPr lang="cs-CZ" smtClean="0"/>
              <a:pPr/>
              <a:t>2</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Osoby u kterých příjemce zná jejich totožnost a které obdrží podporu vyšší než bagatelní,</a:t>
            </a:r>
            <a:r>
              <a:rPr lang="cs-CZ" baseline="0" dirty="0" smtClean="0"/>
              <a:t> je určen indikátor 60000. V situaci, kdy příjemce pracuje i s klienty anonymními, využívá indikátor 67010. Počty si příjemce nastavuje sám. Důležité je vědět, že oba uvedené indikátory jsou indikátory povinné k naplnění – tzn. že příjemce se zavazuje k jejich naplnění a na jejich neplnění je vázána sankce. </a:t>
            </a:r>
          </a:p>
          <a:p>
            <a:endParaRPr lang="cs-CZ" baseline="0" dirty="0" smtClean="0"/>
          </a:p>
          <a:p>
            <a:r>
              <a:rPr lang="cs-CZ" b="1" baseline="0" dirty="0" smtClean="0">
                <a:solidFill>
                  <a:srgbClr val="FF0000"/>
                </a:solidFill>
              </a:rPr>
              <a:t>Doplnění:</a:t>
            </a:r>
          </a:p>
          <a:p>
            <a:r>
              <a:rPr lang="cs-CZ" b="1" baseline="0" dirty="0" smtClean="0">
                <a:solidFill>
                  <a:srgbClr val="FF0000"/>
                </a:solidFill>
              </a:rPr>
              <a:t>Tady zdůraznit, že 67010 musí být vždy v žádosti pořádně odůvodněn, zejména pokud tam mají nulu u 60000! Musí být zřejmé, proč nikoho nemohou započítat do 60000. Musí to vždy vyplývat z charakteru té dané služby nebo dalších činností a programů! + Informace ŘO OPZ pro MAS č. 13</a:t>
            </a:r>
          </a:p>
          <a:p>
            <a:r>
              <a:rPr lang="cs-CZ" b="1" baseline="0" dirty="0" smtClean="0">
                <a:solidFill>
                  <a:srgbClr val="FF0000"/>
                </a:solidFill>
              </a:rPr>
              <a:t>Upozornit na indikátor 80500 – vytváření analytického dokumentu</a:t>
            </a:r>
          </a:p>
          <a:p>
            <a:r>
              <a:rPr lang="cs-CZ" b="1" baseline="0" dirty="0" smtClean="0">
                <a:solidFill>
                  <a:srgbClr val="FF0000"/>
                </a:solidFill>
              </a:rPr>
              <a:t>Zmínit výsledkové indikátory </a:t>
            </a:r>
          </a:p>
          <a:p>
            <a:endParaRPr lang="cs-CZ" b="1" baseline="0" dirty="0" smtClean="0">
              <a:solidFill>
                <a:srgbClr val="FF0000"/>
              </a:solidFill>
            </a:endParaRPr>
          </a:p>
          <a:p>
            <a:r>
              <a:rPr lang="cs-CZ" sz="1200" b="1" kern="1200" dirty="0" smtClean="0">
                <a:solidFill>
                  <a:schemeClr val="tx1"/>
                </a:solidFill>
                <a:effectLst/>
                <a:latin typeface="+mn-lt"/>
                <a:ea typeface="+mn-ea"/>
                <a:cs typeface="+mn-cs"/>
              </a:rPr>
              <a:t>6 00 00 – Celkový počet účastníků</a:t>
            </a: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Indikátor se naplňuje při podpoře konkrétní osoby nad stanovený limit bagatelní podpory, tedy alespoň 40 hodin podpory (z toho minimálně 20 hodin musí mít jinou formu než elektronickou). </a:t>
            </a:r>
          </a:p>
          <a:p>
            <a:r>
              <a:rPr lang="cs-CZ" sz="1200" kern="1200" dirty="0" smtClean="0">
                <a:solidFill>
                  <a:schemeClr val="tx1"/>
                </a:solidFill>
                <a:effectLst/>
                <a:latin typeface="+mn-lt"/>
                <a:ea typeface="+mn-ea"/>
                <a:cs typeface="+mn-cs"/>
              </a:rPr>
              <a:t>Údaje o podpořených osobách a jejich podporách zapisujte do IS ESF 2014+ průběžně tak, aby v rámci předkládaných Zpráv o realizaci byly do výpočtu indikátoru 60000 zahrnuty všechny osoby, které nejpozději ke konci sledovaného období překročily limit pro bagatelní podporu a splnily tedy podmínky pro vykazování v indikátoru. </a:t>
            </a:r>
          </a:p>
          <a:p>
            <a:r>
              <a:rPr lang="cs-CZ" sz="1200" kern="1200" dirty="0" smtClean="0">
                <a:solidFill>
                  <a:schemeClr val="tx1"/>
                </a:solidFill>
                <a:effectLst/>
                <a:latin typeface="+mn-lt"/>
                <a:ea typeface="+mn-ea"/>
                <a:cs typeface="+mn-cs"/>
              </a:rPr>
              <a:t>Údaje z Monitorovacího listu, případně obdobné dokumentace, zapište v systému IS ESF ke konkrétnímu projektu. Ke každému záznamu o podpoře účastníka doplňte datum OD a datum DO, přičemž do výpočtu indikátorů vstupují pouze ty podpory, které mají ke dni výpočtu datum DO ukončené (tj. starší nebo rovno datu výpočtu). S ohledem na dlouhodobý charakter poskytované podpory v projektech realizovaných v prioritní ose 2, zaznamenávejte u poskytovaných podpor datum Do jako datum konce monitorovacího období, a to i přesto, že podpora pokračuje po celé období realizace, nebo pokračuje do dalšího monitorovacího období. V tomto případě se nejedná o ukončení podpory, kdy účastník z projektu odchází, ale pouze o ucelený záznam podpory za dané monitorovací období. V dalším monitorovacím období pak stačí buď změnit v založeném záznamu původně zapsané datum ukončení monitorovacího období na nové a aktualizovat rozsah podpory, nebo vytvořit nový záznam (řádek) podpory na nové monitorovací období. </a:t>
            </a:r>
          </a:p>
          <a:p>
            <a:r>
              <a:rPr lang="cs-CZ" sz="1200" kern="1200" dirty="0" smtClean="0">
                <a:solidFill>
                  <a:schemeClr val="tx1"/>
                </a:solidFill>
                <a:effectLst/>
                <a:latin typeface="+mn-lt"/>
                <a:ea typeface="+mn-ea"/>
                <a:cs typeface="+mn-cs"/>
              </a:rPr>
              <a:t>Rádi bychom Vás upozornili také na možnost hromadného importu údajů o podporách ze souboru CSV (blíže viz Pokyny pro evidenci podpory poskytnuté účastníkům projektů). Ze souboru je možné naimportovat k podpořeným osobám hromadně záznamy o všech podporách poskytnutých za dané období. Pokud se rozhodnete využít tuto možnost, vytvořte pro každé další sledované období (tj. zatím nenaimportovány v systému), vždy nový soubor, ve kterém budou nové záznamy o podporách, kdy datum OD a rozsah podpory bude navazovat na předchozí (již importovaný) záznam o podpoře.</a:t>
            </a:r>
          </a:p>
          <a:p>
            <a:r>
              <a:rPr lang="cs-CZ" sz="1200" kern="1200" dirty="0" smtClean="0">
                <a:solidFill>
                  <a:schemeClr val="tx1"/>
                </a:solidFill>
                <a:effectLst/>
                <a:latin typeface="+mn-lt"/>
                <a:ea typeface="+mn-ea"/>
                <a:cs typeface="+mn-cs"/>
              </a:rPr>
              <a:t> </a:t>
            </a:r>
          </a:p>
          <a:p>
            <a:r>
              <a:rPr lang="cs-CZ" sz="1200" b="1" kern="1200" dirty="0" smtClean="0">
                <a:solidFill>
                  <a:schemeClr val="tx1"/>
                </a:solidFill>
                <a:effectLst/>
                <a:latin typeface="+mn-lt"/>
                <a:ea typeface="+mn-ea"/>
                <a:cs typeface="+mn-cs"/>
              </a:rPr>
              <a:t>6 70 01 – Kapacita podpořených služeb </a:t>
            </a: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Indikátor vykazuje maximální počet osob (u pobytových služeb počet lůžek), který daný pracovník (pracovníci) v projektu jsou schopni v daném okamžiku obsloužit. Ze všech aktivit a činností v projektu do indikátoru vstupuje maximální kapacita. V případě, kdy je v projektu realizována aktivita skupinové i individuální povahy, je do hodnoty indikátoru v projektu nutné zadat údaje ze skupinové aktivity, tedy uvést maximální možnou kapacitu této aktivity jako kapacitu podpořených služeb v projektu.  </a:t>
            </a:r>
          </a:p>
          <a:p>
            <a:r>
              <a:rPr lang="cs-CZ" sz="1200" kern="1200" dirty="0" smtClean="0">
                <a:solidFill>
                  <a:schemeClr val="tx1"/>
                </a:solidFill>
                <a:effectLst/>
                <a:latin typeface="+mn-lt"/>
                <a:ea typeface="+mn-ea"/>
                <a:cs typeface="+mn-cs"/>
              </a:rPr>
              <a:t>Indikátor se vyplňuje vždy při první Zprávě o realizaci a je po celou dobu projektu již zpravidla neměnný. V následujících Zprávách o realizaci indikátor vykazujte pouze v případě, že by maximální možná kapacita služby vzrostla. </a:t>
            </a:r>
          </a:p>
          <a:p>
            <a:r>
              <a:rPr lang="cs-CZ" sz="1200" kern="1200" dirty="0" smtClean="0">
                <a:solidFill>
                  <a:schemeClr val="tx1"/>
                </a:solidFill>
                <a:effectLst/>
                <a:latin typeface="+mn-lt"/>
                <a:ea typeface="+mn-ea"/>
                <a:cs typeface="+mn-cs"/>
              </a:rPr>
              <a:t>V případě dotazů týkajících se k vykazování indikátorů ve Zprávě o realizaci kontaktujte vždy svého příslušného projektového manažera. </a:t>
            </a:r>
          </a:p>
          <a:p>
            <a:r>
              <a:rPr lang="cs-CZ" sz="1200" kern="1200" dirty="0" smtClean="0">
                <a:solidFill>
                  <a:schemeClr val="tx1"/>
                </a:solidFill>
                <a:effectLst/>
                <a:latin typeface="+mn-lt"/>
                <a:ea typeface="+mn-ea"/>
                <a:cs typeface="+mn-cs"/>
              </a:rPr>
              <a:t>V případě dotazů týkajících se práce v aplikaci IS ESF 2014+ a případných technických problémů, pokládejte dotazy na online podporu v klubu ve fóru „</a:t>
            </a:r>
            <a:r>
              <a:rPr lang="cs-CZ" sz="1200" u="sng" kern="1200" dirty="0" smtClean="0">
                <a:solidFill>
                  <a:schemeClr val="tx1"/>
                </a:solidFill>
                <a:effectLst/>
                <a:latin typeface="+mn-lt"/>
                <a:ea typeface="+mn-ea"/>
                <a:cs typeface="+mn-cs"/>
                <a:hlinkClick r:id="rId3"/>
              </a:rPr>
              <a:t>TECHNICKÁ PODPORA uživatelům PORTÁLU esfcr.cz a portálových aplikací</a:t>
            </a:r>
            <a:r>
              <a:rPr lang="cs-CZ" sz="1200" kern="1200" dirty="0" smtClean="0">
                <a:solidFill>
                  <a:schemeClr val="tx1"/>
                </a:solidFill>
                <a:effectLst/>
                <a:latin typeface="+mn-lt"/>
                <a:ea typeface="+mn-ea"/>
                <a:cs typeface="+mn-cs"/>
              </a:rPr>
              <a:t>“.  </a:t>
            </a: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Více informací je v Informaci ŘO</a:t>
            </a:r>
            <a:r>
              <a:rPr lang="cs-CZ" sz="1200" kern="1200" baseline="0" dirty="0" smtClean="0">
                <a:solidFill>
                  <a:schemeClr val="tx1"/>
                </a:solidFill>
                <a:effectLst/>
                <a:latin typeface="+mn-lt"/>
                <a:ea typeface="+mn-ea"/>
                <a:cs typeface="+mn-cs"/>
              </a:rPr>
              <a:t> OPZ pro MAS č. 12</a:t>
            </a:r>
            <a:endParaRPr lang="cs-CZ" sz="1200" kern="1200" dirty="0" smtClean="0">
              <a:solidFill>
                <a:schemeClr val="tx1"/>
              </a:solidFill>
              <a:effectLst/>
              <a:latin typeface="+mn-lt"/>
              <a:ea typeface="+mn-ea"/>
              <a:cs typeface="+mn-cs"/>
            </a:endParaRPr>
          </a:p>
          <a:p>
            <a:endParaRPr lang="cs-CZ" b="1" dirty="0">
              <a:solidFill>
                <a:srgbClr val="FF0000"/>
              </a:solidFill>
            </a:endParaRP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26</a:t>
            </a:fld>
            <a:endParaRPr lang="cs-CZ" dirty="0"/>
          </a:p>
        </p:txBody>
      </p:sp>
    </p:spTree>
    <p:extLst>
      <p:ext uri="{BB962C8B-B14F-4D97-AF65-F5344CB8AC3E}">
        <p14:creationId xmlns:p14="http://schemas.microsoft.com/office/powerpoint/2010/main" val="323235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Nutné mít kvalifikovaný elektronický podpis (např. </a:t>
            </a:r>
            <a:r>
              <a:rPr lang="cs-CZ" sz="1200" b="0" i="0" u="none" strike="noStrike" kern="1200" baseline="0" dirty="0" err="1" smtClean="0">
                <a:solidFill>
                  <a:schemeClr val="tx1"/>
                </a:solidFill>
                <a:latin typeface="+mn-lt"/>
                <a:ea typeface="+mn-ea"/>
                <a:cs typeface="+mn-cs"/>
              </a:rPr>
              <a:t>PostSignum</a:t>
            </a:r>
            <a:r>
              <a:rPr lang="cs-CZ" sz="1200" b="0" i="0" u="none" strike="noStrike" kern="1200" baseline="0" dirty="0" smtClean="0">
                <a:solidFill>
                  <a:schemeClr val="tx1"/>
                </a:solidFill>
                <a:latin typeface="+mn-lt"/>
                <a:ea typeface="+mn-ea"/>
                <a:cs typeface="+mn-cs"/>
              </a:rPr>
              <a:t> České pošty) </a:t>
            </a:r>
            <a:r>
              <a:rPr lang="pl-PL" sz="1200" b="0" i="0" u="none" strike="noStrike" kern="1200" baseline="0" dirty="0" smtClean="0">
                <a:solidFill>
                  <a:schemeClr val="tx1"/>
                </a:solidFill>
                <a:latin typeface="+mn-lt"/>
                <a:ea typeface="+mn-ea"/>
                <a:cs typeface="+mn-cs"/>
              </a:rPr>
              <a:t>- platnost certifikátu je 1 rok.</a:t>
            </a:r>
          </a:p>
          <a:p>
            <a:r>
              <a:rPr lang="cs-CZ" sz="1200" b="0" i="0" u="none" strike="noStrike" kern="1200" baseline="0" dirty="0" smtClean="0">
                <a:solidFill>
                  <a:schemeClr val="tx1"/>
                </a:solidFill>
                <a:latin typeface="+mn-lt"/>
                <a:ea typeface="+mn-ea"/>
                <a:cs typeface="+mn-cs"/>
              </a:rPr>
              <a:t>Nutnost mít aktivní datovou schránku.</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41</a:t>
            </a:fld>
            <a:endParaRPr lang="cs-CZ"/>
          </a:p>
        </p:txBody>
      </p:sp>
    </p:spTree>
    <p:extLst>
      <p:ext uri="{BB962C8B-B14F-4D97-AF65-F5344CB8AC3E}">
        <p14:creationId xmlns:p14="http://schemas.microsoft.com/office/powerpoint/2010/main" val="3304211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Prostředí</a:t>
            </a:r>
            <a:r>
              <a:rPr lang="cs-CZ" baseline="0" dirty="0" smtClean="0"/>
              <a:t> </a:t>
            </a:r>
            <a:r>
              <a:rPr lang="cs-CZ" dirty="0" smtClean="0"/>
              <a:t>MS2014+ má 2 části:</a:t>
            </a:r>
          </a:p>
          <a:p>
            <a:pPr lvl="1"/>
            <a:r>
              <a:rPr lang="cs-CZ" dirty="0" smtClean="0"/>
              <a:t>1. Pro externí uživatele: IS KP14+ (do externích patří žadatelé/příjemci, externí hodnotitelé)</a:t>
            </a:r>
          </a:p>
          <a:p>
            <a:pPr lvl="1"/>
            <a:r>
              <a:rPr lang="cs-CZ" dirty="0" smtClean="0"/>
              <a:t>2.</a:t>
            </a:r>
            <a:r>
              <a:rPr lang="cs-CZ" baseline="0" dirty="0" smtClean="0"/>
              <a:t> </a:t>
            </a:r>
            <a:r>
              <a:rPr lang="cs-CZ" dirty="0" smtClean="0"/>
              <a:t>Pro interní uživatele: CSSF14+ </a:t>
            </a:r>
          </a:p>
          <a:p>
            <a:r>
              <a:rPr lang="cs-CZ" dirty="0" smtClean="0"/>
              <a:t>Do IS KP14+ se lze registrovat bez překážek, CSSF14+ je pouze pro absolventy školení - před přidělením přístupu MMR ověřuje vazbu osoby na daný OP</a:t>
            </a:r>
          </a:p>
          <a:p>
            <a:endParaRPr lang="cs-CZ" dirty="0" smtClean="0"/>
          </a:p>
          <a:p>
            <a:r>
              <a:rPr lang="cs-CZ" dirty="0" smtClean="0"/>
              <a:t>Pro oboje existují vždy:</a:t>
            </a:r>
          </a:p>
          <a:p>
            <a:pPr lvl="1"/>
            <a:r>
              <a:rPr lang="cs-CZ" dirty="0" smtClean="0"/>
              <a:t>1. Ostré prostředí</a:t>
            </a:r>
          </a:p>
          <a:p>
            <a:pPr lvl="1"/>
            <a:r>
              <a:rPr lang="cs-CZ" dirty="0" smtClean="0"/>
              <a:t>2. Referenční (mělo by kopírovat ostrou verzi, slouží pro simulaci ze strany ŘO aj.)</a:t>
            </a:r>
          </a:p>
          <a:p>
            <a:pPr lvl="1"/>
            <a:r>
              <a:rPr lang="cs-CZ" dirty="0" smtClean="0"/>
              <a:t>3. Testovací (slouží k přípravě rozvoje – před nasazením na referenční a ostrou)</a:t>
            </a:r>
          </a:p>
          <a:p>
            <a:pPr lvl="1"/>
            <a:endParaRPr lang="cs-CZ" dirty="0" smtClean="0"/>
          </a:p>
          <a:p>
            <a:pPr lvl="1"/>
            <a:r>
              <a:rPr lang="cs-CZ" dirty="0" smtClean="0"/>
              <a:t>Registrace uživatelů IS KP14+</a:t>
            </a:r>
          </a:p>
          <a:p>
            <a:r>
              <a:rPr lang="cs-CZ" dirty="0" smtClean="0"/>
              <a:t>Vyplnění: Jméno, Příjmení, Datum narození, E-mail, Telefon, Heslo </a:t>
            </a:r>
          </a:p>
          <a:p>
            <a:r>
              <a:rPr lang="cs-CZ" dirty="0" smtClean="0"/>
              <a:t>Systém zašle kód na zadané telefonní číslo</a:t>
            </a:r>
          </a:p>
          <a:p>
            <a:r>
              <a:rPr lang="cs-CZ" dirty="0" smtClean="0"/>
              <a:t>Po zadání kódu z SMS zprávy do registračního formuláře v IS KP14+ dochází k zaslání aktivačního linku na e-mail</a:t>
            </a:r>
          </a:p>
          <a:p>
            <a:r>
              <a:rPr lang="cs-CZ" dirty="0" smtClean="0"/>
              <a:t>Po kliknutí na aktivační link zasílá systém na email uživatelské jméno (vychází z jména a příjmení)</a:t>
            </a:r>
          </a:p>
          <a:p>
            <a:pPr lvl="1"/>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42</a:t>
            </a:fld>
            <a:endParaRPr lang="cs-CZ"/>
          </a:p>
        </p:txBody>
      </p:sp>
    </p:spTree>
    <p:extLst>
      <p:ext uri="{BB962C8B-B14F-4D97-AF65-F5344CB8AC3E}">
        <p14:creationId xmlns:p14="http://schemas.microsoft.com/office/powerpoint/2010/main" val="7299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43</a:t>
            </a:fld>
            <a:endParaRPr lang="cs-CZ"/>
          </a:p>
        </p:txBody>
      </p:sp>
    </p:spTree>
    <p:extLst>
      <p:ext uri="{BB962C8B-B14F-4D97-AF65-F5344CB8AC3E}">
        <p14:creationId xmlns:p14="http://schemas.microsoft.com/office/powerpoint/2010/main" val="3587194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Žadatel musí jít vždy přes výzvu ŘO a konkrétní výzvu MAS volí až na žádosti.</a:t>
            </a:r>
          </a:p>
          <a:p>
            <a:r>
              <a:rPr lang="cs-CZ" baseline="0" dirty="0" smtClean="0"/>
              <a:t>Žadatel – Operační program – Výzva ŘO – otevře se nová žádost – a zde na záložce výzvy MAS vyberete konkrétní výzvu MAS</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44</a:t>
            </a:fld>
            <a:endParaRPr lang="cs-CZ"/>
          </a:p>
        </p:txBody>
      </p:sp>
    </p:spTree>
    <p:extLst>
      <p:ext uri="{BB962C8B-B14F-4D97-AF65-F5344CB8AC3E}">
        <p14:creationId xmlns:p14="http://schemas.microsoft.com/office/powerpoint/2010/main" val="3448626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45</a:t>
            </a:fld>
            <a:endParaRPr lang="cs-CZ"/>
          </a:p>
        </p:txBody>
      </p:sp>
    </p:spTree>
    <p:extLst>
      <p:ext uri="{BB962C8B-B14F-4D97-AF65-F5344CB8AC3E}">
        <p14:creationId xmlns:p14="http://schemas.microsoft.com/office/powerpoint/2010/main" val="4085177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Pořadí vyplňování záložek není zcela individuální, u některých je nejprve nutné vyplnit nadřazený údaj v jiné části žádosti o podporu (do té doby je záložka šedě podbarvená). </a:t>
            </a:r>
          </a:p>
          <a:p>
            <a:r>
              <a:rPr lang="cs-CZ" dirty="0" smtClean="0"/>
              <a:t>Role uživatelů IS KP14+ ve vztahu k projektu:</a:t>
            </a:r>
            <a:r>
              <a:rPr lang="cs-CZ" baseline="0" dirty="0" smtClean="0"/>
              <a:t> </a:t>
            </a:r>
            <a:r>
              <a:rPr lang="cs-CZ" dirty="0" smtClean="0"/>
              <a:t>Editor,</a:t>
            </a:r>
            <a:r>
              <a:rPr lang="cs-CZ" baseline="0" dirty="0" smtClean="0"/>
              <a:t> </a:t>
            </a:r>
            <a:r>
              <a:rPr lang="cs-CZ" dirty="0" smtClean="0"/>
              <a:t>Čtenář,</a:t>
            </a:r>
            <a:r>
              <a:rPr lang="cs-CZ" baseline="0" dirty="0" smtClean="0"/>
              <a:t> </a:t>
            </a:r>
            <a:r>
              <a:rPr lang="cs-CZ" dirty="0" smtClean="0"/>
              <a:t>Signatář</a:t>
            </a:r>
            <a:r>
              <a:rPr lang="cs-CZ" baseline="0" dirty="0" smtClean="0"/>
              <a:t> </a:t>
            </a:r>
            <a:r>
              <a:rPr lang="cs-CZ" dirty="0" smtClean="0"/>
              <a:t>(vždy minimálně 1 osoba s touto rolí; pořadí signatářů se specifikuje v datech žádosti).</a:t>
            </a:r>
          </a:p>
          <a:p>
            <a:pPr marL="0" lvl="1" indent="0">
              <a:lnSpc>
                <a:spcPts val="2880"/>
              </a:lnSpc>
              <a:spcBef>
                <a:spcPts val="600"/>
              </a:spcBef>
              <a:spcAft>
                <a:spcPts val="600"/>
              </a:spcAft>
              <a:buSzPct val="100000"/>
              <a:buFont typeface="Wingdings" panose="05000000000000000000" pitchFamily="2" charset="2"/>
              <a:buNone/>
            </a:pPr>
            <a:r>
              <a:rPr lang="cs-CZ" sz="2400" dirty="0" smtClean="0"/>
              <a:t>Není možné přidělit přístup někomu, kdo pro IS KP14+ neexistuje.</a:t>
            </a:r>
          </a:p>
          <a:p>
            <a:r>
              <a:rPr lang="cs-CZ" dirty="0" smtClean="0"/>
              <a:t>Správce přístupů je vždy jedním z editorů.</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46</a:t>
            </a:fld>
            <a:endParaRPr lang="cs-CZ"/>
          </a:p>
        </p:txBody>
      </p:sp>
    </p:spTree>
    <p:extLst>
      <p:ext uri="{BB962C8B-B14F-4D97-AF65-F5344CB8AC3E}">
        <p14:creationId xmlns:p14="http://schemas.microsoft.com/office/powerpoint/2010/main" val="2427335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Zkrácený název projektu </a:t>
            </a:r>
            <a:r>
              <a:rPr lang="cs-CZ" dirty="0" smtClean="0"/>
              <a:t>– Identifikační údaj sloužící k základní orientaci v systému</a:t>
            </a:r>
          </a:p>
          <a:p>
            <a:r>
              <a:rPr lang="cs-CZ" b="1" dirty="0" smtClean="0"/>
              <a:t>Typ podání </a:t>
            </a:r>
            <a:r>
              <a:rPr lang="cs-CZ" dirty="0" smtClean="0"/>
              <a:t>– Automatické x Ruční</a:t>
            </a:r>
          </a:p>
          <a:p>
            <a:pPr lvl="1"/>
            <a:r>
              <a:rPr lang="cs-CZ" dirty="0" smtClean="0"/>
              <a:t>Automatické – automaticky po podpisu signatáře/ů</a:t>
            </a:r>
          </a:p>
          <a:p>
            <a:pPr lvl="1"/>
            <a:r>
              <a:rPr lang="cs-CZ" dirty="0" smtClean="0"/>
              <a:t>Ruční – aktivní účast žadatele přes tlačítko </a:t>
            </a:r>
            <a:r>
              <a:rPr lang="pl-PL" dirty="0" smtClean="0"/>
              <a:t>Podat žádost, které se vygeneruje po podpisu žádosti </a:t>
            </a:r>
          </a:p>
          <a:p>
            <a:r>
              <a:rPr lang="cs-CZ" b="1" dirty="0" smtClean="0"/>
              <a:t>Způsob jednání</a:t>
            </a:r>
            <a:r>
              <a:rPr lang="cs-CZ" dirty="0" smtClean="0"/>
              <a:t> – nastavení pravidla pro podpis žádosti, provazba se záložkou Přístup k projektu (určení rolí)</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47</a:t>
            </a:fld>
            <a:endParaRPr lang="cs-CZ"/>
          </a:p>
        </p:txBody>
      </p:sp>
    </p:spTree>
    <p:extLst>
      <p:ext uri="{BB962C8B-B14F-4D97-AF65-F5344CB8AC3E}">
        <p14:creationId xmlns:p14="http://schemas.microsoft.com/office/powerpoint/2010/main" val="2963436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u="none" dirty="0" smtClean="0"/>
              <a:t>Název projektu </a:t>
            </a:r>
          </a:p>
          <a:p>
            <a:r>
              <a:rPr lang="cs-CZ" b="1" dirty="0" smtClean="0"/>
              <a:t>Anotace projektu </a:t>
            </a:r>
            <a:r>
              <a:rPr lang="cs-CZ" dirty="0" smtClean="0"/>
              <a:t>– Stručné shrnutí projektu – bude zveřejněno v seznamu podpořených projektů</a:t>
            </a:r>
          </a:p>
          <a:p>
            <a:pPr>
              <a:spcBef>
                <a:spcPts val="375"/>
              </a:spcBef>
              <a:buClr>
                <a:srgbClr val="000000"/>
              </a:buClr>
              <a:buSzPct val="100000"/>
              <a:buFont typeface="Wingdings" panose="05000000000000000000" pitchFamily="2" charset="2"/>
              <a:buChar char=""/>
              <a:defRPr/>
            </a:pPr>
            <a:r>
              <a:rPr lang="cs-CZ" altLang="cs-CZ" dirty="0" smtClean="0"/>
              <a:t> zobrazuje se na začátku žádosti</a:t>
            </a:r>
          </a:p>
          <a:p>
            <a:pPr>
              <a:spcBef>
                <a:spcPts val="375"/>
              </a:spcBef>
              <a:buClr>
                <a:srgbClr val="000000"/>
              </a:buClr>
              <a:buSzPct val="100000"/>
              <a:buFont typeface="Wingdings" panose="05000000000000000000" pitchFamily="2" charset="2"/>
              <a:buChar char=""/>
              <a:defRPr/>
            </a:pPr>
            <a:r>
              <a:rPr lang="cs-CZ" altLang="cs-CZ" dirty="0" smtClean="0"/>
              <a:t> projekt v kostce, souhrnný obraz</a:t>
            </a:r>
          </a:p>
          <a:p>
            <a:pPr>
              <a:spcBef>
                <a:spcPts val="375"/>
              </a:spcBef>
              <a:buClr>
                <a:srgbClr val="000000"/>
              </a:buClr>
              <a:buSzPct val="100000"/>
              <a:buFont typeface="Wingdings" panose="05000000000000000000" pitchFamily="2" charset="2"/>
              <a:buChar char=""/>
              <a:defRPr/>
            </a:pPr>
            <a:r>
              <a:rPr lang="cs-CZ" altLang="cs-CZ" dirty="0" smtClean="0"/>
              <a:t> jednoduše a výstižně (představte si, že píšete odstavec do novin pro projektem a tématem nedotčenou veřejnost)</a:t>
            </a:r>
          </a:p>
          <a:p>
            <a:pPr>
              <a:spcBef>
                <a:spcPts val="375"/>
              </a:spcBef>
              <a:buClr>
                <a:srgbClr val="000000"/>
              </a:buClr>
              <a:buSzPct val="100000"/>
              <a:buFont typeface="Wingdings" panose="05000000000000000000" pitchFamily="2" charset="2"/>
              <a:buChar char=""/>
              <a:defRPr/>
            </a:pPr>
            <a:r>
              <a:rPr lang="cs-CZ" altLang="cs-CZ" dirty="0" smtClean="0"/>
              <a:t> úvodní informace pro hodnotitele</a:t>
            </a:r>
          </a:p>
          <a:p>
            <a:pPr>
              <a:spcBef>
                <a:spcPts val="375"/>
              </a:spcBef>
              <a:buClr>
                <a:srgbClr val="000000"/>
              </a:buClr>
              <a:buSzPct val="100000"/>
              <a:buFont typeface="Wingdings" panose="05000000000000000000" pitchFamily="2" charset="2"/>
              <a:buChar char=""/>
              <a:defRPr/>
            </a:pPr>
            <a:r>
              <a:rPr lang="cs-CZ" altLang="cs-CZ" dirty="0" smtClean="0"/>
              <a:t> co, kdo, jak, proč, jak dlouho, za kolik</a:t>
            </a:r>
          </a:p>
          <a:p>
            <a:endParaRPr lang="cs-CZ" dirty="0" smtClean="0"/>
          </a:p>
          <a:p>
            <a:r>
              <a:rPr lang="cs-CZ" b="1" dirty="0" smtClean="0"/>
              <a:t>Datum zahájení a ukončení</a:t>
            </a:r>
            <a:r>
              <a:rPr lang="cs-CZ" dirty="0" smtClean="0"/>
              <a:t> – předpokládané/skutečné</a:t>
            </a:r>
          </a:p>
          <a:p>
            <a:pPr lvl="1"/>
            <a:r>
              <a:rPr lang="cs-CZ" dirty="0" smtClean="0"/>
              <a:t>generuje se délka projektu</a:t>
            </a:r>
          </a:p>
          <a:p>
            <a:pPr lvl="1"/>
            <a:r>
              <a:rPr lang="cs-CZ" dirty="0" smtClean="0"/>
              <a:t>nutno respektovat limity nastavené výzvou</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smtClean="0"/>
              <a:t>Jiné finanční příjmy</a:t>
            </a:r>
            <a:r>
              <a:rPr lang="cs-CZ" sz="2400" dirty="0" smtClean="0"/>
              <a:t> – Vytváří x Nevytváří. Provazba s záložkou Rozpad financování</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smtClean="0"/>
              <a:t>Příjmy dle čl. 61 obecného nařízení </a:t>
            </a:r>
            <a:r>
              <a:rPr lang="cs-CZ" sz="2400" dirty="0" smtClean="0"/>
              <a:t>- Projekt nevytváří příjmy dle článku 61</a:t>
            </a:r>
            <a:endParaRPr lang="cs-CZ" sz="2400" b="1" dirty="0" smtClean="0"/>
          </a:p>
          <a:p>
            <a:endParaRPr lang="cs-CZ" b="1" dirty="0" smtClean="0"/>
          </a:p>
          <a:p>
            <a:r>
              <a:rPr lang="cs-CZ" b="1" dirty="0" smtClean="0"/>
              <a:t>Doplňkové informace – </a:t>
            </a:r>
            <a:r>
              <a:rPr lang="cs-CZ" b="1" dirty="0" err="1" smtClean="0"/>
              <a:t>checkboxy</a:t>
            </a:r>
            <a:endParaRPr lang="cs-CZ" b="1" dirty="0" smtClean="0"/>
          </a:p>
          <a:p>
            <a:r>
              <a:rPr lang="pl-PL" dirty="0" smtClean="0"/>
              <a:t>Realizace zadávacích řízení na projektu</a:t>
            </a:r>
          </a:p>
          <a:p>
            <a:r>
              <a:rPr lang="cs-CZ" dirty="0" smtClean="0"/>
              <a:t>Režim financování – nastaveno na výzvě</a:t>
            </a:r>
          </a:p>
          <a:p>
            <a:r>
              <a:rPr lang="cs-CZ" dirty="0" smtClean="0"/>
              <a:t>Veřejná podpora – orientační, není provázáno s další záložkou. Bude řešeno až před podpisem právního aktu</a:t>
            </a:r>
          </a:p>
          <a:p>
            <a:r>
              <a:rPr lang="cs-CZ" dirty="0" smtClean="0"/>
              <a:t>Projekt je zcela nebo zčásti prováděn sociálními partnery nebo NNO – </a:t>
            </a:r>
            <a:r>
              <a:rPr lang="cs-CZ" dirty="0" err="1" smtClean="0"/>
              <a:t>checkbox</a:t>
            </a:r>
            <a:r>
              <a:rPr lang="cs-CZ" dirty="0" smtClean="0"/>
              <a:t> s </a:t>
            </a:r>
            <a:r>
              <a:rPr lang="cs-CZ" dirty="0" err="1" smtClean="0"/>
              <a:t>provazbou</a:t>
            </a:r>
            <a:r>
              <a:rPr lang="cs-CZ" dirty="0" smtClean="0"/>
              <a:t> na indikátor – relevantní v případě, že žadatel je NNO nebo sociální partner</a:t>
            </a:r>
            <a:endParaRPr lang="cs-CZ" b="1"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48</a:t>
            </a:fld>
            <a:endParaRPr lang="cs-CZ"/>
          </a:p>
        </p:txBody>
      </p:sp>
    </p:spTree>
    <p:extLst>
      <p:ext uri="{BB962C8B-B14F-4D97-AF65-F5344CB8AC3E}">
        <p14:creationId xmlns:p14="http://schemas.microsoft.com/office/powerpoint/2010/main" val="1523919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Základní identifikace specifických cílů je nastavena na úrovni výzvy.</a:t>
            </a:r>
          </a:p>
          <a:p>
            <a:r>
              <a:rPr lang="cs-CZ" b="1" dirty="0" smtClean="0"/>
              <a:t>Název</a:t>
            </a:r>
            <a:r>
              <a:rPr lang="cs-CZ" dirty="0" smtClean="0"/>
              <a:t> – žadatel vybírá z číselníku</a:t>
            </a:r>
          </a:p>
          <a:p>
            <a:r>
              <a:rPr lang="cs-CZ" b="1" dirty="0" smtClean="0"/>
              <a:t>Procentní podíl </a:t>
            </a:r>
            <a:r>
              <a:rPr lang="cs-CZ" dirty="0" smtClean="0"/>
              <a:t>– míra aktivit projektu pod specifickým cílem</a:t>
            </a:r>
          </a:p>
          <a:p>
            <a:pPr lvl="1"/>
            <a:r>
              <a:rPr lang="cs-CZ" dirty="0" smtClean="0"/>
              <a:t>- zadané hodnoty nejsou pro příjemce závazné</a:t>
            </a:r>
          </a:p>
          <a:p>
            <a:pPr lvl="1"/>
            <a:r>
              <a:rPr lang="cs-CZ" dirty="0" smtClean="0"/>
              <a:t>- systém provádí kontrolu součtu procentních podílů jednotlivých cílů</a:t>
            </a:r>
          </a:p>
          <a:p>
            <a:pPr lvl="1"/>
            <a:r>
              <a:rPr lang="cs-CZ" dirty="0" smtClean="0"/>
              <a:t>- určený poměr je využit při automatických rozpadech v oblasti finančního plánu, indikátorů a kategorie intervencí</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49</a:t>
            </a:fld>
            <a:endParaRPr lang="cs-CZ"/>
          </a:p>
        </p:txBody>
      </p:sp>
    </p:spTree>
    <p:extLst>
      <p:ext uri="{BB962C8B-B14F-4D97-AF65-F5344CB8AC3E}">
        <p14:creationId xmlns:p14="http://schemas.microsoft.com/office/powerpoint/2010/main" val="2248195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a:t>
            </a:fld>
            <a:endParaRPr lang="cs-CZ"/>
          </a:p>
        </p:txBody>
      </p:sp>
    </p:spTree>
    <p:extLst>
      <p:ext uri="{BB962C8B-B14F-4D97-AF65-F5344CB8AC3E}">
        <p14:creationId xmlns:p14="http://schemas.microsoft.com/office/powerpoint/2010/main" val="1600675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Jaký problém projekt řeší? </a:t>
            </a:r>
            <a:r>
              <a:rPr lang="cs-CZ" dirty="0" smtClean="0"/>
              <a:t>– popis problému, proč ho řeší, koho se týká, důsledky neřešení</a:t>
            </a:r>
          </a:p>
          <a:p>
            <a:r>
              <a:rPr lang="cs-CZ" b="1" dirty="0" smtClean="0"/>
              <a:t>Jaké jsou příčiny problému?</a:t>
            </a:r>
            <a:r>
              <a:rPr lang="cs-CZ" dirty="0" smtClean="0"/>
              <a:t> – popis příčin problému, doklady existence problému, zda byl již v minulosti řešen a s jakým výsledkem</a:t>
            </a:r>
          </a:p>
          <a:p>
            <a:r>
              <a:rPr lang="cs-CZ" b="1" dirty="0" smtClean="0"/>
              <a:t>Co je cílem projektu? </a:t>
            </a:r>
            <a:r>
              <a:rPr lang="cs-CZ" dirty="0" smtClean="0"/>
              <a:t>– cíl/e projektu, provázanost cílů, měřitelnost, jak dosažení cíle řeší problém, jak ověřit dosažení cíle </a:t>
            </a:r>
          </a:p>
          <a:p>
            <a:endParaRPr lang="cs-CZ" b="1" dirty="0" smtClean="0"/>
          </a:p>
          <a:p>
            <a:r>
              <a:rPr lang="cs-CZ" b="1" dirty="0" smtClean="0"/>
              <a:t>Jaká/é změna/y je/jsou v důsledku projektu očekávána/y? </a:t>
            </a:r>
            <a:r>
              <a:rPr lang="cs-CZ" dirty="0" smtClean="0"/>
              <a:t>– co se změní, obecnější než cíl, dopad na cílovou skupinu</a:t>
            </a:r>
          </a:p>
          <a:p>
            <a:pPr>
              <a:buNone/>
            </a:pPr>
            <a:r>
              <a:rPr lang="cs-CZ" altLang="cs-CZ" sz="1200" dirty="0" smtClean="0">
                <a:solidFill>
                  <a:srgbClr val="000000"/>
                </a:solidFill>
              </a:rPr>
              <a:t>- nová kolonka v žádosti, která rozvíjí kolonku „cíle“</a:t>
            </a:r>
          </a:p>
          <a:p>
            <a:pPr>
              <a:buNone/>
            </a:pPr>
            <a:r>
              <a:rPr lang="cs-CZ" altLang="cs-CZ" sz="1200" dirty="0" smtClean="0">
                <a:solidFill>
                  <a:srgbClr val="000000"/>
                </a:solidFill>
              </a:rPr>
              <a:t>- nutí žadatele popsat kvalitativní dopady projektu</a:t>
            </a:r>
          </a:p>
          <a:p>
            <a:pPr>
              <a:buNone/>
            </a:pPr>
            <a:r>
              <a:rPr lang="cs-CZ" altLang="cs-CZ" sz="1200" dirty="0" smtClean="0">
                <a:solidFill>
                  <a:srgbClr val="000000"/>
                </a:solidFill>
              </a:rPr>
              <a:t>- od instrumentálních cílů (cílem je usnadnit přístup rodičům po mateřské dovolené</a:t>
            </a:r>
            <a:r>
              <a:rPr lang="cs-CZ" altLang="cs-CZ" sz="1200" baseline="0" dirty="0" smtClean="0">
                <a:solidFill>
                  <a:srgbClr val="000000"/>
                </a:solidFill>
              </a:rPr>
              <a:t> zpět do pracovního procesu</a:t>
            </a:r>
            <a:r>
              <a:rPr lang="cs-CZ" altLang="cs-CZ" sz="1200" dirty="0" smtClean="0">
                <a:solidFill>
                  <a:srgbClr val="000000"/>
                </a:solidFill>
              </a:rPr>
              <a:t>) k efektům</a:t>
            </a:r>
          </a:p>
          <a:p>
            <a:pPr>
              <a:buNone/>
            </a:pPr>
            <a:r>
              <a:rPr lang="cs-CZ" altLang="cs-CZ" sz="1200" baseline="0" dirty="0" smtClean="0">
                <a:solidFill>
                  <a:srgbClr val="000000"/>
                </a:solidFill>
              </a:rPr>
              <a:t>  </a:t>
            </a:r>
            <a:r>
              <a:rPr lang="cs-CZ" altLang="cs-CZ" sz="1200" dirty="0" smtClean="0">
                <a:solidFill>
                  <a:srgbClr val="000000"/>
                </a:solidFill>
              </a:rPr>
              <a:t>(změnou bude získání pracovního uplatnění</a:t>
            </a:r>
            <a:r>
              <a:rPr lang="cs-CZ" altLang="cs-CZ" sz="1200" baseline="0" dirty="0" smtClean="0">
                <a:solidFill>
                  <a:srgbClr val="000000"/>
                </a:solidFill>
              </a:rPr>
              <a:t> pro rodiče po mateřské dovolené </a:t>
            </a:r>
            <a:r>
              <a:rPr lang="cs-CZ" altLang="cs-CZ" sz="1200" dirty="0" smtClean="0">
                <a:solidFill>
                  <a:srgbClr val="000000"/>
                </a:solidFill>
              </a:rPr>
              <a:t>a sladění rodinného a pracovního života)</a:t>
            </a:r>
          </a:p>
          <a:p>
            <a:pPr>
              <a:buNone/>
            </a:pPr>
            <a:r>
              <a:rPr lang="cs-CZ" altLang="cs-CZ" sz="1200" dirty="0" smtClean="0">
                <a:solidFill>
                  <a:srgbClr val="000000"/>
                </a:solidFill>
              </a:rPr>
              <a:t>- kvantifikovat tu změnu</a:t>
            </a:r>
          </a:p>
          <a:p>
            <a:endParaRPr lang="cs-CZ" b="1" dirty="0" smtClean="0"/>
          </a:p>
          <a:p>
            <a:r>
              <a:rPr lang="cs-CZ" b="1" dirty="0" smtClean="0"/>
              <a:t>Jaké aktivity v projektu budou realizovány? (N) </a:t>
            </a:r>
            <a:r>
              <a:rPr lang="cs-CZ" dirty="0" smtClean="0"/>
              <a:t>– KA jsou dále řešeny na samostatné záložce – lze uvést odkaz na tuto záložku nebo stručný popis. </a:t>
            </a:r>
            <a:r>
              <a:rPr lang="cs-CZ" b="1" dirty="0" smtClean="0"/>
              <a:t>Údaje zde uvedené nesmí být v rozporu s údaji na záložce KA.</a:t>
            </a:r>
          </a:p>
          <a:p>
            <a:r>
              <a:rPr lang="cs-CZ" b="1" dirty="0" smtClean="0"/>
              <a:t>Popis realizačního týmu projektu – </a:t>
            </a:r>
            <a:r>
              <a:rPr lang="cs-CZ" dirty="0" smtClean="0"/>
              <a:t>všechny pozice v RT</a:t>
            </a:r>
            <a:r>
              <a:rPr lang="cs-CZ" b="1" dirty="0" smtClean="0"/>
              <a:t> </a:t>
            </a:r>
            <a:r>
              <a:rPr lang="cs-CZ" dirty="0" smtClean="0"/>
              <a:t>(NN i PN, příjemce i partner)</a:t>
            </a:r>
          </a:p>
          <a:p>
            <a:pPr lvl="1"/>
            <a:r>
              <a:rPr lang="cs-CZ" dirty="0" smtClean="0"/>
              <a:t>- hlavní činnosti</a:t>
            </a:r>
          </a:p>
          <a:p>
            <a:pPr lvl="1"/>
            <a:r>
              <a:rPr lang="cs-CZ" dirty="0" smtClean="0"/>
              <a:t>- rozsah zapojení</a:t>
            </a:r>
          </a:p>
          <a:p>
            <a:pPr lvl="1"/>
            <a:r>
              <a:rPr lang="cs-CZ" dirty="0" smtClean="0"/>
              <a:t>- odborná kapacita (ne konkrétní jména)</a:t>
            </a:r>
          </a:p>
          <a:p>
            <a:pPr marL="457200" lvl="1" indent="0">
              <a:spcAft>
                <a:spcPts val="600"/>
              </a:spcAft>
              <a:buFontTx/>
              <a:buNone/>
            </a:pPr>
            <a:r>
              <a:rPr lang="cs-CZ" dirty="0" smtClean="0"/>
              <a:t>- omezený rozsah pole - samostatná příloha s odkazem</a:t>
            </a:r>
          </a:p>
          <a:p>
            <a:pPr marL="628650" lvl="1" indent="-171450">
              <a:spcAft>
                <a:spcPts val="600"/>
              </a:spcAft>
              <a:buFontTx/>
              <a:buChar char="-"/>
            </a:pPr>
            <a:endParaRPr lang="cs-CZ" dirty="0" smtClean="0"/>
          </a:p>
          <a:p>
            <a:r>
              <a:rPr lang="cs-CZ" b="1" dirty="0" smtClean="0"/>
              <a:t>Jak bude zajištěno šíření výstupů projektu? (N) </a:t>
            </a:r>
            <a:r>
              <a:rPr lang="cs-CZ" dirty="0" smtClean="0"/>
              <a:t>– produkty, povědomí cílové skupiny apod.</a:t>
            </a:r>
          </a:p>
          <a:p>
            <a:r>
              <a:rPr lang="cs-CZ" b="1" dirty="0" smtClean="0"/>
              <a:t>V čem je navržené řešení inovativní? (N) </a:t>
            </a:r>
            <a:r>
              <a:rPr lang="cs-CZ" dirty="0" smtClean="0"/>
              <a:t>- osa 3 OPZ, výzvy zaměřené na sociální inovace.</a:t>
            </a:r>
          </a:p>
          <a:p>
            <a:pPr>
              <a:spcBef>
                <a:spcPts val="450"/>
              </a:spcBef>
              <a:buNone/>
            </a:pPr>
            <a:r>
              <a:rPr lang="cs-CZ" altLang="cs-CZ" sz="1200" dirty="0" smtClean="0">
                <a:solidFill>
                  <a:srgbClr val="000000"/>
                </a:solidFill>
              </a:rPr>
              <a:t>- některé výzvy vyžadují popis toho, v čem je projekt inovativní, v čem je nový, neokoukaný</a:t>
            </a:r>
          </a:p>
          <a:p>
            <a:pPr>
              <a:spcBef>
                <a:spcPts val="450"/>
              </a:spcBef>
              <a:buNone/>
            </a:pPr>
            <a:r>
              <a:rPr lang="cs-CZ" altLang="cs-CZ" sz="1200" dirty="0" smtClean="0">
                <a:solidFill>
                  <a:srgbClr val="000000"/>
                </a:solidFill>
              </a:rPr>
              <a:t>- </a:t>
            </a:r>
            <a:r>
              <a:rPr lang="cs-CZ" altLang="cs-CZ" sz="1200" u="sng" dirty="0" smtClean="0">
                <a:solidFill>
                  <a:srgbClr val="000000"/>
                </a:solidFill>
              </a:rPr>
              <a:t>tři základní roviny inovace:</a:t>
            </a:r>
          </a:p>
          <a:p>
            <a:pPr>
              <a:spcBef>
                <a:spcPts val="450"/>
              </a:spcBef>
              <a:buFont typeface="Wingdings" panose="05000000000000000000" pitchFamily="2" charset="2"/>
              <a:buChar char=""/>
            </a:pPr>
            <a:r>
              <a:rPr lang="cs-CZ" altLang="cs-CZ" sz="1200" dirty="0" smtClean="0">
                <a:solidFill>
                  <a:srgbClr val="000000"/>
                </a:solidFill>
              </a:rPr>
              <a:t> buď zavádíte projektem zcela </a:t>
            </a:r>
            <a:r>
              <a:rPr lang="cs-CZ" altLang="cs-CZ" sz="1200" b="1" dirty="0" smtClean="0">
                <a:solidFill>
                  <a:srgbClr val="000000"/>
                </a:solidFill>
              </a:rPr>
              <a:t>nové služby</a:t>
            </a:r>
            <a:r>
              <a:rPr lang="cs-CZ" altLang="cs-CZ" sz="1200" dirty="0" smtClean="0">
                <a:solidFill>
                  <a:srgbClr val="000000"/>
                </a:solidFill>
              </a:rPr>
              <a:t>, zaplňujete mezeru na trhu</a:t>
            </a:r>
          </a:p>
          <a:p>
            <a:pPr>
              <a:spcBef>
                <a:spcPts val="450"/>
              </a:spcBef>
              <a:buFont typeface="Wingdings" panose="05000000000000000000" pitchFamily="2" charset="2"/>
              <a:buChar char=""/>
            </a:pPr>
            <a:r>
              <a:rPr lang="cs-CZ" altLang="cs-CZ" sz="1200" dirty="0" smtClean="0">
                <a:solidFill>
                  <a:srgbClr val="000000"/>
                </a:solidFill>
              </a:rPr>
              <a:t> nebo existující služby </a:t>
            </a:r>
            <a:r>
              <a:rPr lang="cs-CZ" altLang="cs-CZ" sz="1200" b="1" dirty="0" smtClean="0">
                <a:solidFill>
                  <a:srgbClr val="000000"/>
                </a:solidFill>
              </a:rPr>
              <a:t>modifikujete, rozšiřujete, posouváte, zkvalitňujete</a:t>
            </a:r>
          </a:p>
          <a:p>
            <a:pPr>
              <a:spcBef>
                <a:spcPts val="450"/>
              </a:spcBef>
              <a:buFont typeface="Wingdings" panose="05000000000000000000" pitchFamily="2" charset="2"/>
              <a:buChar char=""/>
            </a:pPr>
            <a:r>
              <a:rPr lang="cs-CZ" altLang="cs-CZ" sz="1200" dirty="0" smtClean="0">
                <a:solidFill>
                  <a:srgbClr val="000000"/>
                </a:solidFill>
              </a:rPr>
              <a:t> nebo vytváříte </a:t>
            </a:r>
            <a:r>
              <a:rPr lang="cs-CZ" altLang="cs-CZ" sz="1200" b="1" dirty="0" smtClean="0">
                <a:solidFill>
                  <a:srgbClr val="000000"/>
                </a:solidFill>
              </a:rPr>
              <a:t>komplex</a:t>
            </a:r>
            <a:r>
              <a:rPr lang="cs-CZ" altLang="cs-CZ" sz="1200" dirty="0" smtClean="0">
                <a:solidFill>
                  <a:srgbClr val="000000"/>
                </a:solidFill>
              </a:rPr>
              <a:t> vzájemně provázaných nebo se doplňujících služeb, který násobí efekt každé jedné služby v takovém komplexu zařazené a mění situaci v místě celkově</a:t>
            </a:r>
          </a:p>
          <a:p>
            <a:endParaRPr lang="cs-CZ" dirty="0" smtClean="0"/>
          </a:p>
          <a:p>
            <a:r>
              <a:rPr lang="cs-CZ" b="1" dirty="0" smtClean="0"/>
              <a:t>Jaká existují rizika projektu? </a:t>
            </a:r>
            <a:r>
              <a:rPr lang="cs-CZ" dirty="0" smtClean="0"/>
              <a:t>– rizika spojená s realizací projektu a návrh jejich řešení. Ta rizika, jejichž vzniku může příjemce předcházet (kapacita cílové skupiny, personální obsazení projektu, finanční zdroje apod.).</a:t>
            </a:r>
          </a:p>
          <a:p>
            <a:pPr marL="457200" lvl="1" indent="0">
              <a:spcAft>
                <a:spcPts val="600"/>
              </a:spcAft>
              <a:buFontTx/>
              <a:buNone/>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50</a:t>
            </a:fld>
            <a:endParaRPr lang="cs-CZ"/>
          </a:p>
        </p:txBody>
      </p:sp>
    </p:spTree>
    <p:extLst>
      <p:ext uri="{BB962C8B-B14F-4D97-AF65-F5344CB8AC3E}">
        <p14:creationId xmlns:p14="http://schemas.microsoft.com/office/powerpoint/2010/main" val="113874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sz="1200" b="0" u="none" dirty="0" smtClean="0"/>
              <a:t>Při vyplňování</a:t>
            </a:r>
            <a:r>
              <a:rPr lang="cs-CZ" sz="1200" b="0" u="none" baseline="0" dirty="0" smtClean="0"/>
              <a:t> indikátorů musí žadatel uvést cílovou hodnotu a popis hodnoty u všech indikátorů v Žádosti o podporu (jedná se o povinná pole). Do Žádosti o podporu se načítají všechny indikátory z Výzvy ŘO OPZ č. 047. U nerelevantních indikátorů ve vztahu k zaměření Výzvy MAS uvede žadatel do pole cílová hodnota nulu a do pole popis hodnoty uvede, že indikátor je ve vztahu k zaměření Výzvy MAS nerelevantní (např. u Výzvy MAS vyhlášené na prorodinná opatření budou indikátory týkající se podpory sociálního podniku nerelevantní). Stejně tak bude žadatel postupovat i v případě, že indikátor bude relevantní ve vztahu k zaměření Výzvy MAS, ale žadatel neplánuje tuto aktivitu realizovat v rámci projektu (např. u Výzvy MAS na prorodinná opatření, která je vyhlášená na podporu dětských skupin a příměstských táborů, ale žadatel plánuje realizovat projekt pouze na příměstské tábory, budou indikátory vztahující se k podpoře dětských skupin s nulovými hodnotami a s popisem nerelevantní ve vztahu k aktivitám projektu).</a:t>
            </a:r>
            <a:endParaRPr lang="cs-CZ" sz="1200" b="0" u="none"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51</a:t>
            </a:fld>
            <a:endParaRPr lang="cs-CZ" dirty="0"/>
          </a:p>
        </p:txBody>
      </p:sp>
    </p:spTree>
    <p:extLst>
      <p:ext uri="{BB962C8B-B14F-4D97-AF65-F5344CB8AC3E}">
        <p14:creationId xmlns:p14="http://schemas.microsoft.com/office/powerpoint/2010/main" val="1022440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Rovné příležitosti a nediskriminace, Udržitelný rozvoj (environmentální indikátory), Rovné příležitosti mužů a žen</a:t>
            </a:r>
            <a:r>
              <a:rPr lang="cs-CZ" dirty="0" smtClean="0"/>
              <a:t> </a:t>
            </a:r>
            <a:r>
              <a:rPr lang="cs-CZ" b="1" dirty="0" smtClean="0"/>
              <a:t>– </a:t>
            </a:r>
            <a:r>
              <a:rPr lang="cs-CZ" dirty="0" smtClean="0"/>
              <a:t>určení vlivu na princip</a:t>
            </a:r>
          </a:p>
          <a:p>
            <a:pPr lvl="1">
              <a:spcAft>
                <a:spcPts val="600"/>
              </a:spcAft>
            </a:pPr>
            <a:r>
              <a:rPr lang="cs-CZ" dirty="0" smtClean="0"/>
              <a:t>Cílené zaměření na horizontální princip - nutno uvést podrobnosti</a:t>
            </a:r>
          </a:p>
          <a:p>
            <a:pPr lvl="1">
              <a:spcAft>
                <a:spcPts val="600"/>
              </a:spcAft>
            </a:pPr>
            <a:r>
              <a:rPr lang="cs-CZ" dirty="0" smtClean="0"/>
              <a:t>Pozitivní vliv na horizontální princip – nutno uvést podrobnosti</a:t>
            </a:r>
          </a:p>
          <a:p>
            <a:pPr lvl="1">
              <a:spcAft>
                <a:spcPts val="600"/>
              </a:spcAft>
            </a:pPr>
            <a:r>
              <a:rPr lang="cs-CZ" dirty="0" smtClean="0"/>
              <a:t>Neutrální k horizontálnímu principu (vždy u udržitelného rozvoje)</a:t>
            </a:r>
          </a:p>
          <a:p>
            <a:pPr marL="0" lvl="1" indent="0">
              <a:lnSpc>
                <a:spcPts val="2880"/>
              </a:lnSpc>
              <a:spcBef>
                <a:spcPts val="600"/>
              </a:spcBef>
              <a:spcAft>
                <a:spcPts val="600"/>
              </a:spcAft>
              <a:buSzPct val="100000"/>
              <a:buFont typeface="Wingdings" panose="05000000000000000000" pitchFamily="2" charset="2"/>
              <a:buNone/>
            </a:pPr>
            <a:r>
              <a:rPr lang="cs-CZ" sz="2400" b="1" dirty="0" smtClean="0"/>
              <a:t>Projekt  zaměřen na udržitelnou zaměstnanost žen a udržitelný postup žen v zaměstnání </a:t>
            </a:r>
            <a:r>
              <a:rPr lang="cs-CZ" sz="2400" dirty="0" smtClean="0"/>
              <a:t>-  </a:t>
            </a:r>
            <a:r>
              <a:rPr lang="cs-CZ" sz="2400" dirty="0" err="1" smtClean="0"/>
              <a:t>Checkbox</a:t>
            </a:r>
            <a:r>
              <a:rPr lang="cs-CZ" sz="2400" dirty="0" smtClean="0"/>
              <a:t> se zaškrtává pouze u projektů, jejichž cílem je udržitelná zaměstnanost žen a udržitelný postup žen v zaměstnání.</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52</a:t>
            </a:fld>
            <a:endParaRPr lang="cs-CZ"/>
          </a:p>
        </p:txBody>
      </p:sp>
    </p:spTree>
    <p:extLst>
      <p:ext uri="{BB962C8B-B14F-4D97-AF65-F5344CB8AC3E}">
        <p14:creationId xmlns:p14="http://schemas.microsoft.com/office/powerpoint/2010/main" val="658560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Okno zobrazuje nahoře všechny dosud zapsané klíčové aktivity na projektu. V dolní části obrazovky je prostor, v němž uživatel zakládá nový záznam nebo edituje záznam, který si vybral k editaci z tabulky v horní části obrazovky. </a:t>
            </a:r>
          </a:p>
          <a:p>
            <a:r>
              <a:rPr lang="cs-CZ" sz="1200" b="0" i="0" u="none" strike="noStrike" kern="1200" baseline="0" dirty="0" smtClean="0">
                <a:solidFill>
                  <a:schemeClr val="tx1"/>
                </a:solidFill>
                <a:latin typeface="+mn-lt"/>
                <a:ea typeface="+mn-ea"/>
                <a:cs typeface="+mn-cs"/>
              </a:rPr>
              <a:t>Jednotlivé klíčové aktivity musí být v přímé vazbě na podporované aktivity uvedené v příslušné výzvě. </a:t>
            </a:r>
          </a:p>
          <a:p>
            <a:r>
              <a:rPr lang="cs-CZ" sz="1200" b="0" i="0" u="none" strike="noStrike" kern="1200" baseline="0" dirty="0" smtClean="0">
                <a:solidFill>
                  <a:schemeClr val="tx1"/>
                </a:solidFill>
                <a:latin typeface="+mn-lt"/>
                <a:ea typeface="+mn-ea"/>
                <a:cs typeface="+mn-cs"/>
              </a:rPr>
              <a:t>Každou další klíčovou aktivitu lze zadat přes tlačítko </a:t>
            </a:r>
            <a:r>
              <a:rPr lang="cs-CZ" sz="1200" b="1" i="0" u="none" strike="noStrike" kern="1200" baseline="0" dirty="0" smtClean="0">
                <a:solidFill>
                  <a:schemeClr val="tx1"/>
                </a:solidFill>
                <a:latin typeface="+mn-lt"/>
                <a:ea typeface="+mn-ea"/>
                <a:cs typeface="+mn-cs"/>
              </a:rPr>
              <a:t>Nový záznam</a:t>
            </a:r>
            <a:r>
              <a:rPr lang="cs-CZ" sz="1200" b="0" i="0" u="none" strike="noStrike" kern="1200" baseline="0" dirty="0" smtClean="0">
                <a:solidFill>
                  <a:schemeClr val="tx1"/>
                </a:solidFill>
                <a:latin typeface="+mn-lt"/>
                <a:ea typeface="+mn-ea"/>
                <a:cs typeface="+mn-cs"/>
              </a:rPr>
              <a:t>. </a:t>
            </a:r>
            <a:endParaRPr lang="cs-CZ" dirty="0" smtClean="0"/>
          </a:p>
          <a:p>
            <a:endParaRPr lang="cs-CZ" dirty="0" smtClean="0"/>
          </a:p>
          <a:p>
            <a:r>
              <a:rPr lang="cs-CZ" dirty="0" smtClean="0"/>
              <a:t>Pole na záložce sice nejsou označena jako povinná pole, přesto byla pro OPZ nastavena kontrola v tom smyslu, že nelze finalizovat projektovou žádost, u které by nebyla vyplněna alespoň 1 klíčová aktivita.</a:t>
            </a:r>
          </a:p>
          <a:p>
            <a:r>
              <a:rPr lang="cs-CZ" sz="2400" dirty="0" smtClean="0"/>
              <a:t>Zadává se každá aktivita zvlášť, po zadání je nutno záznam uložit.</a:t>
            </a:r>
          </a:p>
          <a:p>
            <a:pPr marL="171450" indent="-171450">
              <a:buFontTx/>
              <a:buChar char="-"/>
            </a:pPr>
            <a:r>
              <a:rPr lang="cs-CZ" b="1" dirty="0" smtClean="0"/>
              <a:t>Název</a:t>
            </a:r>
          </a:p>
          <a:p>
            <a:pPr marL="171450" indent="-171450">
              <a:buFontTx/>
              <a:buChar char="-"/>
            </a:pPr>
            <a:r>
              <a:rPr lang="cs-CZ" b="1" dirty="0" smtClean="0"/>
              <a:t>Popis</a:t>
            </a:r>
            <a:r>
              <a:rPr lang="cs-CZ" dirty="0" smtClean="0"/>
              <a:t> – činnosti, způsob provádění, výstupy, časová dotace, provázanost s dalšími KA, apod.</a:t>
            </a:r>
            <a:r>
              <a:rPr lang="cs-CZ" sz="1200" b="0" i="0" u="none" strike="noStrike" kern="1200" baseline="0" dirty="0" smtClean="0">
                <a:solidFill>
                  <a:schemeClr val="tx1"/>
                </a:solidFill>
                <a:latin typeface="+mn-lt"/>
                <a:ea typeface="+mn-ea"/>
                <a:cs typeface="+mn-cs"/>
              </a:rPr>
              <a:t> Podrobně popište plánovanou realizaci klíčové aktivity. Aktivity projektu by měly být logicky strukturovány a provázány. </a:t>
            </a:r>
          </a:p>
          <a:p>
            <a:pPr marL="171450" indent="-171450">
              <a:buFontTx/>
              <a:buChar char="-"/>
            </a:pPr>
            <a:r>
              <a:rPr lang="cs-CZ" b="1" dirty="0" smtClean="0"/>
              <a:t>Přehled nákladů </a:t>
            </a:r>
            <a:r>
              <a:rPr lang="cs-CZ" dirty="0" smtClean="0"/>
              <a:t>– přímé náklady, vazba na rozpočet a hodnocení efektivity projektu. </a:t>
            </a:r>
            <a:r>
              <a:rPr lang="cs-CZ" sz="1200" b="0" i="0" u="none" strike="noStrike" kern="1200" baseline="0" dirty="0" smtClean="0">
                <a:solidFill>
                  <a:schemeClr val="tx1"/>
                </a:solidFill>
                <a:latin typeface="+mn-lt"/>
                <a:ea typeface="+mn-ea"/>
                <a:cs typeface="+mn-cs"/>
              </a:rPr>
              <a:t>Uveďte, jaké náklady z přímých způsobilých výdajů, které jsou v rozpočtu projektu (na samostatné záložce) se vztahují k plnění dané klíčové aktivity. POZOR: Provazba popisu klíčové aktivity s rozpočtem je důležitá pro posouzení efektivity projektu. </a:t>
            </a:r>
            <a:endParaRPr lang="cs-CZ" dirty="0" smtClean="0"/>
          </a:p>
          <a:p>
            <a:pPr marL="628650" lvl="1" indent="-171450">
              <a:spcAft>
                <a:spcPts val="600"/>
              </a:spcAft>
              <a:buFontTx/>
              <a:buChar char="-"/>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53</a:t>
            </a:fld>
            <a:endParaRPr lang="cs-CZ"/>
          </a:p>
        </p:txBody>
      </p:sp>
    </p:spTree>
    <p:extLst>
      <p:ext uri="{BB962C8B-B14F-4D97-AF65-F5344CB8AC3E}">
        <p14:creationId xmlns:p14="http://schemas.microsoft.com/office/powerpoint/2010/main" val="38222195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Obsah číselníku nastaven na výzvě.</a:t>
            </a:r>
          </a:p>
          <a:p>
            <a:r>
              <a:rPr lang="cs-CZ" b="1" dirty="0" smtClean="0"/>
              <a:t>Cílová skupina </a:t>
            </a:r>
            <a:r>
              <a:rPr lang="cs-CZ" dirty="0" smtClean="0"/>
              <a:t>– výběr z číselníku</a:t>
            </a:r>
          </a:p>
          <a:p>
            <a:r>
              <a:rPr lang="cs-CZ" b="1" dirty="0" smtClean="0"/>
              <a:t>Popis cílové skupiny </a:t>
            </a:r>
            <a:r>
              <a:rPr lang="cs-CZ" dirty="0" smtClean="0"/>
              <a:t>– identifikace, velikost, struktura, potřeby, zapojení cílové skupiny v průběhu projektu.</a:t>
            </a:r>
          </a:p>
          <a:p>
            <a:r>
              <a:rPr lang="cs-CZ" dirty="0" smtClean="0"/>
              <a:t>Podstatná změna projektu - zahrnutí nové cílové skupiny, tj. rozšíření projektu i na osoby, na které projekt původně zaměřen nebyl.</a:t>
            </a:r>
          </a:p>
          <a:p>
            <a:r>
              <a:rPr lang="cs-CZ" sz="1200" b="0" i="0" u="none" strike="noStrike" kern="1200" baseline="0" dirty="0" smtClean="0">
                <a:solidFill>
                  <a:schemeClr val="tx1"/>
                </a:solidFill>
                <a:latin typeface="+mn-lt"/>
                <a:ea typeface="+mn-ea"/>
                <a:cs typeface="+mn-cs"/>
              </a:rPr>
              <a:t>Ke každé zvolené cílové skupině doplňte bližší popis, který by měl obsahovat zejména informace o identifikaci cílové skupiny, její velikosti a struktuře, popis potřeb cílové skupiny, posouzení potenciálu cílové skupiny uplatnit se na trhu práce a popis zapojení cílové skupiny v průběhu projektu. </a:t>
            </a:r>
          </a:p>
          <a:p>
            <a:r>
              <a:rPr lang="cs-CZ" sz="1200" b="0" i="0" u="none" strike="noStrike" kern="1200" baseline="0" dirty="0" smtClean="0">
                <a:solidFill>
                  <a:schemeClr val="tx1"/>
                </a:solidFill>
                <a:latin typeface="+mn-lt"/>
                <a:ea typeface="+mn-ea"/>
                <a:cs typeface="+mn-cs"/>
              </a:rPr>
              <a:t>Po zadání každé cílové skupiny je nutné záložku uložit pomocí tlačítka </a:t>
            </a:r>
            <a:r>
              <a:rPr lang="cs-CZ" sz="1200" b="1" i="0" u="none" strike="noStrike" kern="1200" baseline="0" dirty="0" smtClean="0">
                <a:solidFill>
                  <a:schemeClr val="tx1"/>
                </a:solidFill>
                <a:latin typeface="+mn-lt"/>
                <a:ea typeface="+mn-ea"/>
                <a:cs typeface="+mn-cs"/>
              </a:rPr>
              <a:t>Uložit</a:t>
            </a:r>
            <a:r>
              <a:rPr lang="cs-CZ" sz="1200" b="0" i="0" u="none" strike="noStrike" kern="1200" baseline="0" dirty="0" smtClean="0">
                <a:solidFill>
                  <a:schemeClr val="tx1"/>
                </a:solidFill>
                <a:latin typeface="+mn-lt"/>
                <a:ea typeface="+mn-ea"/>
                <a:cs typeface="+mn-cs"/>
              </a:rPr>
              <a:t>. Uložené údaje se zobrazí v souhrnné tabulce. </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54</a:t>
            </a:fld>
            <a:endParaRPr lang="cs-CZ"/>
          </a:p>
        </p:txBody>
      </p:sp>
    </p:spTree>
    <p:extLst>
      <p:ext uri="{BB962C8B-B14F-4D97-AF65-F5344CB8AC3E}">
        <p14:creationId xmlns:p14="http://schemas.microsoft.com/office/powerpoint/2010/main" val="189957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Povolené místo realizace a povolené místo dopadu projektu jsou stanovena ve výzvě.</a:t>
            </a:r>
          </a:p>
          <a:p>
            <a:r>
              <a:rPr lang="cs-CZ" b="1" dirty="0" smtClean="0"/>
              <a:t>Místo realizace</a:t>
            </a:r>
            <a:r>
              <a:rPr lang="cs-CZ" dirty="0" smtClean="0"/>
              <a:t> - realizace aktivit projektu ve prospěch cílových skupin, příp. lokalita, kde vznikají výstupy či výsledky projektu. </a:t>
            </a:r>
            <a:r>
              <a:rPr lang="cs-CZ" b="1" dirty="0" smtClean="0"/>
              <a:t>Detail kraje v ČR. </a:t>
            </a:r>
          </a:p>
          <a:p>
            <a:r>
              <a:rPr lang="cs-CZ" b="1" dirty="0" smtClean="0"/>
              <a:t>Místo dopadu -</a:t>
            </a:r>
            <a:r>
              <a:rPr lang="cs-CZ" dirty="0" smtClean="0"/>
              <a:t> </a:t>
            </a:r>
            <a:r>
              <a:rPr lang="pl-PL" dirty="0" smtClean="0"/>
              <a:t>území, které má z realizace projektu prospěch. Může zahrnovat pouze území, z jehož alokace je daná výzva financována. </a:t>
            </a:r>
            <a:r>
              <a:rPr lang="cs-CZ" b="1" dirty="0" smtClean="0"/>
              <a:t>Detail kraje v ČR. Pouze ČR.</a:t>
            </a:r>
          </a:p>
          <a:p>
            <a:r>
              <a:rPr lang="cs-CZ" dirty="0" smtClean="0"/>
              <a:t>Změna místa realizace nebo území dopadu, které nemají dopad na způsobilost výdajů – nepodstatná změna.</a:t>
            </a:r>
          </a:p>
          <a:p>
            <a:r>
              <a:rPr lang="cs-CZ" sz="1200" b="0" i="0" u="none" strike="noStrike" kern="1200" baseline="0" dirty="0" smtClean="0">
                <a:solidFill>
                  <a:schemeClr val="tx1"/>
                </a:solidFill>
                <a:latin typeface="+mn-lt"/>
                <a:ea typeface="+mn-ea"/>
                <a:cs typeface="+mn-cs"/>
              </a:rPr>
              <a:t>V rámci záložky Umístění vyplní žadatel údaje o tom, kde bude projekt realizován (</a:t>
            </a:r>
            <a:r>
              <a:rPr lang="cs-CZ" sz="1200" b="1" i="0" u="none" strike="noStrike" kern="1200" baseline="0" dirty="0" smtClean="0">
                <a:solidFill>
                  <a:schemeClr val="tx1"/>
                </a:solidFill>
                <a:latin typeface="+mn-lt"/>
                <a:ea typeface="+mn-ea"/>
                <a:cs typeface="+mn-cs"/>
              </a:rPr>
              <a:t>Místo realizace</a:t>
            </a:r>
            <a:r>
              <a:rPr lang="cs-CZ" sz="1200" b="0" i="0" u="none" strike="noStrike" kern="1200" baseline="0" dirty="0" smtClean="0">
                <a:solidFill>
                  <a:schemeClr val="tx1"/>
                </a:solidFill>
                <a:latin typeface="+mn-lt"/>
                <a:ea typeface="+mn-ea"/>
                <a:cs typeface="+mn-cs"/>
              </a:rPr>
              <a:t>) a na jaké území bude mít realizace projektu dopad (</a:t>
            </a:r>
            <a:r>
              <a:rPr lang="cs-CZ" sz="1200" b="1" i="0" u="none" strike="noStrike" kern="1200" baseline="0" dirty="0" smtClean="0">
                <a:solidFill>
                  <a:schemeClr val="tx1"/>
                </a:solidFill>
                <a:latin typeface="+mn-lt"/>
                <a:ea typeface="+mn-ea"/>
                <a:cs typeface="+mn-cs"/>
              </a:rPr>
              <a:t>Dopad projektu</a:t>
            </a:r>
            <a:r>
              <a:rPr lang="cs-CZ" sz="1200" b="0" i="0" u="none" strike="noStrike" kern="1200" baseline="0" dirty="0" smtClean="0">
                <a:solidFill>
                  <a:schemeClr val="tx1"/>
                </a:solidFill>
                <a:latin typeface="+mn-lt"/>
                <a:ea typeface="+mn-ea"/>
                <a:cs typeface="+mn-cs"/>
              </a:rPr>
              <a:t>). </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55</a:t>
            </a:fld>
            <a:endParaRPr lang="cs-CZ"/>
          </a:p>
        </p:txBody>
      </p:sp>
    </p:spTree>
    <p:extLst>
      <p:ext uri="{BB962C8B-B14F-4D97-AF65-F5344CB8AC3E}">
        <p14:creationId xmlns:p14="http://schemas.microsoft.com/office/powerpoint/2010/main" val="1365462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Údaje o subjektech, které se k projektu vztahují. </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Přičemž v rámci této skupiny se rozlišují (a pokud jsou relevantní, musí být na této záložce vyplněny subjekty):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Žadatel/příjemce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Osoba s podílem v právnické osobě žadatele/příjemce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Osoby, v nichž má žadatel/příjemce podíl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Partner s finančním příspěvkem</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Partner bez finančního příspěvku</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Zřizovatel Obec</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Zřizovatel / Nadřízený kraj</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Zřizovatel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Financující kapitola SR</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Financující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Dodavatel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Viz Pokyny pro vyplnění formuláře žádosti o podporu z OPZ, kapitola 6.2.10 Záložka Subjekty projektu.</a:t>
            </a:r>
          </a:p>
          <a:p>
            <a:pPr marL="0" marR="0" indent="0" algn="l" defTabSz="914400" rtl="0" eaLnBrk="1" fontAlgn="auto" latinLnBrk="0" hangingPunct="1">
              <a:lnSpc>
                <a:spcPct val="100000"/>
              </a:lnSpc>
              <a:spcBef>
                <a:spcPts val="0"/>
              </a:spcBef>
              <a:spcAft>
                <a:spcPts val="0"/>
              </a:spcAft>
              <a:buClrTx/>
              <a:buSzTx/>
              <a:buFontTx/>
              <a:buNone/>
              <a:tabLst/>
              <a:defRPr/>
            </a:pPr>
            <a:endParaRPr lang="cs-CZ"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smtClean="0"/>
              <a:t>Na</a:t>
            </a:r>
            <a:r>
              <a:rPr lang="cs-CZ" b="1" baseline="0" dirty="0" smtClean="0"/>
              <a:t> záložce </a:t>
            </a:r>
            <a:r>
              <a:rPr lang="cs-CZ" b="1" dirty="0" smtClean="0"/>
              <a:t>se uvádí údaje za poslední uzavřené účetní období. Relevantní jsou údaje za poslední schválené účetní období. Pokud se údaje týkají nově založené společnosti, uveďte nuly.</a:t>
            </a:r>
            <a:endParaRPr lang="cs-CZ" sz="1200" b="0" i="0" u="none" strike="noStrike" kern="1200" baseline="0" dirty="0" smtClean="0">
              <a:solidFill>
                <a:schemeClr val="tx1"/>
              </a:solidFill>
              <a:latin typeface="+mn-lt"/>
              <a:ea typeface="+mn-ea"/>
              <a:cs typeface="+mn-cs"/>
            </a:endParaRP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Pole</a:t>
            </a:r>
            <a:r>
              <a:rPr lang="cs-CZ" sz="1200" b="1" i="0" u="none" strike="noStrike" kern="1200" baseline="0" dirty="0" smtClean="0">
                <a:solidFill>
                  <a:schemeClr val="tx1"/>
                </a:solidFill>
                <a:latin typeface="+mn-lt"/>
                <a:ea typeface="+mn-ea"/>
                <a:cs typeface="+mn-cs"/>
              </a:rPr>
              <a:t> Roční obrat (EUR):</a:t>
            </a:r>
          </a:p>
          <a:p>
            <a:r>
              <a:rPr lang="cs-CZ" sz="1200" b="0" i="0" u="none" strike="noStrike" kern="1200" baseline="0" dirty="0" smtClean="0">
                <a:solidFill>
                  <a:schemeClr val="tx1"/>
                </a:solidFill>
                <a:latin typeface="+mn-lt"/>
                <a:ea typeface="+mn-ea"/>
                <a:cs typeface="+mn-cs"/>
              </a:rPr>
              <a:t>Jaké kurzy pro převod měn se používají?</a:t>
            </a:r>
          </a:p>
          <a:p>
            <a:r>
              <a:rPr lang="cs-CZ" sz="1200" b="0" i="0" u="none" strike="noStrike" kern="1200" baseline="0" dirty="0" smtClean="0">
                <a:solidFill>
                  <a:schemeClr val="tx1"/>
                </a:solidFill>
                <a:latin typeface="+mn-lt"/>
                <a:ea typeface="+mn-ea"/>
                <a:cs typeface="+mn-cs"/>
              </a:rPr>
              <a:t>Pro převod na EUR se použije kurz Evropské centrální banky ke dni účetní závěrky. Kurz je k dispozici na webových stránkách banky https://www.ecb.europa.eu/</a:t>
            </a:r>
            <a:r>
              <a:rPr lang="cs-CZ" sz="1200" b="0" i="0" u="none" strike="noStrike" kern="1200" baseline="0" dirty="0" err="1" smtClean="0">
                <a:solidFill>
                  <a:schemeClr val="tx1"/>
                </a:solidFill>
                <a:latin typeface="+mn-lt"/>
                <a:ea typeface="+mn-ea"/>
                <a:cs typeface="+mn-cs"/>
              </a:rPr>
              <a:t>ecb</a:t>
            </a:r>
            <a:r>
              <a:rPr lang="cs-CZ" sz="1200" b="0" i="0" u="none" strike="noStrike" kern="1200" baseline="0" dirty="0" smtClean="0">
                <a:solidFill>
                  <a:schemeClr val="tx1"/>
                </a:solidFill>
                <a:latin typeface="+mn-lt"/>
                <a:ea typeface="+mn-ea"/>
                <a:cs typeface="+mn-cs"/>
              </a:rPr>
              <a:t>/</a:t>
            </a:r>
            <a:r>
              <a:rPr lang="cs-CZ" sz="1200" b="0" i="0" u="none" strike="noStrike" kern="1200" baseline="0" dirty="0" err="1" smtClean="0">
                <a:solidFill>
                  <a:schemeClr val="tx1"/>
                </a:solidFill>
                <a:latin typeface="+mn-lt"/>
                <a:ea typeface="+mn-ea"/>
                <a:cs typeface="+mn-cs"/>
              </a:rPr>
              <a:t>html</a:t>
            </a:r>
            <a:r>
              <a:rPr lang="cs-CZ" sz="1200" b="0" i="0" u="none" strike="noStrike" kern="1200" baseline="0" dirty="0" smtClean="0">
                <a:solidFill>
                  <a:schemeClr val="tx1"/>
                </a:solidFill>
                <a:latin typeface="+mn-lt"/>
                <a:ea typeface="+mn-ea"/>
                <a:cs typeface="+mn-cs"/>
              </a:rPr>
              <a:t>/index.en.html.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V poli </a:t>
            </a:r>
            <a:r>
              <a:rPr lang="cs-CZ" sz="1200" b="1" i="0" u="none" strike="noStrike" kern="1200" baseline="0" dirty="0" smtClean="0">
                <a:solidFill>
                  <a:schemeClr val="tx1"/>
                </a:solidFill>
                <a:latin typeface="+mn-lt"/>
                <a:ea typeface="+mn-ea"/>
                <a:cs typeface="+mn-cs"/>
              </a:rPr>
              <a:t>Typ plátce DPH </a:t>
            </a:r>
            <a:r>
              <a:rPr lang="cs-CZ" sz="1200" b="0" i="0" u="none" strike="noStrike" kern="1200" baseline="0" dirty="0" smtClean="0">
                <a:solidFill>
                  <a:schemeClr val="tx1"/>
                </a:solidFill>
                <a:latin typeface="+mn-lt"/>
                <a:ea typeface="+mn-ea"/>
                <a:cs typeface="+mn-cs"/>
              </a:rPr>
              <a:t>se vybírá z číselníku: </a:t>
            </a:r>
          </a:p>
          <a:p>
            <a:r>
              <a:rPr lang="cs-CZ" sz="1200" b="0" i="0" u="none" strike="noStrike" kern="1200" baseline="0" dirty="0" smtClean="0">
                <a:solidFill>
                  <a:schemeClr val="tx1"/>
                </a:solidFill>
                <a:latin typeface="+mn-lt"/>
                <a:ea typeface="+mn-ea"/>
                <a:cs typeface="+mn-cs"/>
              </a:rPr>
              <a:t> Nejsem plátce DPH </a:t>
            </a:r>
          </a:p>
          <a:p>
            <a:r>
              <a:rPr lang="cs-CZ" sz="1200" b="0" i="0" u="none" strike="noStrike" kern="1200" baseline="0" dirty="0" smtClean="0">
                <a:solidFill>
                  <a:schemeClr val="tx1"/>
                </a:solidFill>
                <a:latin typeface="+mn-lt"/>
                <a:ea typeface="+mn-ea"/>
                <a:cs typeface="+mn-cs"/>
              </a:rPr>
              <a:t> Jsem plátce DPH a nemám zákonný nárok na odpočet DPH ve vztahu k aktivitám projektu </a:t>
            </a:r>
          </a:p>
          <a:p>
            <a:r>
              <a:rPr lang="cs-CZ" sz="1200" b="0" i="0" u="none" strike="noStrike" kern="1200" baseline="0" dirty="0" smtClean="0">
                <a:solidFill>
                  <a:schemeClr val="tx1"/>
                </a:solidFill>
                <a:latin typeface="+mn-lt"/>
                <a:ea typeface="+mn-ea"/>
                <a:cs typeface="+mn-cs"/>
              </a:rPr>
              <a:t> Jsem plátce DPH a mám nárok na odpočet DPH ve vztahu k aktivitám projektu - tuto variantu zvolte i pro případy, kdy má subjekt nárok pouze na částečný odpočet DPH ve vztahu k aktivitám projektu</a:t>
            </a:r>
          </a:p>
          <a:p>
            <a:endParaRPr lang="cs-CZ" sz="1200" b="1"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POZOR: </a:t>
            </a:r>
            <a:r>
              <a:rPr lang="cs-CZ" sz="1200" b="0" i="0" u="none" strike="noStrike" kern="1200" baseline="0" dirty="0" smtClean="0">
                <a:solidFill>
                  <a:schemeClr val="tx1"/>
                </a:solidFill>
                <a:latin typeface="+mn-lt"/>
                <a:ea typeface="+mn-ea"/>
                <a:cs typeface="+mn-cs"/>
              </a:rPr>
              <a:t>Toto pole je povinné k vyplnění u všech typů subjektů. Relevantní je ovšem pouze pro ty subjekty, u kterých je předpokládáno, že podporu využijí na úhradu výdajů, které jim v souvislosti s realizací projektu vzniknou, tj. </a:t>
            </a:r>
            <a:r>
              <a:rPr lang="cs-CZ" sz="1200" b="1" i="0" u="none" strike="noStrike" kern="1200" baseline="0" dirty="0" smtClean="0">
                <a:solidFill>
                  <a:schemeClr val="tx1"/>
                </a:solidFill>
                <a:latin typeface="+mn-lt"/>
                <a:ea typeface="+mn-ea"/>
                <a:cs typeface="+mn-cs"/>
              </a:rPr>
              <a:t>relevantní je pouze pro žadatele/příjemce a partnera s finančním příspěvkem</a:t>
            </a:r>
            <a:r>
              <a:rPr lang="cs-CZ" sz="1200" b="0" i="0" u="none" strike="noStrike"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Systém IS KP14+ je napojený na Základní registry. Systém základních registrů obsahuje tyto čtyři registry: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Registr osob – ROS (gestorem je Český statistický úřad)</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Registr obyvatel – ROB (gestorem je Ministerstvo vnitra)</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Registr územní identifikace, adres a nemovitostí – RÚIAN (gestorem je Český úřad zeměměřický a katastrální)</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 Registr práv a povinností – RPP (gestorem je Ministerstvo vnitra)</a:t>
            </a: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56</a:t>
            </a:fld>
            <a:endParaRPr lang="cs-CZ"/>
          </a:p>
        </p:txBody>
      </p:sp>
    </p:spTree>
    <p:extLst>
      <p:ext uri="{BB962C8B-B14F-4D97-AF65-F5344CB8AC3E}">
        <p14:creationId xmlns:p14="http://schemas.microsoft.com/office/powerpoint/2010/main" val="4029597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Osoby subjektu </a:t>
            </a:r>
            <a:r>
              <a:rPr lang="cs-CZ" dirty="0" smtClean="0"/>
              <a:t>–</a:t>
            </a:r>
            <a:r>
              <a:rPr lang="cs-CZ" baseline="0" dirty="0" smtClean="0"/>
              <a:t> </a:t>
            </a:r>
            <a:r>
              <a:rPr lang="cs-CZ" dirty="0" smtClean="0"/>
              <a:t>musí být zadán statutární zástupce a hlavní kontaktní osoba – jméno, příjmení, telefon, e-mail </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57</a:t>
            </a:fld>
            <a:endParaRPr lang="cs-CZ"/>
          </a:p>
        </p:txBody>
      </p:sp>
    </p:spTree>
    <p:extLst>
      <p:ext uri="{BB962C8B-B14F-4D97-AF65-F5344CB8AC3E}">
        <p14:creationId xmlns:p14="http://schemas.microsoft.com/office/powerpoint/2010/main" val="24619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Účty subjektu – až při tvorbě právního aktu.</a:t>
            </a:r>
          </a:p>
          <a:p>
            <a:r>
              <a:rPr lang="cs-CZ" dirty="0" smtClean="0"/>
              <a:t>Účetní období – až při tvorbě právního aktu, při veřejné podpoře.</a:t>
            </a:r>
          </a:p>
          <a:p>
            <a:r>
              <a:rPr lang="cs-CZ" dirty="0" smtClean="0"/>
              <a:t>Kategorie</a:t>
            </a:r>
            <a:r>
              <a:rPr lang="cs-CZ" baseline="0" dirty="0" smtClean="0"/>
              <a:t> intervencí – až při tvorbě právního aktu.</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58</a:t>
            </a:fld>
            <a:endParaRPr lang="cs-CZ"/>
          </a:p>
        </p:txBody>
      </p:sp>
    </p:spTree>
    <p:extLst>
      <p:ext uri="{BB962C8B-B14F-4D97-AF65-F5344CB8AC3E}">
        <p14:creationId xmlns:p14="http://schemas.microsoft.com/office/powerpoint/2010/main" val="1093369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Základní struktura rozpočtu </a:t>
            </a:r>
            <a:r>
              <a:rPr lang="cs-CZ" dirty="0" smtClean="0"/>
              <a:t>je stanovená (viz </a:t>
            </a:r>
            <a:r>
              <a:rPr lang="cs-CZ" i="1" dirty="0" smtClean="0"/>
              <a:t>Pokyny k vyplnění</a:t>
            </a:r>
            <a:r>
              <a:rPr lang="cs-CZ" dirty="0" smtClean="0"/>
              <a:t>), žadatel rozpočet specifikuje řádky v nižší úrovni struktury.</a:t>
            </a:r>
          </a:p>
          <a:p>
            <a:r>
              <a:rPr lang="cs-CZ" dirty="0" smtClean="0"/>
              <a:t>Potřebné být konkrétní (posouzení efektivity a hospodárnosti).</a:t>
            </a:r>
          </a:p>
          <a:p>
            <a:r>
              <a:rPr lang="cs-CZ" dirty="0" smtClean="0"/>
              <a:t>Zpracovává se jeden rozpočet (nedělá se detail po subjektech, ani detail na kalendářní roky).</a:t>
            </a:r>
          </a:p>
          <a:p>
            <a:r>
              <a:rPr lang="cs-CZ" dirty="0" smtClean="0"/>
              <a:t>Řádek Celkové nezpůsobilé výdaje OPZ nepoužívá, ale systém jej zobrazuje; NN se vypočtou automaticky.</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59</a:t>
            </a:fld>
            <a:endParaRPr lang="cs-CZ"/>
          </a:p>
        </p:txBody>
      </p:sp>
    </p:spTree>
    <p:extLst>
      <p:ext uri="{BB962C8B-B14F-4D97-AF65-F5344CB8AC3E}">
        <p14:creationId xmlns:p14="http://schemas.microsoft.com/office/powerpoint/2010/main" val="3203272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a:t>
            </a:fld>
            <a:endParaRPr lang="cs-CZ"/>
          </a:p>
        </p:txBody>
      </p:sp>
    </p:spTree>
    <p:extLst>
      <p:ext uri="{BB962C8B-B14F-4D97-AF65-F5344CB8AC3E}">
        <p14:creationId xmlns:p14="http://schemas.microsoft.com/office/powerpoint/2010/main" val="1600675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Pro zadání řádku nižší úrovně je nutné kliknout na položku úrovně, do které má být řádek založen; poté Nový záznam a vyplnit Název nákladu, Měrnou jednotku, Cenu jednotky a Počet jednotek. </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60</a:t>
            </a:fld>
            <a:endParaRPr lang="cs-CZ"/>
          </a:p>
        </p:txBody>
      </p:sp>
    </p:spTree>
    <p:extLst>
      <p:ext uri="{BB962C8B-B14F-4D97-AF65-F5344CB8AC3E}">
        <p14:creationId xmlns:p14="http://schemas.microsoft.com/office/powerpoint/2010/main" val="16157924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smtClean="0">
                <a:solidFill>
                  <a:schemeClr val="tx1"/>
                </a:solidFill>
                <a:latin typeface="+mn-lt"/>
                <a:ea typeface="+mn-ea"/>
                <a:cs typeface="+mn-cs"/>
              </a:rPr>
              <a:t>Vyplněný rozpočet na žádosti o podporu je podkladem pro Přehled zdrojů financování. Rozpad na jednotlivé zdroje financování provádí systém na pokyn uživatele. Vyplnění je nutné tam, kde na základě textu výzvy k předkládání žádostí o podporu musí žadatel výdaje spolufinancovat z vlastního rozpočtu a současně nebylo možné toto procento v IS KP14+ navázat na právní formu žadatele. </a:t>
            </a:r>
            <a:endParaRPr lang="cs-CZ" dirty="0" smtClean="0"/>
          </a:p>
          <a:p>
            <a:endParaRPr lang="cs-CZ" sz="1200" b="0" i="0" u="none" strike="noStrike" kern="1200" baseline="0" dirty="0" smtClean="0">
              <a:solidFill>
                <a:schemeClr val="tx1"/>
              </a:solidFill>
              <a:latin typeface="+mn-lt"/>
              <a:ea typeface="+mn-ea"/>
              <a:cs typeface="+mn-cs"/>
            </a:endParaRPr>
          </a:p>
          <a:p>
            <a:r>
              <a:rPr lang="cs-CZ" dirty="0" smtClean="0"/>
              <a:t>Žadatel uvádí </a:t>
            </a:r>
            <a:r>
              <a:rPr lang="cs-CZ" b="1" dirty="0" smtClean="0"/>
              <a:t>% spolufinancování</a:t>
            </a:r>
            <a:r>
              <a:rPr lang="cs-CZ" dirty="0" smtClean="0"/>
              <a:t> ze svých zdrojů a typ zdrojů</a:t>
            </a:r>
            <a:r>
              <a:rPr lang="cs-CZ" baseline="0" dirty="0" smtClean="0"/>
              <a:t> - </a:t>
            </a:r>
            <a:r>
              <a:rPr lang="cs-CZ" dirty="0" smtClean="0"/>
              <a:t>% pro vlastní zdroj.</a:t>
            </a:r>
          </a:p>
          <a:p>
            <a:r>
              <a:rPr lang="cs-CZ" dirty="0" smtClean="0"/>
              <a:t>U některých právních forem je automaticky doplněno, z jaké kategorie financí je vlastní zdroj (např. rozpočet obce, jiné národní zdroje), u některých právních forem to nebylo možné stanovit (žadatel to musí upřesnit sám).</a:t>
            </a:r>
          </a:p>
          <a:p>
            <a:endParaRPr lang="cs-CZ" dirty="0" smtClean="0"/>
          </a:p>
          <a:p>
            <a:r>
              <a:rPr lang="cs-CZ" sz="1200" b="0" i="0" u="none" strike="noStrike" kern="1200" baseline="0" dirty="0" smtClean="0">
                <a:solidFill>
                  <a:schemeClr val="tx1"/>
                </a:solidFill>
                <a:latin typeface="+mn-lt"/>
                <a:ea typeface="+mn-ea"/>
                <a:cs typeface="+mn-cs"/>
              </a:rPr>
              <a:t>Pokud žadatel počítá s tím, že realizace projektu vygeneruje čisté příjmy (a to žadateli/příjemci či partnerům), je nutné je vyčíslit v poli </a:t>
            </a:r>
            <a:r>
              <a:rPr lang="cs-CZ" sz="1200" b="1" i="0" u="none" strike="noStrike" kern="1200" baseline="0" dirty="0" smtClean="0">
                <a:solidFill>
                  <a:schemeClr val="tx1"/>
                </a:solidFill>
                <a:latin typeface="+mn-lt"/>
                <a:ea typeface="+mn-ea"/>
                <a:cs typeface="+mn-cs"/>
              </a:rPr>
              <a:t>Jiné peněžní příjmy</a:t>
            </a:r>
            <a:r>
              <a:rPr lang="cs-CZ" sz="1200" b="0" i="0" u="none" strike="noStrike" kern="1200" baseline="0" dirty="0" smtClean="0">
                <a:solidFill>
                  <a:schemeClr val="tx1"/>
                </a:solidFill>
                <a:latin typeface="+mn-lt"/>
                <a:ea typeface="+mn-ea"/>
                <a:cs typeface="+mn-cs"/>
              </a:rPr>
              <a:t>. </a:t>
            </a:r>
            <a:endParaRPr lang="cs-CZ" dirty="0" smtClean="0"/>
          </a:p>
          <a:p>
            <a:r>
              <a:rPr lang="cs-CZ" dirty="0" smtClean="0"/>
              <a:t>Žadatel uvádí </a:t>
            </a:r>
            <a:r>
              <a:rPr lang="cs-CZ" b="1" dirty="0" smtClean="0"/>
              <a:t>Jiné peněžní příjmy </a:t>
            </a:r>
            <a:r>
              <a:rPr lang="cs-CZ" dirty="0" smtClean="0"/>
              <a:t>(JPP).</a:t>
            </a:r>
          </a:p>
          <a:p>
            <a:r>
              <a:rPr lang="cs-CZ" dirty="0" smtClean="0"/>
              <a:t>Uvádí se ČISTÉ příjmy, tj. ty, které jsou nad rámec výdajů za zdroje příjemce.</a:t>
            </a:r>
          </a:p>
          <a:p>
            <a:r>
              <a:rPr lang="cs-CZ" dirty="0" smtClean="0"/>
              <a:t>Kategorie </a:t>
            </a:r>
            <a:r>
              <a:rPr lang="cs-CZ" b="1" dirty="0" smtClean="0"/>
              <a:t>Příjmy podle čl. 61 </a:t>
            </a:r>
            <a:r>
              <a:rPr lang="cs-CZ" dirty="0" smtClean="0"/>
              <a:t>nejsou pro ESF projekty relevantní.</a:t>
            </a:r>
          </a:p>
          <a:p>
            <a:r>
              <a:rPr lang="cs-CZ" dirty="0" smtClean="0"/>
              <a:t>Na základě % vlastního zdroje a JPP se provede rozpad celkových způsobilých výdajů (z rozpočtu) na jednotlivé zdroje financování.</a:t>
            </a:r>
          </a:p>
          <a:p>
            <a:r>
              <a:rPr lang="cs-CZ" dirty="0" smtClean="0"/>
              <a:t>Při změně celkových způsobilých výdajů v rozpočtu je nutné znovu provést rozpad (hlídá finalizační kontrola).</a:t>
            </a:r>
          </a:p>
          <a:p>
            <a:endParaRPr lang="cs-CZ" dirty="0" smtClean="0"/>
          </a:p>
          <a:p>
            <a:r>
              <a:rPr lang="cs-CZ" sz="1200" b="1" i="0" u="none" strike="noStrike" kern="1200" baseline="0" dirty="0" smtClean="0">
                <a:solidFill>
                  <a:schemeClr val="tx1"/>
                </a:solidFill>
                <a:latin typeface="+mn-lt"/>
                <a:ea typeface="+mn-ea"/>
                <a:cs typeface="+mn-cs"/>
              </a:rPr>
              <a:t>Pro projekty, které budou spolufinancovány z vlastních zdrojů žadatele (případně partnera) platí pro vyplnění pole Jiné peněžní příjmy následující: </a:t>
            </a:r>
          </a:p>
          <a:p>
            <a:r>
              <a:rPr lang="cs-CZ" sz="1200" b="0" i="0" u="none" strike="noStrike" kern="1200" baseline="0" dirty="0" smtClean="0">
                <a:solidFill>
                  <a:schemeClr val="tx1"/>
                </a:solidFill>
                <a:latin typeface="+mn-lt"/>
                <a:ea typeface="+mn-ea"/>
                <a:cs typeface="+mn-cs"/>
              </a:rPr>
              <a:t>Do tohoto pole uvádějte jen tu část očekávaných příjmů, která převyšuje objem vlastního financování projektu. Příjmy nižší nebo rovnající se částce vlastního spolufinancování do tohoto pole nepište. (Podle pravidel příjmy nepřesahující částku, kterou do financování projektu vkládá příjemce podpory, nejsou čistými příjmy a nesnižují tak podporu projektu ze zdrojů ŘO.) Více informací o tom, jaké příjmy vygenerované projektem patří do čistých příjmů, je uvedeno ve Specifické části pravidel pro žadatele a příjemce v rámci OPZ pro projekty se skutečně vzniklými výdaji a případně také s nepřímými náklady.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Číselník může kromě „Národní soukromé zdroje“ nabízet položku „Soukromé zdroje“. Tuto položku ovšem v případě OPZ nikdy nevybírejte. Protože v případě OPZ se soukromé zdroje započítávají do národního spolufinancování (tj. prostředky, které musí doplňovat zdroje Evropského sociálního fondu, mohou pocházet jak z veřejných, tak ze soukromých zdrojů), je pro OPZ pro prostředky z privátního sektoru vždy používáno značení </a:t>
            </a:r>
            <a:r>
              <a:rPr lang="cs-CZ" sz="1200" b="1" i="0" u="none" strike="noStrike" kern="1200" baseline="0" dirty="0" smtClean="0">
                <a:solidFill>
                  <a:schemeClr val="tx1"/>
                </a:solidFill>
                <a:latin typeface="+mn-lt"/>
                <a:ea typeface="+mn-ea"/>
                <a:cs typeface="+mn-cs"/>
              </a:rPr>
              <a:t>Národní soukromé zdroje. </a:t>
            </a:r>
            <a:endParaRPr lang="cs-CZ" dirty="0" smtClean="0"/>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61</a:t>
            </a:fld>
            <a:endParaRPr lang="cs-CZ"/>
          </a:p>
        </p:txBody>
      </p:sp>
    </p:spTree>
    <p:extLst>
      <p:ext uri="{BB962C8B-B14F-4D97-AF65-F5344CB8AC3E}">
        <p14:creationId xmlns:p14="http://schemas.microsoft.com/office/powerpoint/2010/main" val="4069932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Finanční</a:t>
            </a:r>
            <a:r>
              <a:rPr lang="cs-CZ" baseline="0" dirty="0" smtClean="0"/>
              <a:t> plán se generuje </a:t>
            </a:r>
            <a:r>
              <a:rPr lang="cs-CZ" dirty="0" smtClean="0"/>
              <a:t>automaticky, ale žadatel ho může ručně upravit. Automatické generování</a:t>
            </a:r>
            <a:r>
              <a:rPr lang="cs-CZ" baseline="0" dirty="0" smtClean="0"/>
              <a:t> FP je převzato z nastavení Výzvy ŘO do výzev MAS</a:t>
            </a:r>
            <a:r>
              <a:rPr lang="cs-CZ" dirty="0" smtClean="0"/>
              <a:t>.</a:t>
            </a:r>
          </a:p>
          <a:p>
            <a:r>
              <a:rPr lang="cs-CZ" dirty="0" smtClean="0"/>
              <a:t>Obsahuje tolik řádků, kolik žádostí o platbu se na projektu dá předpokládat (obecně 1x za 6 měsíců); případně se upraví před vydáním právního aktu či následně.</a:t>
            </a:r>
          </a:p>
          <a:p>
            <a:endParaRPr lang="cs-CZ" dirty="0" smtClean="0"/>
          </a:p>
          <a:p>
            <a:r>
              <a:rPr lang="cs-CZ" dirty="0" smtClean="0"/>
              <a:t>EX ANTE: pole </a:t>
            </a:r>
            <a:r>
              <a:rPr lang="cs-CZ" b="1" dirty="0" smtClean="0"/>
              <a:t>Záloha – plán pro zálohu </a:t>
            </a:r>
            <a:r>
              <a:rPr lang="cs-CZ" dirty="0" smtClean="0"/>
              <a:t>a </a:t>
            </a:r>
            <a:r>
              <a:rPr lang="cs-CZ" b="1" dirty="0" smtClean="0"/>
              <a:t>Vyúčtování – plán pro vyúčtování zálohy</a:t>
            </a:r>
          </a:p>
          <a:p>
            <a:r>
              <a:rPr lang="cs-CZ" dirty="0" smtClean="0"/>
              <a:t>EX POST:  pole </a:t>
            </a:r>
            <a:r>
              <a:rPr lang="cs-CZ" b="1" dirty="0" smtClean="0"/>
              <a:t>Vyúčtování – plán</a:t>
            </a:r>
            <a:endParaRPr lang="cs-CZ" dirty="0" smtClean="0"/>
          </a:p>
          <a:p>
            <a:r>
              <a:rPr lang="cs-CZ" dirty="0" smtClean="0"/>
              <a:t>Uvádí se částky za všechny zdroje financování projektu (včetně případných vlastních zdrojů žadatele).</a:t>
            </a:r>
          </a:p>
          <a:p>
            <a:endParaRPr lang="cs-CZ" dirty="0" smtClean="0"/>
          </a:p>
          <a:p>
            <a:r>
              <a:rPr lang="cs-CZ" b="1" dirty="0" smtClean="0"/>
              <a:t>Uvádí se datum předložení žádosti o platbu:</a:t>
            </a:r>
          </a:p>
          <a:p>
            <a:pPr lvl="1"/>
            <a:r>
              <a:rPr lang="cs-CZ" dirty="0" smtClean="0"/>
              <a:t>- předkládané v průběhu realizace projektu 1 měsíc od konce monitorovacího období</a:t>
            </a:r>
          </a:p>
          <a:p>
            <a:pPr lvl="1"/>
            <a:r>
              <a:rPr lang="cs-CZ" dirty="0" smtClean="0"/>
              <a:t>- u závěrečné žádosti o platbu pak 2 měsíce od ukončení posledního monitorovacího období, tj. od ukončení realizace projektu</a:t>
            </a:r>
          </a:p>
          <a:p>
            <a:pPr marL="0" lvl="1" indent="0">
              <a:lnSpc>
                <a:spcPts val="2880"/>
              </a:lnSpc>
              <a:spcBef>
                <a:spcPts val="600"/>
              </a:spcBef>
              <a:spcAft>
                <a:spcPts val="600"/>
              </a:spcAft>
              <a:buSzPct val="100000"/>
              <a:buFont typeface="Wingdings" panose="05000000000000000000" pitchFamily="2" charset="2"/>
              <a:buNone/>
            </a:pPr>
            <a:r>
              <a:rPr lang="cs-CZ" sz="2400" dirty="0" smtClean="0"/>
              <a:t>Finanční plán musí odpovídat celkovým způsobilým výdajům v rozpočtu (hlídá finalizační kontrola).</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62</a:t>
            </a:fld>
            <a:endParaRPr lang="cs-CZ"/>
          </a:p>
        </p:txBody>
      </p:sp>
    </p:spTree>
    <p:extLst>
      <p:ext uri="{BB962C8B-B14F-4D97-AF65-F5344CB8AC3E}">
        <p14:creationId xmlns:p14="http://schemas.microsoft.com/office/powerpoint/2010/main" val="3854531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Žadatel nemůže editovat, musí potvrdit soulad s obsahem předpřipraveného prohlášení.</a:t>
            </a:r>
          </a:p>
          <a:p>
            <a:r>
              <a:rPr lang="cs-CZ" dirty="0" smtClean="0"/>
              <a:t>Potvrzuje např. pravdivost údajů, bezdlužnost, absenci citlivých údajů v žádosti, souhlasí s uváděním v seznamu příjemců, vylučuje dvojí financování, akceptuje, že neumožnění ex ante kontroly je důvod pro vyloučení z hodnocení, bere na vědomí závazek mít aktivní datovou schránku.</a:t>
            </a:r>
          </a:p>
          <a:p>
            <a:endParaRPr lang="cs-CZ" dirty="0" smtClean="0"/>
          </a:p>
          <a:p>
            <a:r>
              <a:rPr lang="cs-CZ" dirty="0" smtClean="0"/>
              <a:t>Z technických důvodů je čestné prohlášení v IS KP14+ evidováno ve dvou částech; žadatel musí </a:t>
            </a:r>
            <a:r>
              <a:rPr lang="cs-CZ" b="1" dirty="0" smtClean="0"/>
              <a:t>na každou část kliknout </a:t>
            </a:r>
            <a:r>
              <a:rPr lang="cs-CZ" dirty="0" smtClean="0"/>
              <a:t>(tj. otevřít jej pro editaci) a </a:t>
            </a:r>
            <a:r>
              <a:rPr lang="cs-CZ" b="1" dirty="0" smtClean="0"/>
              <a:t>potvrdit, že s čestným prohlášením souhlasí </a:t>
            </a:r>
            <a:r>
              <a:rPr lang="cs-CZ" dirty="0" smtClean="0"/>
              <a:t>(zaškrtnutím </a:t>
            </a:r>
            <a:r>
              <a:rPr lang="cs-CZ" dirty="0" err="1" smtClean="0"/>
              <a:t>checkboxu</a:t>
            </a:r>
            <a:r>
              <a:rPr lang="cs-CZ" dirty="0" smtClean="0"/>
              <a:t> „Souhlasím s čestným prohlášením“).</a:t>
            </a:r>
          </a:p>
          <a:p>
            <a:r>
              <a:rPr lang="cs-CZ" sz="1200" b="0" i="0" u="none" strike="noStrike" kern="1200" baseline="0" dirty="0" smtClean="0">
                <a:solidFill>
                  <a:schemeClr val="tx1"/>
                </a:solidFill>
                <a:latin typeface="+mn-lt"/>
                <a:ea typeface="+mn-ea"/>
                <a:cs typeface="+mn-cs"/>
              </a:rPr>
              <a:t> </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63</a:t>
            </a:fld>
            <a:endParaRPr lang="cs-CZ"/>
          </a:p>
        </p:txBody>
      </p:sp>
    </p:spTree>
    <p:extLst>
      <p:ext uri="{BB962C8B-B14F-4D97-AF65-F5344CB8AC3E}">
        <p14:creationId xmlns:p14="http://schemas.microsoft.com/office/powerpoint/2010/main" val="581509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Patří sem všechny přílohy žádosti o podporu (povinné i nepovinné).</a:t>
            </a:r>
          </a:p>
          <a:p>
            <a:r>
              <a:rPr lang="cs-CZ" sz="1200" b="0" i="0" u="none" strike="noStrike" kern="1200" baseline="0" dirty="0" smtClean="0">
                <a:solidFill>
                  <a:schemeClr val="tx1"/>
                </a:solidFill>
                <a:latin typeface="+mn-lt"/>
                <a:ea typeface="+mn-ea"/>
                <a:cs typeface="+mn-cs"/>
              </a:rPr>
              <a:t>Systém automaticky přílohy čísluje, uživatel každé příloze připojuje vlastní název. </a:t>
            </a:r>
          </a:p>
          <a:p>
            <a:r>
              <a:rPr lang="cs-CZ" sz="1200" b="0" i="0" u="none" strike="noStrike" kern="1200" baseline="0" dirty="0" smtClean="0">
                <a:solidFill>
                  <a:schemeClr val="tx1"/>
                </a:solidFill>
                <a:latin typeface="+mn-lt"/>
                <a:ea typeface="+mn-ea"/>
                <a:cs typeface="+mn-cs"/>
              </a:rPr>
              <a:t>Pokud výzva k předkládání žádostí o podporu stanovila povinnost předložit spolu se žádostí o podporu nějaký dokument, pak je tato </a:t>
            </a:r>
            <a:r>
              <a:rPr lang="cs-CZ" sz="1200" b="1" i="0" u="none" strike="noStrike" kern="1200" baseline="0" dirty="0" smtClean="0">
                <a:solidFill>
                  <a:schemeClr val="tx1"/>
                </a:solidFill>
                <a:latin typeface="+mn-lt"/>
                <a:ea typeface="+mn-ea"/>
                <a:cs typeface="+mn-cs"/>
              </a:rPr>
              <a:t>povinná příloha zařazena do číselníku</a:t>
            </a:r>
            <a:r>
              <a:rPr lang="cs-CZ" sz="1200" b="0" i="0" u="none" strike="noStrike" kern="1200" baseline="0" dirty="0" smtClean="0">
                <a:solidFill>
                  <a:schemeClr val="tx1"/>
                </a:solidFill>
                <a:latin typeface="+mn-lt"/>
                <a:ea typeface="+mn-ea"/>
                <a:cs typeface="+mn-cs"/>
              </a:rPr>
              <a:t> v poli „Název předdefinovaného dokumentu“. </a:t>
            </a:r>
          </a:p>
          <a:p>
            <a:r>
              <a:rPr lang="cs-CZ" sz="1200" b="0" i="0" u="none" strike="noStrike" kern="1200" baseline="0" dirty="0" smtClean="0">
                <a:solidFill>
                  <a:schemeClr val="tx1"/>
                </a:solidFill>
                <a:latin typeface="+mn-lt"/>
                <a:ea typeface="+mn-ea"/>
                <a:cs typeface="+mn-cs"/>
              </a:rPr>
              <a:t>Pokud se nejedná o povinnou přílohu, pak se toto pole ponechává prázdné.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Záložka </a:t>
            </a:r>
            <a:r>
              <a:rPr lang="cs-CZ" sz="1200" b="1" i="0" u="none" strike="noStrike" kern="1200" baseline="0" dirty="0" smtClean="0">
                <a:solidFill>
                  <a:schemeClr val="tx1"/>
                </a:solidFill>
                <a:latin typeface="+mn-lt"/>
                <a:ea typeface="+mn-ea"/>
                <a:cs typeface="+mn-cs"/>
              </a:rPr>
              <a:t>Seznam odborností projektu </a:t>
            </a:r>
            <a:r>
              <a:rPr lang="cs-CZ" sz="1200" b="0" i="0" u="none" strike="noStrike" kern="1200" baseline="0" dirty="0" smtClean="0">
                <a:solidFill>
                  <a:schemeClr val="tx1"/>
                </a:solidFill>
                <a:latin typeface="+mn-lt"/>
                <a:ea typeface="+mn-ea"/>
                <a:cs typeface="+mn-cs"/>
              </a:rPr>
              <a:t>je pro žadatele needitovatelná, žadatel na této záložce žádná data nevyplňuje. </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64</a:t>
            </a:fld>
            <a:endParaRPr lang="cs-CZ"/>
          </a:p>
        </p:txBody>
      </p:sp>
    </p:spTree>
    <p:extLst>
      <p:ext uri="{BB962C8B-B14F-4D97-AF65-F5344CB8AC3E}">
        <p14:creationId xmlns:p14="http://schemas.microsoft.com/office/powerpoint/2010/main" val="271664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smtClean="0">
                <a:solidFill>
                  <a:schemeClr val="tx1"/>
                </a:solidFill>
                <a:latin typeface="+mn-lt"/>
                <a:ea typeface="+mn-ea"/>
                <a:cs typeface="+mn-cs"/>
              </a:rPr>
              <a:t>Stisknutím tlačítka </a:t>
            </a:r>
            <a:r>
              <a:rPr lang="cs-CZ" sz="1200" b="1" i="0" u="none" strike="noStrike" kern="1200" baseline="0" dirty="0" smtClean="0">
                <a:solidFill>
                  <a:schemeClr val="tx1"/>
                </a:solidFill>
                <a:latin typeface="+mn-lt"/>
                <a:ea typeface="+mn-ea"/>
                <a:cs typeface="+mn-cs"/>
              </a:rPr>
              <a:t>Přístup k projektu </a:t>
            </a:r>
            <a:r>
              <a:rPr lang="cs-CZ" sz="1200" b="0" i="0" u="none" strike="noStrike" kern="1200" baseline="0" dirty="0" smtClean="0">
                <a:solidFill>
                  <a:schemeClr val="tx1"/>
                </a:solidFill>
                <a:latin typeface="+mn-lt"/>
                <a:ea typeface="+mn-ea"/>
                <a:cs typeface="+mn-cs"/>
              </a:rPr>
              <a:t>se zobrazí obrazovka, v rámci které lze přidělit/odebrat role v rámci dané žádosti o podporu konkrétním uživatelům, kteří jsou v IS KP14+ registrováni. S výjimkou níže uvedeného „Neregistrovaného signatáře“ není možné přidělit přístup k žádosti/projektu někomu, kdo pro aplikaci IS KP14+ jako uživatel neexistuje. Neregistrovaný signatář navíc skutečný přístup nemá, protože bez uživatelského konta v IS KP14+ nemůže data žádným způsobem prohlížet ani editovat. </a:t>
            </a:r>
            <a:endParaRPr lang="cs-CZ" dirty="0" smtClean="0"/>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Uživatel, který žádost o podporu založil, je aplikací IS KP14+ určen jako </a:t>
            </a:r>
            <a:r>
              <a:rPr lang="cs-CZ" sz="1200" b="1" i="0" u="none" strike="noStrike" kern="1200" baseline="0" dirty="0" smtClean="0">
                <a:solidFill>
                  <a:schemeClr val="tx1"/>
                </a:solidFill>
                <a:latin typeface="+mn-lt"/>
                <a:ea typeface="+mn-ea"/>
                <a:cs typeface="+mn-cs"/>
              </a:rPr>
              <a:t>správce přístupů </a:t>
            </a:r>
            <a:r>
              <a:rPr lang="cs-CZ" sz="1200" b="0" i="0" u="none" strike="noStrike" kern="1200" baseline="0" dirty="0" smtClean="0">
                <a:solidFill>
                  <a:schemeClr val="tx1"/>
                </a:solidFill>
                <a:latin typeface="+mn-lt"/>
                <a:ea typeface="+mn-ea"/>
                <a:cs typeface="+mn-cs"/>
              </a:rPr>
              <a:t>a má právo přidělit/odebrat k dané žádosti příslušné role dalším uživatelům.  </a:t>
            </a:r>
          </a:p>
          <a:p>
            <a:r>
              <a:rPr lang="cs-CZ" sz="1200" b="1" i="0" u="none" strike="noStrike" kern="1200" baseline="0" dirty="0" smtClean="0">
                <a:solidFill>
                  <a:schemeClr val="tx1"/>
                </a:solidFill>
                <a:latin typeface="+mn-lt"/>
                <a:ea typeface="+mn-ea"/>
                <a:cs typeface="+mn-cs"/>
              </a:rPr>
              <a:t>Rozlišují se role: </a:t>
            </a:r>
          </a:p>
          <a:p>
            <a:r>
              <a:rPr lang="cs-CZ" sz="1200" b="1" i="0" u="none" strike="noStrike" kern="1200" baseline="0" dirty="0" smtClean="0">
                <a:solidFill>
                  <a:schemeClr val="tx1"/>
                </a:solidFill>
                <a:latin typeface="+mn-lt"/>
                <a:ea typeface="+mn-ea"/>
                <a:cs typeface="+mn-cs"/>
              </a:rPr>
              <a:t>- čtenář </a:t>
            </a:r>
            <a:r>
              <a:rPr lang="cs-CZ" sz="1200" b="0" i="0" u="none" strike="noStrike" kern="1200" baseline="0" dirty="0" smtClean="0">
                <a:solidFill>
                  <a:schemeClr val="tx1"/>
                </a:solidFill>
                <a:latin typeface="+mn-lt"/>
                <a:ea typeface="+mn-ea"/>
                <a:cs typeface="+mn-cs"/>
              </a:rPr>
              <a:t>= data jsou mu zobrazena pouze k náhledu, </a:t>
            </a:r>
          </a:p>
          <a:p>
            <a:r>
              <a:rPr lang="cs-CZ" sz="1200" b="1" i="0" u="none" strike="noStrike" kern="1200" baseline="0" dirty="0" smtClean="0">
                <a:solidFill>
                  <a:schemeClr val="tx1"/>
                </a:solidFill>
                <a:latin typeface="+mn-lt"/>
                <a:ea typeface="+mn-ea"/>
                <a:cs typeface="+mn-cs"/>
              </a:rPr>
              <a:t>- editor </a:t>
            </a:r>
            <a:r>
              <a:rPr lang="cs-CZ" sz="1200" b="0" i="0" u="none" strike="noStrike" kern="1200" baseline="0" dirty="0" smtClean="0">
                <a:solidFill>
                  <a:schemeClr val="tx1"/>
                </a:solidFill>
                <a:latin typeface="+mn-lt"/>
                <a:ea typeface="+mn-ea"/>
                <a:cs typeface="+mn-cs"/>
              </a:rPr>
              <a:t>= má možnost zápisu změn, </a:t>
            </a:r>
          </a:p>
          <a:p>
            <a:pPr marL="0" indent="0">
              <a:buFontTx/>
              <a:buNone/>
            </a:pPr>
            <a:r>
              <a:rPr lang="cs-CZ" sz="1200" b="1" i="0" u="none" strike="noStrike" kern="1200" baseline="0" dirty="0" smtClean="0">
                <a:solidFill>
                  <a:schemeClr val="tx1"/>
                </a:solidFill>
                <a:latin typeface="+mn-lt"/>
                <a:ea typeface="+mn-ea"/>
                <a:cs typeface="+mn-cs"/>
              </a:rPr>
              <a:t>- signatář </a:t>
            </a:r>
            <a:r>
              <a:rPr lang="cs-CZ" sz="1200" b="0" i="0" u="none" strike="noStrike" kern="1200" baseline="0" dirty="0" smtClean="0">
                <a:solidFill>
                  <a:schemeClr val="tx1"/>
                </a:solidFill>
                <a:latin typeface="+mn-lt"/>
                <a:ea typeface="+mn-ea"/>
                <a:cs typeface="+mn-cs"/>
              </a:rPr>
              <a:t>= je odpovědný za podepisování žádosti o podporu a na ní navázaných prvků, které samostatný podpis vyžadují,</a:t>
            </a:r>
          </a:p>
          <a:p>
            <a:pPr marL="0" indent="0">
              <a:buFontTx/>
              <a:buNone/>
            </a:pPr>
            <a:r>
              <a:rPr lang="cs-CZ" sz="1200" b="0" i="0" u="none" strike="noStrike" kern="1200" baseline="0" dirty="0" smtClean="0">
                <a:solidFill>
                  <a:schemeClr val="tx1"/>
                </a:solidFill>
                <a:latin typeface="+mn-lt"/>
                <a:ea typeface="+mn-ea"/>
                <a:cs typeface="+mn-cs"/>
              </a:rPr>
              <a:t>- </a:t>
            </a:r>
            <a:r>
              <a:rPr lang="cs-CZ" sz="1200" b="1" i="0" u="none" strike="noStrike" kern="1200" baseline="0" dirty="0" smtClean="0">
                <a:solidFill>
                  <a:schemeClr val="tx1"/>
                </a:solidFill>
                <a:latin typeface="+mn-lt"/>
                <a:ea typeface="+mn-ea"/>
                <a:cs typeface="+mn-cs"/>
              </a:rPr>
              <a:t>správce přístupů</a:t>
            </a:r>
          </a:p>
          <a:p>
            <a:r>
              <a:rPr lang="cs-CZ" sz="1200" b="1" i="0" u="none" strike="noStrike" kern="1200" baseline="0" dirty="0" smtClean="0">
                <a:solidFill>
                  <a:schemeClr val="tx1"/>
                </a:solidFill>
                <a:latin typeface="+mn-lt"/>
                <a:ea typeface="+mn-ea"/>
                <a:cs typeface="+mn-cs"/>
              </a:rPr>
              <a:t>- zástupce správce přístupu </a:t>
            </a:r>
            <a:r>
              <a:rPr lang="cs-CZ" sz="1200" b="0" i="0" u="none" strike="noStrike" kern="1200" baseline="0" dirty="0" smtClean="0">
                <a:solidFill>
                  <a:schemeClr val="tx1"/>
                </a:solidFill>
                <a:latin typeface="+mn-lt"/>
                <a:ea typeface="+mn-ea"/>
                <a:cs typeface="+mn-cs"/>
              </a:rPr>
              <a:t>= role, která má stejná práva jako správce přístupu. </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Upozornění! </a:t>
            </a:r>
          </a:p>
          <a:p>
            <a:r>
              <a:rPr lang="cs-CZ" sz="1200" b="0" i="0" u="none" strike="noStrike" kern="1200" baseline="0" dirty="0" smtClean="0">
                <a:solidFill>
                  <a:schemeClr val="tx1"/>
                </a:solidFill>
                <a:latin typeface="+mn-lt"/>
                <a:ea typeface="+mn-ea"/>
                <a:cs typeface="+mn-cs"/>
              </a:rPr>
              <a:t>Přístup k žádosti nelze měnit (přidávat nové přístupy/rušit přístupy stávající), pokud je žádost o podporu ve stavu „Finalizována“. Ve všech ostatních stavech (tj. ve stavu Rozpracována i Podána) lze měnit přístupy k žádosti (přidávat i rušit sdílení osob).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66</a:t>
            </a:fld>
            <a:endParaRPr lang="cs-CZ" dirty="0"/>
          </a:p>
        </p:txBody>
      </p:sp>
    </p:spTree>
    <p:extLst>
      <p:ext uri="{BB962C8B-B14F-4D97-AF65-F5344CB8AC3E}">
        <p14:creationId xmlns:p14="http://schemas.microsoft.com/office/powerpoint/2010/main" val="1325458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smtClean="0">
                <a:solidFill>
                  <a:schemeClr val="tx1"/>
                </a:solidFill>
                <a:latin typeface="+mn-lt"/>
                <a:ea typeface="+mn-ea"/>
                <a:cs typeface="+mn-cs"/>
              </a:rPr>
              <a:t>Přidělení role </a:t>
            </a:r>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Stiskem tlačítka </a:t>
            </a:r>
            <a:r>
              <a:rPr lang="cs-CZ" sz="1200" b="1" i="0" u="none" strike="noStrike" kern="1200" baseline="0" dirty="0" smtClean="0">
                <a:solidFill>
                  <a:schemeClr val="tx1"/>
                </a:solidFill>
                <a:latin typeface="+mn-lt"/>
                <a:ea typeface="+mn-ea"/>
                <a:cs typeface="+mn-cs"/>
              </a:rPr>
              <a:t>Nový záznam</a:t>
            </a:r>
            <a:r>
              <a:rPr lang="cs-CZ" sz="1200" b="0" i="0" u="none" strike="noStrike" kern="1200" baseline="0" dirty="0" smtClean="0">
                <a:solidFill>
                  <a:schemeClr val="tx1"/>
                </a:solidFill>
                <a:latin typeface="+mn-lt"/>
                <a:ea typeface="+mn-ea"/>
                <a:cs typeface="+mn-cs"/>
              </a:rPr>
              <a:t>, zadáním uživatelského jména osoby, pod nímž je registrována v IS KP14+ a zaškrtnutím vybraného </a:t>
            </a:r>
            <a:r>
              <a:rPr lang="cs-CZ" sz="1200" b="1" i="0" u="none" strike="noStrike" kern="1200" baseline="0" dirty="0" err="1" smtClean="0">
                <a:solidFill>
                  <a:schemeClr val="tx1"/>
                </a:solidFill>
                <a:latin typeface="+mn-lt"/>
                <a:ea typeface="+mn-ea"/>
                <a:cs typeface="+mn-cs"/>
              </a:rPr>
              <a:t>checkboxu</a:t>
            </a:r>
            <a:r>
              <a:rPr lang="cs-CZ" sz="1200" b="1" i="0" u="none" strike="noStrike" kern="1200" baseline="0" dirty="0" smtClean="0">
                <a:solidFill>
                  <a:schemeClr val="tx1"/>
                </a:solidFill>
                <a:latin typeface="+mn-lt"/>
                <a:ea typeface="+mn-ea"/>
                <a:cs typeface="+mn-cs"/>
              </a:rPr>
              <a:t> (editor, signatář, čtenář) </a:t>
            </a:r>
            <a:r>
              <a:rPr lang="cs-CZ" sz="1200" b="0" i="0" u="none" strike="noStrike" kern="1200" baseline="0" dirty="0" smtClean="0">
                <a:solidFill>
                  <a:schemeClr val="tx1"/>
                </a:solidFill>
                <a:latin typeface="+mn-lt"/>
                <a:ea typeface="+mn-ea"/>
                <a:cs typeface="+mn-cs"/>
              </a:rPr>
              <a:t>se příslušnému uživateli přiřadí konkrétní role k dané žádosti o podporu. Pokud je signatářů na žádosti založeno více než jeden, určuje se i pořadí, v jakém mají žádost o podporu podepisovat. Tlačítkem Uložit se záznam uloží</a:t>
            </a:r>
            <a:r>
              <a:rPr lang="cs-CZ" sz="1200" b="1" i="0" u="none" strike="noStrike" kern="1200" baseline="0" dirty="0" smtClean="0">
                <a:solidFill>
                  <a:schemeClr val="tx1"/>
                </a:solidFill>
                <a:latin typeface="+mn-lt"/>
                <a:ea typeface="+mn-ea"/>
                <a:cs typeface="+mn-cs"/>
              </a:rPr>
              <a:t>. </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Pro možnost finalizace a následného podpisu žádosti o podporu je nutné, aby v rámci žádosti vystupoval alespoň jeden uživatel s přiřazenou rolí signatář. </a:t>
            </a:r>
          </a:p>
          <a:p>
            <a:r>
              <a:rPr lang="cs-CZ" sz="1200" b="1" i="0" u="none" strike="noStrike" kern="1200" baseline="0" dirty="0" smtClean="0">
                <a:solidFill>
                  <a:schemeClr val="tx1"/>
                </a:solidFill>
                <a:latin typeface="+mn-lt"/>
                <a:ea typeface="+mn-ea"/>
                <a:cs typeface="+mn-cs"/>
              </a:rPr>
              <a:t>Signatář musí disponovat kvalifikovaným elektronickým podpisem </a:t>
            </a:r>
            <a:r>
              <a:rPr lang="cs-CZ" sz="1200" b="0" i="0" u="none" strike="noStrike" kern="1200" baseline="0" dirty="0" smtClean="0">
                <a:solidFill>
                  <a:schemeClr val="tx1"/>
                </a:solidFill>
                <a:latin typeface="+mn-lt"/>
                <a:ea typeface="+mn-ea"/>
                <a:cs typeface="+mn-cs"/>
              </a:rPr>
              <a:t>(typ: osobní kvalifikovaný certifikát). Bez tohoto podpisu nemůže dokumentaci v IS KP14+ podepisovat.</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POZOR: </a:t>
            </a:r>
            <a:r>
              <a:rPr lang="cs-CZ" sz="1200" b="0" i="0" u="none" strike="noStrike" kern="1200" baseline="0" dirty="0" smtClean="0">
                <a:solidFill>
                  <a:schemeClr val="tx1"/>
                </a:solidFill>
                <a:latin typeface="+mn-lt"/>
                <a:ea typeface="+mn-ea"/>
                <a:cs typeface="+mn-cs"/>
              </a:rPr>
              <a:t>Během kontroly formálních náležitostí bude ověřováno, zda předloženou žádost o podporu podepsala osoba oprávněná za žadatele jednat (statutární zástupce, OSVČ). </a:t>
            </a:r>
          </a:p>
          <a:p>
            <a:r>
              <a:rPr lang="cs-CZ" sz="1200" b="0" i="0" u="none" strike="noStrike" kern="1200" baseline="0" dirty="0" smtClean="0">
                <a:solidFill>
                  <a:schemeClr val="tx1"/>
                </a:solidFill>
                <a:latin typeface="+mn-lt"/>
                <a:ea typeface="+mn-ea"/>
                <a:cs typeface="+mn-cs"/>
              </a:rPr>
              <a:t>Role signatáře ovšem nemusí být vždy přidělena statutárnímu zástupci (resp. v případě, že žadatelem je osoba samostatně výdělečně činná, pak této fyzické osobě), pokud je k žádosti připojena plná moc (či vnitřní předpis subjektu žadatele, který opravňuje určitou osobu k vystupování za subjekt žadatele vůči ŘO); k tomuto tématu více viz další </a:t>
            </a:r>
            <a:r>
              <a:rPr lang="cs-CZ" sz="1200" b="0" i="0" u="none" strike="noStrike" kern="1200" baseline="0" dirty="0" err="1" smtClean="0">
                <a:solidFill>
                  <a:schemeClr val="tx1"/>
                </a:solidFill>
                <a:latin typeface="+mn-lt"/>
                <a:ea typeface="+mn-ea"/>
                <a:cs typeface="+mn-cs"/>
              </a:rPr>
              <a:t>slide</a:t>
            </a:r>
            <a:r>
              <a:rPr lang="cs-CZ" sz="1200" b="0" i="0" u="none" strike="noStrike" kern="1200" baseline="0" dirty="0" smtClean="0">
                <a:solidFill>
                  <a:schemeClr val="tx1"/>
                </a:solidFill>
                <a:latin typeface="+mn-lt"/>
                <a:ea typeface="+mn-ea"/>
                <a:cs typeface="+mn-cs"/>
              </a:rPr>
              <a:t> </a:t>
            </a:r>
            <a:r>
              <a:rPr lang="cs-CZ" sz="1200" b="1" i="0" u="none" strike="noStrike" kern="1200" baseline="0" dirty="0" smtClean="0">
                <a:solidFill>
                  <a:schemeClr val="tx1"/>
                </a:solidFill>
                <a:latin typeface="+mn-lt"/>
                <a:ea typeface="+mn-ea"/>
                <a:cs typeface="+mn-cs"/>
              </a:rPr>
              <a:t>Plné moci</a:t>
            </a:r>
            <a:r>
              <a:rPr lang="cs-CZ" sz="1200" b="0" i="0" u="none" strike="noStrike" kern="1200" baseline="0" dirty="0" smtClean="0">
                <a:solidFill>
                  <a:schemeClr val="tx1"/>
                </a:solidFill>
                <a:latin typeface="+mn-lt"/>
                <a:ea typeface="+mn-ea"/>
                <a:cs typeface="+mn-cs"/>
              </a:rPr>
              <a:t>.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67</a:t>
            </a:fld>
            <a:endParaRPr lang="cs-CZ" dirty="0"/>
          </a:p>
        </p:txBody>
      </p:sp>
    </p:spTree>
    <p:extLst>
      <p:ext uri="{BB962C8B-B14F-4D97-AF65-F5344CB8AC3E}">
        <p14:creationId xmlns:p14="http://schemas.microsoft.com/office/powerpoint/2010/main" val="9486307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V systému IS KP14+ je zapracována funkcionalita umožňující určité osobě (zmocniteli) pověřit podepsáním vybraných úloh nějakého jiného uživatele registrovaného v IS KP14+ (tj. zmocněnce).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Zmocnitelem je vždy statutární zástupce organizace (resp. v případě, že žadatelem je osoba samostatně výdělečně činná, pak tato fyzická osoba), tj. osoba, která je oprávněná zastupovat žadatele vůči ŘO.</a:t>
            </a:r>
          </a:p>
          <a:p>
            <a:r>
              <a:rPr lang="cs-CZ" sz="1200" b="0" i="0" u="none" strike="noStrike" kern="1200" baseline="0" dirty="0" smtClean="0">
                <a:solidFill>
                  <a:schemeClr val="tx1"/>
                </a:solidFill>
                <a:latin typeface="+mn-lt"/>
                <a:ea typeface="+mn-ea"/>
                <a:cs typeface="+mn-cs"/>
              </a:rPr>
              <a:t> </a:t>
            </a:r>
          </a:p>
          <a:p>
            <a:r>
              <a:rPr lang="cs-CZ" sz="1200" b="1" i="0" u="none" strike="noStrike" kern="1200" baseline="0" dirty="0" smtClean="0">
                <a:solidFill>
                  <a:schemeClr val="tx1"/>
                </a:solidFill>
                <a:latin typeface="+mn-lt"/>
                <a:ea typeface="+mn-ea"/>
                <a:cs typeface="+mn-cs"/>
              </a:rPr>
              <a:t>Jak zmocnitel, tak zmocněnec musí být (před tím, než má dojít k zapsání plné moci do systému) na žádosti evidovaní jako uživatelé s rolí signatářů. </a:t>
            </a:r>
            <a:r>
              <a:rPr lang="cs-CZ" sz="1200" b="0" i="0" u="none" strike="noStrike" kern="1200" baseline="0" dirty="0" smtClean="0">
                <a:solidFill>
                  <a:schemeClr val="tx1"/>
                </a:solidFill>
                <a:latin typeface="+mn-lt"/>
                <a:ea typeface="+mn-ea"/>
                <a:cs typeface="+mn-cs"/>
              </a:rPr>
              <a:t>Zatímco </a:t>
            </a:r>
            <a:r>
              <a:rPr lang="cs-CZ" sz="1200" b="1" i="0" u="none" strike="noStrike" kern="1200" baseline="0" dirty="0" smtClean="0">
                <a:solidFill>
                  <a:schemeClr val="tx1"/>
                </a:solidFill>
                <a:latin typeface="+mn-lt"/>
                <a:ea typeface="+mn-ea"/>
                <a:cs typeface="+mn-cs"/>
              </a:rPr>
              <a:t>zmocnitel může být </a:t>
            </a:r>
            <a:r>
              <a:rPr lang="cs-CZ" sz="1200" b="0" i="0" u="none" strike="noStrike" kern="1200" baseline="0" dirty="0" smtClean="0">
                <a:solidFill>
                  <a:schemeClr val="tx1"/>
                </a:solidFill>
                <a:latin typeface="+mn-lt"/>
                <a:ea typeface="+mn-ea"/>
                <a:cs typeface="+mn-cs"/>
              </a:rPr>
              <a:t>(pokud plná moc nemá být podepsaná elektronicky přímo v IS KP14+) evidován jako „</a:t>
            </a:r>
            <a:r>
              <a:rPr lang="cs-CZ" sz="1200" b="1" i="0" u="none" strike="noStrike" kern="1200" baseline="0" dirty="0" smtClean="0">
                <a:solidFill>
                  <a:schemeClr val="tx1"/>
                </a:solidFill>
                <a:latin typeface="+mn-lt"/>
                <a:ea typeface="+mn-ea"/>
                <a:cs typeface="+mn-cs"/>
              </a:rPr>
              <a:t>Neregistrovaný signatář</a:t>
            </a:r>
            <a:r>
              <a:rPr lang="cs-CZ" sz="1200" b="0" i="0" u="none" strike="noStrike" kern="1200" baseline="0" dirty="0" smtClean="0">
                <a:solidFill>
                  <a:schemeClr val="tx1"/>
                </a:solidFill>
                <a:latin typeface="+mn-lt"/>
                <a:ea typeface="+mn-ea"/>
                <a:cs typeface="+mn-cs"/>
              </a:rPr>
              <a:t>“ (viz kap. 5.1 Přístupy k projektu), zmocněnec musí být registrovaným uživatelem IS KP14+.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V případě, kdy bude využito tzv. </a:t>
            </a:r>
            <a:r>
              <a:rPr lang="cs-CZ" sz="1200" b="1" i="0" u="none" strike="noStrike" kern="1200" baseline="0" dirty="0" smtClean="0">
                <a:solidFill>
                  <a:schemeClr val="tx1"/>
                </a:solidFill>
                <a:latin typeface="+mn-lt"/>
                <a:ea typeface="+mn-ea"/>
                <a:cs typeface="+mn-cs"/>
              </a:rPr>
              <a:t>papírové plné moci</a:t>
            </a:r>
            <a:r>
              <a:rPr lang="cs-CZ" sz="1200" b="0" i="0" u="none" strike="noStrike" kern="1200" baseline="0" dirty="0" smtClean="0">
                <a:solidFill>
                  <a:schemeClr val="tx1"/>
                </a:solidFill>
                <a:latin typeface="+mn-lt"/>
                <a:ea typeface="+mn-ea"/>
                <a:cs typeface="+mn-cs"/>
              </a:rPr>
              <a:t> (viz níže), pak postačuje, aby byl zmocnitel na žádosti o podporu založen jako „Neregistrovaný signatář“, ale tento záznam může založit jakýkoli editor projektu. </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Zmocněnec </a:t>
            </a:r>
            <a:r>
              <a:rPr lang="cs-CZ" sz="1200" b="0" i="0" u="none" strike="noStrike" kern="1200" baseline="0" dirty="0" smtClean="0">
                <a:solidFill>
                  <a:schemeClr val="tx1"/>
                </a:solidFill>
                <a:latin typeface="+mn-lt"/>
                <a:ea typeface="+mn-ea"/>
                <a:cs typeface="+mn-cs"/>
              </a:rPr>
              <a:t>musí vždy disponovat </a:t>
            </a:r>
            <a:r>
              <a:rPr lang="cs-CZ" sz="1200" b="1" i="0" u="none" strike="noStrike" kern="1200" baseline="0" dirty="0" smtClean="0">
                <a:solidFill>
                  <a:schemeClr val="tx1"/>
                </a:solidFill>
                <a:latin typeface="+mn-lt"/>
                <a:ea typeface="+mn-ea"/>
                <a:cs typeface="+mn-cs"/>
              </a:rPr>
              <a:t>osobním kvalifikovaným elektronickým podpisem </a:t>
            </a:r>
            <a:r>
              <a:rPr lang="cs-CZ" sz="1200" b="0" i="0" u="none" strike="noStrike" kern="1200" baseline="0" dirty="0" smtClean="0">
                <a:solidFill>
                  <a:schemeClr val="tx1"/>
                </a:solidFill>
                <a:latin typeface="+mn-lt"/>
                <a:ea typeface="+mn-ea"/>
                <a:cs typeface="+mn-cs"/>
              </a:rPr>
              <a:t>(bez tohoto podpisu nemůže dokumentaci v IS KP14+ podepisovat). </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V rámci výběru typu plné moci uživatel vybere, zda se jedná o plnou moc „elektronickou“, nebo „papírovou“. </a:t>
            </a:r>
          </a:p>
          <a:p>
            <a:r>
              <a:rPr lang="cs-CZ" sz="1200" b="0" i="0" u="none" strike="noStrike" kern="1200" baseline="0" dirty="0" smtClean="0">
                <a:solidFill>
                  <a:schemeClr val="tx1"/>
                </a:solidFill>
                <a:latin typeface="+mn-lt"/>
                <a:ea typeface="+mn-ea"/>
                <a:cs typeface="+mn-cs"/>
              </a:rPr>
              <a:t>Elektronickou plnou mocí se rozumí, že signatář podepíše plnou moc přímo v aplikaci IS KP14+ a uživatel, který je na základě plné moci zmocněn k nějakému úkonu, přímo v IS KP14+ potvrdí svým podpisem přijetí této plné moci. Podpisy se připojují k souboru, který je třeba vložit do IS KP14+. </a:t>
            </a:r>
          </a:p>
          <a:p>
            <a:endParaRPr lang="cs-CZ" sz="1200" b="0" i="0" u="none" strike="noStrike" kern="1200" baseline="0" dirty="0" smtClean="0">
              <a:solidFill>
                <a:schemeClr val="tx1"/>
              </a:solidFill>
              <a:latin typeface="+mn-lt"/>
              <a:ea typeface="+mn-ea"/>
              <a:cs typeface="+mn-cs"/>
            </a:endParaRPr>
          </a:p>
          <a:p>
            <a:r>
              <a:rPr lang="cs-CZ" b="1" dirty="0" smtClean="0"/>
              <a:t>Plné moci</a:t>
            </a:r>
          </a:p>
          <a:p>
            <a:r>
              <a:rPr lang="cs-CZ" dirty="0" smtClean="0"/>
              <a:t>Nutné podepsat zmocnění v IS KP14+ nebo vložit </a:t>
            </a:r>
            <a:r>
              <a:rPr lang="cs-CZ" dirty="0" err="1" smtClean="0"/>
              <a:t>sken</a:t>
            </a:r>
            <a:r>
              <a:rPr lang="cs-CZ" dirty="0" smtClean="0"/>
              <a:t> listiny se zmocněním.</a:t>
            </a:r>
          </a:p>
          <a:p>
            <a:r>
              <a:rPr lang="cs-CZ" dirty="0" smtClean="0"/>
              <a:t>Listinnou plnou mocí mohou být také vnitřní předpisy organizace, ze kterých vyplývá, že organizaci je oprávněn zastupovat např. řídící pracovník na určité pozici, avšak i vnitřní předpisy musí být podepsány.</a:t>
            </a:r>
          </a:p>
          <a:p>
            <a:r>
              <a:rPr lang="cs-CZ" dirty="0" smtClean="0"/>
              <a:t>Uvádí se platnost plné moci </a:t>
            </a:r>
            <a:r>
              <a:rPr lang="cs-CZ" b="1" dirty="0" smtClean="0"/>
              <a:t>od – do.</a:t>
            </a:r>
          </a:p>
          <a:p>
            <a:r>
              <a:rPr lang="cs-CZ" dirty="0" smtClean="0"/>
              <a:t>Nutné nastavit, pro jaké činnosti je plná moc platná (zda jen pro žádost o podporu, nebo i další úkony).</a:t>
            </a:r>
          </a:p>
          <a:p>
            <a:endParaRPr lang="cs-CZ" dirty="0" smtClean="0"/>
          </a:p>
          <a:p>
            <a:r>
              <a:rPr lang="cs-CZ" sz="1200" b="1" i="0" u="none" strike="noStrike" kern="1200" baseline="0" dirty="0" smtClean="0">
                <a:solidFill>
                  <a:schemeClr val="tx1"/>
                </a:solidFill>
                <a:latin typeface="+mn-lt"/>
                <a:ea typeface="+mn-ea"/>
                <a:cs typeface="+mn-cs"/>
              </a:rPr>
              <a:t>Žadatel ovšem musí originál papírové plné moci archivovat a na vyžádání jej ŘO poskytnout, příp. na vyžádání zajistit úředně ověřenou kopii nebo konvertovanou elektronickou verzi této plné moci </a:t>
            </a:r>
            <a:r>
              <a:rPr lang="cs-CZ" sz="1200" b="0" i="0" u="none" strike="noStrike" kern="1200" baseline="0" dirty="0" smtClean="0">
                <a:solidFill>
                  <a:schemeClr val="tx1"/>
                </a:solidFill>
                <a:latin typeface="+mn-lt"/>
                <a:ea typeface="+mn-ea"/>
                <a:cs typeface="+mn-cs"/>
              </a:rPr>
              <a:t>(kap. 5.2 Pokyny pro vyplnění formuláře žádosti o podporu z OPZ)</a:t>
            </a:r>
            <a:r>
              <a:rPr lang="cs-CZ" sz="1200" b="1" i="0" u="none" strike="noStrike" kern="1200" baseline="0" dirty="0" smtClean="0">
                <a:solidFill>
                  <a:schemeClr val="tx1"/>
                </a:solidFill>
                <a:latin typeface="+mn-lt"/>
                <a:ea typeface="+mn-ea"/>
                <a:cs typeface="+mn-cs"/>
              </a:rPr>
              <a:t>.</a:t>
            </a:r>
            <a:r>
              <a:rPr lang="cs-CZ" sz="1200" b="0" i="0" u="none" strike="noStrike" kern="1200" baseline="0" dirty="0" smtClean="0">
                <a:solidFill>
                  <a:schemeClr val="tx1"/>
                </a:solidFill>
                <a:latin typeface="+mn-lt"/>
                <a:ea typeface="+mn-ea"/>
                <a:cs typeface="+mn-cs"/>
              </a:rPr>
              <a:t> </a:t>
            </a:r>
            <a:endParaRPr lang="cs-CZ" b="0" dirty="0" smtClean="0"/>
          </a:p>
          <a:p>
            <a:endParaRPr lang="cs-CZ" b="1"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69</a:t>
            </a:fld>
            <a:endParaRPr lang="cs-CZ"/>
          </a:p>
        </p:txBody>
      </p:sp>
    </p:spTree>
    <p:extLst>
      <p:ext uri="{BB962C8B-B14F-4D97-AF65-F5344CB8AC3E}">
        <p14:creationId xmlns:p14="http://schemas.microsoft.com/office/powerpoint/2010/main" val="5617580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smtClean="0">
                <a:solidFill>
                  <a:schemeClr val="tx1"/>
                </a:solidFill>
                <a:latin typeface="+mn-lt"/>
                <a:ea typeface="+mn-ea"/>
                <a:cs typeface="+mn-cs"/>
              </a:rPr>
              <a:t>Tlačítko </a:t>
            </a:r>
            <a:r>
              <a:rPr lang="cs-CZ" sz="1200" b="1" i="0" u="none" strike="noStrike" kern="1200" baseline="0" dirty="0" smtClean="0">
                <a:solidFill>
                  <a:schemeClr val="tx1"/>
                </a:solidFill>
                <a:latin typeface="+mn-lt"/>
                <a:ea typeface="+mn-ea"/>
                <a:cs typeface="+mn-cs"/>
              </a:rPr>
              <a:t>Kontrola </a:t>
            </a:r>
            <a:r>
              <a:rPr lang="cs-CZ" sz="1200" b="0" i="0" u="none" strike="noStrike" kern="1200" baseline="0" dirty="0" smtClean="0">
                <a:solidFill>
                  <a:schemeClr val="tx1"/>
                </a:solidFill>
                <a:latin typeface="+mn-lt"/>
                <a:ea typeface="+mn-ea"/>
                <a:cs typeface="+mn-cs"/>
              </a:rPr>
              <a:t>slouží k ověření, zda jsou vyplněny všechny požadované údaje. Systém automaticky dle předem definovaných kontrol ověří, jednak zda jsou všechna povinná data vyplněna a dále ověří zadaná data ve vztahu k nastavení výzvy, pod kterou je žádost o podporu založena. Pokud nejsou všechna povinná data vyplněna (nebo neodpovídají podmínkám nastavení výzvy), zobrazí se odkaz na konkrétní záložku, kde je možné příslušná data doplnit/opravit. Kontrolu si může uživatel spustit kdykoli během procesu vyplňování žádosti o podporu.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70</a:t>
            </a:fld>
            <a:endParaRPr lang="cs-CZ" dirty="0"/>
          </a:p>
        </p:txBody>
      </p:sp>
    </p:spTree>
    <p:extLst>
      <p:ext uri="{BB962C8B-B14F-4D97-AF65-F5344CB8AC3E}">
        <p14:creationId xmlns:p14="http://schemas.microsoft.com/office/powerpoint/2010/main" val="14553057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Stiskem tlačítka </a:t>
            </a:r>
            <a:r>
              <a:rPr lang="cs-CZ" sz="1200" b="1" i="0" u="none" strike="noStrike" kern="1200" baseline="0" dirty="0" smtClean="0">
                <a:solidFill>
                  <a:schemeClr val="tx1"/>
                </a:solidFill>
                <a:latin typeface="+mn-lt"/>
                <a:ea typeface="+mn-ea"/>
                <a:cs typeface="+mn-cs"/>
              </a:rPr>
              <a:t>Finalizace </a:t>
            </a:r>
            <a:r>
              <a:rPr lang="cs-CZ" sz="1200" b="0" i="0" u="none" strike="noStrike" kern="1200" baseline="0" dirty="0" smtClean="0">
                <a:solidFill>
                  <a:schemeClr val="tx1"/>
                </a:solidFill>
                <a:latin typeface="+mn-lt"/>
                <a:ea typeface="+mn-ea"/>
                <a:cs typeface="+mn-cs"/>
              </a:rPr>
              <a:t>se projekt uzamkne pro další editaci a je připraven k podpisu s využitím kvalifikovaného elektronického podpisu (typ: osobní kvalifikovaný certifikát). Během procesu finalizace jsou spuštěny předem definované kontroly vyplnění všech povinných údajů žádosti o podporu (viz předchozí bod Kontrola). Není tedy možné finalizovat žádost, která nemá vyplněná všechna povinná pole. </a:t>
            </a: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Finalizaci lze před podpisem žádosti o podporu </a:t>
            </a:r>
            <a:r>
              <a:rPr lang="cs-CZ" sz="1200" b="1" i="0" u="none" strike="noStrike" kern="1200" baseline="0" dirty="0" smtClean="0">
                <a:solidFill>
                  <a:schemeClr val="tx1"/>
                </a:solidFill>
                <a:latin typeface="+mn-lt"/>
                <a:ea typeface="+mn-ea"/>
                <a:cs typeface="+mn-cs"/>
              </a:rPr>
              <a:t>stornovat </a:t>
            </a:r>
            <a:r>
              <a:rPr lang="cs-CZ" sz="1200" b="0" i="0" u="none" strike="noStrike" kern="1200" baseline="0" dirty="0" smtClean="0">
                <a:solidFill>
                  <a:schemeClr val="tx1"/>
                </a:solidFill>
                <a:latin typeface="+mn-lt"/>
                <a:ea typeface="+mn-ea"/>
                <a:cs typeface="+mn-cs"/>
              </a:rPr>
              <a:t>stiskem tlačítka </a:t>
            </a:r>
            <a:r>
              <a:rPr lang="cs-CZ" sz="1200" b="1" i="0" u="none" strike="noStrike" kern="1200" baseline="0" dirty="0" smtClean="0">
                <a:solidFill>
                  <a:schemeClr val="tx1"/>
                </a:solidFill>
                <a:latin typeface="+mn-lt"/>
                <a:ea typeface="+mn-ea"/>
                <a:cs typeface="+mn-cs"/>
              </a:rPr>
              <a:t>Storno finalizace</a:t>
            </a:r>
            <a:r>
              <a:rPr lang="cs-CZ" sz="1200" b="0" i="0" u="none" strike="noStrike" kern="1200" baseline="0" dirty="0" smtClean="0">
                <a:solidFill>
                  <a:schemeClr val="tx1"/>
                </a:solidFill>
                <a:latin typeface="+mn-lt"/>
                <a:ea typeface="+mn-ea"/>
                <a:cs typeface="+mn-cs"/>
              </a:rPr>
              <a:t>, které se objeví v horní liště poté, co byla provedena finalizace. </a:t>
            </a:r>
            <a:r>
              <a:rPr lang="cs-CZ" sz="1200" b="1" i="0" u="none" strike="noStrike" kern="1200" baseline="0" dirty="0" smtClean="0">
                <a:solidFill>
                  <a:schemeClr val="tx1"/>
                </a:solidFill>
                <a:latin typeface="+mn-lt"/>
                <a:ea typeface="+mn-ea"/>
                <a:cs typeface="+mn-cs"/>
              </a:rPr>
              <a:t>Storno finalizace ovšem může provést pouze signatář žádosti. </a:t>
            </a:r>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Žádost lze následně opět editovat. (Před potvrzením storna finalizace kliknutím na Storno finalizace lze vyplnit textové pole Důvod vracení žádosti o podporu a poznamenat si v něm, co bylo důvodem storna, nicméně vyplnění tohoto pole není vyžadováno, je to možnost pro žadatele.) </a:t>
            </a:r>
            <a:endParaRPr lang="cs-CZ" b="1" dirty="0" smtClean="0"/>
          </a:p>
          <a:p>
            <a:endParaRPr lang="cs-CZ" b="1" dirty="0" smtClean="0"/>
          </a:p>
          <a:p>
            <a:r>
              <a:rPr lang="cs-CZ" b="1" dirty="0" smtClean="0"/>
              <a:t>Záložka Kopírovat</a:t>
            </a:r>
          </a:p>
          <a:p>
            <a:r>
              <a:rPr lang="cs-CZ" sz="1200" b="0" i="0" u="none" strike="noStrike" kern="1200" baseline="0" dirty="0" smtClean="0">
                <a:solidFill>
                  <a:schemeClr val="tx1"/>
                </a:solidFill>
                <a:latin typeface="+mn-lt"/>
                <a:ea typeface="+mn-ea"/>
                <a:cs typeface="+mn-cs"/>
              </a:rPr>
              <a:t>Po stisknutí tlačítka </a:t>
            </a:r>
            <a:r>
              <a:rPr lang="cs-CZ" sz="1200" b="1" i="0" u="none" strike="noStrike" kern="1200" baseline="0" dirty="0" smtClean="0">
                <a:solidFill>
                  <a:schemeClr val="tx1"/>
                </a:solidFill>
                <a:latin typeface="+mn-lt"/>
                <a:ea typeface="+mn-ea"/>
                <a:cs typeface="+mn-cs"/>
              </a:rPr>
              <a:t>Kopírovat </a:t>
            </a:r>
            <a:r>
              <a:rPr lang="cs-CZ" sz="1200" b="0" i="0" u="none" strike="noStrike" kern="1200" baseline="0" dirty="0" smtClean="0">
                <a:solidFill>
                  <a:schemeClr val="tx1"/>
                </a:solidFill>
                <a:latin typeface="+mn-lt"/>
                <a:ea typeface="+mn-ea"/>
                <a:cs typeface="+mn-cs"/>
              </a:rPr>
              <a:t>je žadatel systémem dotázán, zda skutečně chce vytvořit kopii. </a:t>
            </a:r>
          </a:p>
          <a:p>
            <a:r>
              <a:rPr lang="cs-CZ" sz="1200" b="0" i="0" u="none" strike="noStrike" kern="1200" baseline="0" dirty="0" smtClean="0">
                <a:solidFill>
                  <a:schemeClr val="tx1"/>
                </a:solidFill>
                <a:latin typeface="+mn-lt"/>
                <a:ea typeface="+mn-ea"/>
                <a:cs typeface="+mn-cs"/>
              </a:rPr>
              <a:t>Po potvrzení (tlačítkem OK) systém žadatele informuje tom, že žádost bude zkopírována. </a:t>
            </a:r>
          </a:p>
          <a:p>
            <a:r>
              <a:rPr lang="cs-CZ" sz="1200" b="0" i="0" u="none" strike="noStrike" kern="1200" baseline="0" dirty="0" smtClean="0">
                <a:solidFill>
                  <a:schemeClr val="tx1"/>
                </a:solidFill>
                <a:latin typeface="+mn-lt"/>
                <a:ea typeface="+mn-ea"/>
                <a:cs typeface="+mn-cs"/>
              </a:rPr>
              <a:t>Uživateli, který provedl zkopírování, dorazí depeše označená „Kopie žádosti dokončena“. </a:t>
            </a:r>
          </a:p>
          <a:p>
            <a:r>
              <a:rPr lang="cs-CZ" sz="1200" b="0" i="0" u="none" strike="noStrike" kern="1200" baseline="0" dirty="0" smtClean="0">
                <a:solidFill>
                  <a:schemeClr val="tx1"/>
                </a:solidFill>
                <a:latin typeface="+mn-lt"/>
                <a:ea typeface="+mn-ea"/>
                <a:cs typeface="+mn-cs"/>
              </a:rPr>
              <a:t>Vytvořená kopie žádosti o podporu se zobrazí v seznamu „Moje projekty“ toho uživatele, který proces kopírování zvolil. V rámci kopírování žádosti se přenesou některá data ze záložek originálu do kopie, nikoli však všechny údaje. Kopírovat lze založenou, </a:t>
            </a:r>
            <a:r>
              <a:rPr lang="cs-CZ" sz="1200" b="0" i="0" u="none" strike="noStrike" kern="1200" baseline="0" dirty="0" err="1" smtClean="0">
                <a:solidFill>
                  <a:schemeClr val="tx1"/>
                </a:solidFill>
                <a:latin typeface="+mn-lt"/>
                <a:ea typeface="+mn-ea"/>
                <a:cs typeface="+mn-cs"/>
              </a:rPr>
              <a:t>finalizovanou</a:t>
            </a:r>
            <a:r>
              <a:rPr lang="cs-CZ" sz="1200" b="0" i="0" u="none" strike="noStrike" kern="1200" baseline="0" dirty="0" smtClean="0">
                <a:solidFill>
                  <a:schemeClr val="tx1"/>
                </a:solidFill>
                <a:latin typeface="+mn-lt"/>
                <a:ea typeface="+mn-ea"/>
                <a:cs typeface="+mn-cs"/>
              </a:rPr>
              <a:t> i podanou žádost o podporu. Žádost není možné kopírovat v rámci různých výzev OPZ. </a:t>
            </a:r>
          </a:p>
          <a:p>
            <a:r>
              <a:rPr lang="cs-CZ" sz="1200" b="0" i="0" u="none" strike="noStrike" kern="1200" baseline="0" dirty="0" smtClean="0">
                <a:solidFill>
                  <a:schemeClr val="tx1"/>
                </a:solidFill>
                <a:latin typeface="+mn-lt"/>
                <a:ea typeface="+mn-ea"/>
                <a:cs typeface="+mn-cs"/>
              </a:rPr>
              <a:t>Po otevření zkopírované žádosti může žadatel na záložce „Identifikace operace“ vidět ve zkráceném názvu „Kopie:“ včetně původního názvu žádosti a v poli Identifikace zdrojového projektu je k dispozici HASH (Identifikace žádosti) původní žádosti nebo registrační číslo, pokud se jedná o žádost, která už byla předložena. </a:t>
            </a:r>
            <a:endParaRPr lang="cs-CZ" dirty="0" smtClean="0"/>
          </a:p>
          <a:p>
            <a:endParaRPr lang="cs-CZ" dirty="0" smtClean="0"/>
          </a:p>
          <a:p>
            <a:r>
              <a:rPr lang="cs-CZ" b="1" dirty="0" smtClean="0"/>
              <a:t>Záložka Vymazat žádost</a:t>
            </a:r>
          </a:p>
          <a:p>
            <a:r>
              <a:rPr lang="cs-CZ" sz="1200" b="0" i="0" u="none" strike="noStrike" kern="1200" baseline="0" dirty="0" smtClean="0">
                <a:solidFill>
                  <a:schemeClr val="tx1"/>
                </a:solidFill>
                <a:latin typeface="+mn-lt"/>
                <a:ea typeface="+mn-ea"/>
                <a:cs typeface="+mn-cs"/>
              </a:rPr>
              <a:t>Tlačítko </a:t>
            </a:r>
            <a:r>
              <a:rPr lang="cs-CZ" sz="1200" b="1" i="0" u="none" strike="noStrike" kern="1200" baseline="0" dirty="0" smtClean="0">
                <a:solidFill>
                  <a:schemeClr val="tx1"/>
                </a:solidFill>
                <a:latin typeface="+mn-lt"/>
                <a:ea typeface="+mn-ea"/>
                <a:cs typeface="+mn-cs"/>
              </a:rPr>
              <a:t>Vymazat žádost </a:t>
            </a:r>
            <a:r>
              <a:rPr lang="cs-CZ" sz="1200" b="0" i="0" u="none" strike="noStrike" kern="1200" baseline="0" dirty="0" smtClean="0">
                <a:solidFill>
                  <a:schemeClr val="tx1"/>
                </a:solidFill>
                <a:latin typeface="+mn-lt"/>
                <a:ea typeface="+mn-ea"/>
                <a:cs typeface="+mn-cs"/>
              </a:rPr>
              <a:t>slouží k odstranění žádosti o podporu. Žádost o podporu musí být ve stavu Rozpracována, aby mohlo dojít k jejímu vymazání. Žádost nelze smazat, pokud se nachází ve stavu Finalizována (v tomto případě je nutné nejprve provést Storno finalizace žádosti o podporu a až následně lze žádost smazat). Dokud žádost nepodepíší všichni signatáři, je možnost provést storno finalizace, tzn. je i možnost vymazat žádost o podporu. Jakmile je žádost o podporu podepsána všemi signatáři, nelze už storno finalizace provést, tudíž ji nelze ani smazat. </a:t>
            </a:r>
          </a:p>
          <a:p>
            <a:endParaRPr lang="cs-CZ" sz="1200" b="0" i="0" u="none" strike="noStrike" kern="1200" baseline="0" dirty="0" smtClean="0">
              <a:solidFill>
                <a:schemeClr val="tx1"/>
              </a:solidFill>
              <a:latin typeface="+mn-lt"/>
              <a:ea typeface="+mn-ea"/>
              <a:cs typeface="+mn-cs"/>
            </a:endParaRPr>
          </a:p>
          <a:p>
            <a:r>
              <a:rPr lang="cs-CZ" sz="1200" b="1" i="0" u="none" strike="noStrike" kern="1200" baseline="0" dirty="0" smtClean="0">
                <a:solidFill>
                  <a:schemeClr val="tx1"/>
                </a:solidFill>
                <a:latin typeface="+mn-lt"/>
                <a:ea typeface="+mn-ea"/>
                <a:cs typeface="+mn-cs"/>
              </a:rPr>
              <a:t>Záložka Tisk</a:t>
            </a:r>
          </a:p>
          <a:p>
            <a:r>
              <a:rPr lang="cs-CZ" sz="1200" b="0" i="0" u="none" strike="noStrike" kern="1200" baseline="0" dirty="0" smtClean="0">
                <a:solidFill>
                  <a:schemeClr val="tx1"/>
                </a:solidFill>
                <a:latin typeface="+mn-lt"/>
                <a:ea typeface="+mn-ea"/>
                <a:cs typeface="+mn-cs"/>
              </a:rPr>
              <a:t>Stisknutím tlačítka </a:t>
            </a:r>
            <a:r>
              <a:rPr lang="cs-CZ" sz="1200" b="1" i="0" u="none" strike="noStrike" kern="1200" baseline="0" dirty="0" smtClean="0">
                <a:solidFill>
                  <a:schemeClr val="tx1"/>
                </a:solidFill>
                <a:latin typeface="+mn-lt"/>
                <a:ea typeface="+mn-ea"/>
                <a:cs typeface="+mn-cs"/>
              </a:rPr>
              <a:t>Tisk </a:t>
            </a:r>
            <a:r>
              <a:rPr lang="cs-CZ" sz="1200" b="0" i="0" u="none" strike="noStrike" kern="1200" baseline="0" dirty="0" smtClean="0">
                <a:solidFill>
                  <a:schemeClr val="tx1"/>
                </a:solidFill>
                <a:latin typeface="+mn-lt"/>
                <a:ea typeface="+mn-ea"/>
                <a:cs typeface="+mn-cs"/>
              </a:rPr>
              <a:t>je vygenerován tiskový opis žádosti o podporu ve formátu </a:t>
            </a:r>
            <a:r>
              <a:rPr lang="cs-CZ" sz="1200" b="0" i="0" u="none" strike="noStrike" kern="1200" baseline="0" dirty="0" err="1" smtClean="0">
                <a:solidFill>
                  <a:schemeClr val="tx1"/>
                </a:solidFill>
                <a:latin typeface="+mn-lt"/>
                <a:ea typeface="+mn-ea"/>
                <a:cs typeface="+mn-cs"/>
              </a:rPr>
              <a:t>pdf</a:t>
            </a:r>
            <a:r>
              <a:rPr lang="cs-CZ" sz="1200" b="0" i="0" u="none" strike="noStrike" kern="1200" baseline="0" dirty="0" smtClean="0">
                <a:solidFill>
                  <a:schemeClr val="tx1"/>
                </a:solidFill>
                <a:latin typeface="+mn-lt"/>
                <a:ea typeface="+mn-ea"/>
                <a:cs typeface="+mn-cs"/>
              </a:rPr>
              <a:t>. </a:t>
            </a:r>
          </a:p>
          <a:p>
            <a:r>
              <a:rPr lang="cs-CZ" sz="1200" b="0" i="0" u="none" strike="noStrike" kern="1200" baseline="0" dirty="0" smtClean="0">
                <a:solidFill>
                  <a:schemeClr val="tx1"/>
                </a:solidFill>
                <a:latin typeface="+mn-lt"/>
                <a:ea typeface="+mn-ea"/>
                <a:cs typeface="+mn-cs"/>
              </a:rPr>
              <a:t>Žádost o podporu z OPZ se předkládá pouze elektronicky v IS KP14+, na ŘO se žádná listinná forma žádosti nezasílá. </a:t>
            </a:r>
            <a:endParaRPr lang="cs-CZ" b="1"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71</a:t>
            </a:fld>
            <a:endParaRPr lang="cs-CZ" dirty="0"/>
          </a:p>
        </p:txBody>
      </p:sp>
    </p:spTree>
    <p:extLst>
      <p:ext uri="{BB962C8B-B14F-4D97-AF65-F5344CB8AC3E}">
        <p14:creationId xmlns:p14="http://schemas.microsoft.com/office/powerpoint/2010/main" val="4107944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altLang="cs-CZ" dirty="0" smtClean="0"/>
              <a:t>výdaje na odměny (příjemce podpory</a:t>
            </a:r>
            <a:r>
              <a:rPr lang="cs-CZ" altLang="cs-CZ" baseline="0" dirty="0" smtClean="0"/>
              <a:t> nebo </a:t>
            </a:r>
            <a:r>
              <a:rPr lang="cs-CZ" altLang="cs-CZ" dirty="0" smtClean="0"/>
              <a:t>partner s finančním příspěvkem,</a:t>
            </a:r>
            <a:r>
              <a:rPr lang="cs-CZ" altLang="cs-CZ" baseline="0" dirty="0" smtClean="0"/>
              <a:t> který je OSVČ</a:t>
            </a:r>
            <a:r>
              <a:rPr lang="cs-CZ" altLang="cs-CZ" dirty="0" smtClean="0"/>
              <a:t>)</a:t>
            </a:r>
          </a:p>
          <a:p>
            <a:endParaRPr lang="cs-CZ" baseline="0" dirty="0" smtClean="0">
              <a:latin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a:p>
        </p:txBody>
      </p:sp>
    </p:spTree>
    <p:extLst>
      <p:ext uri="{BB962C8B-B14F-4D97-AF65-F5344CB8AC3E}">
        <p14:creationId xmlns:p14="http://schemas.microsoft.com/office/powerpoint/2010/main" val="28244292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Po finalizaci žádosti o podporu dochází v levém menu formuláře žádosti o podporu k aktivaci záložky </a:t>
            </a:r>
            <a:r>
              <a:rPr lang="cs-CZ" sz="1200" b="1" i="0" u="none" strike="noStrike" kern="1200" baseline="0" dirty="0" smtClean="0">
                <a:solidFill>
                  <a:schemeClr val="tx1"/>
                </a:solidFill>
                <a:latin typeface="+mn-lt"/>
                <a:ea typeface="+mn-ea"/>
                <a:cs typeface="+mn-cs"/>
              </a:rPr>
              <a:t>Podpis žádosti. </a:t>
            </a:r>
          </a:p>
          <a:p>
            <a:endParaRPr lang="cs-CZ" sz="1200" b="1"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Technicky mohou žádost podepisovat pouze ti uživatelé IS KP14+, kteří mají pro danou žádost o podporu přidělenu </a:t>
            </a:r>
            <a:r>
              <a:rPr lang="cs-CZ" sz="1200" b="1" i="0" u="none" strike="noStrike" kern="1200" baseline="0" dirty="0" smtClean="0">
                <a:solidFill>
                  <a:schemeClr val="tx1"/>
                </a:solidFill>
                <a:latin typeface="+mn-lt"/>
                <a:ea typeface="+mn-ea"/>
                <a:cs typeface="+mn-cs"/>
              </a:rPr>
              <a:t>roli signatáře </a:t>
            </a:r>
            <a:r>
              <a:rPr lang="cs-CZ" sz="1200" b="0" i="0" u="none" strike="noStrike" kern="1200" baseline="0" dirty="0" smtClean="0">
                <a:solidFill>
                  <a:schemeClr val="tx1"/>
                </a:solidFill>
                <a:latin typeface="+mn-lt"/>
                <a:ea typeface="+mn-ea"/>
                <a:cs typeface="+mn-cs"/>
              </a:rPr>
              <a:t>(blíže viz </a:t>
            </a:r>
            <a:r>
              <a:rPr lang="cs-CZ" sz="1200" b="0" i="0" u="none" strike="noStrike" kern="1200" baseline="0" dirty="0" err="1" smtClean="0">
                <a:solidFill>
                  <a:schemeClr val="tx1"/>
                </a:solidFill>
                <a:latin typeface="+mn-lt"/>
                <a:ea typeface="+mn-ea"/>
                <a:cs typeface="+mn-cs"/>
              </a:rPr>
              <a:t>slide</a:t>
            </a:r>
            <a:r>
              <a:rPr lang="cs-CZ" sz="1200" b="0" i="0" u="none" strike="noStrike" kern="1200" baseline="0" dirty="0" smtClean="0">
                <a:solidFill>
                  <a:schemeClr val="tx1"/>
                </a:solidFill>
                <a:latin typeface="+mn-lt"/>
                <a:ea typeface="+mn-ea"/>
                <a:cs typeface="+mn-cs"/>
              </a:rPr>
              <a:t>, kde je řešen přístup k žádosti/projektu). Pokud bylo v rámci datové oblasti „</a:t>
            </a:r>
            <a:r>
              <a:rPr lang="cs-CZ" sz="1200" b="1" i="0" u="none" strike="noStrike" kern="1200" baseline="0" dirty="0" smtClean="0">
                <a:solidFill>
                  <a:schemeClr val="tx1"/>
                </a:solidFill>
                <a:latin typeface="+mn-lt"/>
                <a:ea typeface="+mn-ea"/>
                <a:cs typeface="+mn-cs"/>
              </a:rPr>
              <a:t>Přístup k projektu</a:t>
            </a:r>
            <a:r>
              <a:rPr lang="cs-CZ" sz="1200" b="0" i="0" u="none" strike="noStrike" kern="1200" baseline="0" dirty="0" smtClean="0">
                <a:solidFill>
                  <a:schemeClr val="tx1"/>
                </a:solidFill>
                <a:latin typeface="+mn-lt"/>
                <a:ea typeface="+mn-ea"/>
                <a:cs typeface="+mn-cs"/>
              </a:rPr>
              <a:t>“ více signatářů a je určeno pořadí, v jakém mají žádost o podporu podepisovat, musí podepisování proběhnout v souladu s těmito zadanými údaji. Role signatáře ovšem nemusí být vždy přidělena statutárnímu zástupci, pokud je k žádosti připojena plná moc (či vnitřní předpis subjektu žadatele, který opravňuje určitou osobu k vystupování za subjekt žadatele vůči ŘO).</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72</a:t>
            </a:fld>
            <a:endParaRPr lang="cs-CZ"/>
          </a:p>
        </p:txBody>
      </p:sp>
    </p:spTree>
    <p:extLst>
      <p:ext uri="{BB962C8B-B14F-4D97-AF65-F5344CB8AC3E}">
        <p14:creationId xmlns:p14="http://schemas.microsoft.com/office/powerpoint/2010/main" val="39247880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smtClean="0">
                <a:solidFill>
                  <a:schemeClr val="tx1"/>
                </a:solidFill>
                <a:latin typeface="+mn-lt"/>
                <a:ea typeface="+mn-ea"/>
                <a:cs typeface="+mn-cs"/>
              </a:rPr>
              <a:t>Po stisku ikony pečetě se zobrazí okno, v němž uživatel vybere certifikát pro podepisování, kterým disponuje, a také určí cestu k tomuto svému certifikátu (uloženému v nějakém souboru pro aplikaci IS KP14+ dostupném). Stiskem tlačítka Disk a následným výběrem příslušného souboru, připojí uživatel certifikát pro podpis žádosti o podporu. </a:t>
            </a:r>
            <a:r>
              <a:rPr lang="cs-CZ" sz="1200" b="1" i="0" u="none" strike="noStrike" kern="1200" baseline="0" dirty="0" smtClean="0">
                <a:solidFill>
                  <a:schemeClr val="tx1"/>
                </a:solidFill>
                <a:latin typeface="+mn-lt"/>
                <a:ea typeface="+mn-ea"/>
                <a:cs typeface="+mn-cs"/>
              </a:rPr>
              <a:t>Viz následující </a:t>
            </a:r>
            <a:r>
              <a:rPr lang="cs-CZ" sz="1200" b="1" i="0" u="none" strike="noStrike" kern="1200" baseline="0" dirty="0" err="1" smtClean="0">
                <a:solidFill>
                  <a:schemeClr val="tx1"/>
                </a:solidFill>
                <a:latin typeface="+mn-lt"/>
                <a:ea typeface="+mn-ea"/>
                <a:cs typeface="+mn-cs"/>
              </a:rPr>
              <a:t>slide</a:t>
            </a:r>
            <a:r>
              <a:rPr lang="cs-CZ" sz="1200" b="1" i="0" u="none" strike="noStrike" kern="1200" baseline="0" dirty="0" smtClean="0">
                <a:solidFill>
                  <a:schemeClr val="tx1"/>
                </a:solidFill>
                <a:latin typeface="+mn-lt"/>
                <a:ea typeface="+mn-ea"/>
                <a:cs typeface="+mn-cs"/>
              </a:rPr>
              <a:t>.</a:t>
            </a:r>
            <a:endParaRPr lang="cs-CZ" b="1"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73</a:t>
            </a:fld>
            <a:endParaRPr lang="cs-CZ" dirty="0"/>
          </a:p>
        </p:txBody>
      </p:sp>
    </p:spTree>
    <p:extLst>
      <p:ext uri="{BB962C8B-B14F-4D97-AF65-F5344CB8AC3E}">
        <p14:creationId xmlns:p14="http://schemas.microsoft.com/office/powerpoint/2010/main" val="3059495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74</a:t>
            </a:fld>
            <a:endParaRPr lang="cs-CZ"/>
          </a:p>
        </p:txBody>
      </p:sp>
    </p:spTree>
    <p:extLst>
      <p:ext uri="{BB962C8B-B14F-4D97-AF65-F5344CB8AC3E}">
        <p14:creationId xmlns:p14="http://schemas.microsoft.com/office/powerpoint/2010/main" val="2410401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baseline="0" dirty="0" smtClean="0">
              <a:latin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8</a:t>
            </a:fld>
            <a:endParaRPr lang="cs-CZ"/>
          </a:p>
        </p:txBody>
      </p:sp>
    </p:spTree>
    <p:extLst>
      <p:ext uri="{BB962C8B-B14F-4D97-AF65-F5344CB8AC3E}">
        <p14:creationId xmlns:p14="http://schemas.microsoft.com/office/powerpoint/2010/main" val="28244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baseline="0" dirty="0" smtClean="0">
              <a:latin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9</a:t>
            </a:fld>
            <a:endParaRPr lang="cs-CZ"/>
          </a:p>
        </p:txBody>
      </p:sp>
    </p:spTree>
    <p:extLst>
      <p:ext uri="{BB962C8B-B14F-4D97-AF65-F5344CB8AC3E}">
        <p14:creationId xmlns:p14="http://schemas.microsoft.com/office/powerpoint/2010/main" val="2824429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 typeface="Wingdings" panose="05000000000000000000" pitchFamily="2" charset="2"/>
              <a:buNone/>
            </a:pP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17</a:t>
            </a:fld>
            <a:endParaRPr lang="cs-CZ"/>
          </a:p>
        </p:txBody>
      </p:sp>
    </p:spTree>
    <p:extLst>
      <p:ext uri="{BB962C8B-B14F-4D97-AF65-F5344CB8AC3E}">
        <p14:creationId xmlns:p14="http://schemas.microsoft.com/office/powerpoint/2010/main" val="2926531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18</a:t>
            </a:fld>
            <a:endParaRPr lang="cs-CZ"/>
          </a:p>
        </p:txBody>
      </p:sp>
    </p:spTree>
    <p:extLst>
      <p:ext uri="{BB962C8B-B14F-4D97-AF65-F5344CB8AC3E}">
        <p14:creationId xmlns:p14="http://schemas.microsoft.com/office/powerpoint/2010/main" val="358179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Obecná část pravidel – kapitola 12</a:t>
            </a:r>
            <a:r>
              <a:rPr lang="cs-CZ" baseline="0" dirty="0" smtClean="0"/>
              <a:t> Příprava a vydání právního aktu o poskytnutí podpory</a:t>
            </a:r>
          </a:p>
          <a:p>
            <a:endParaRPr lang="cs-CZ" baseline="0" dirty="0" smtClean="0"/>
          </a:p>
          <a:p>
            <a:r>
              <a:rPr lang="cs-CZ" baseline="0" dirty="0" smtClean="0"/>
              <a:t>- Datum zahájení realizace projektu nesmí předcházet datu vyhlášení výzvy (ve výzvě ŘO upřesněno, že  jde o výzvu MAS)</a:t>
            </a:r>
          </a:p>
          <a:p>
            <a:pPr marL="0" indent="0">
              <a:buFontTx/>
              <a:buNone/>
            </a:pPr>
            <a:r>
              <a:rPr lang="cs-CZ" baseline="0" dirty="0" smtClean="0"/>
              <a:t>- V případě, že má být podpora poskytnutí v režimu blokové výjimky – zahájení realizace musí následovat po termínu předložení žádosti o podporu v ISKP 14+.</a:t>
            </a:r>
          </a:p>
          <a:p>
            <a:pPr marL="0" indent="0">
              <a:buFontTx/>
              <a:buNone/>
            </a:pPr>
            <a:endParaRPr lang="cs-CZ" baseline="0" dirty="0" smtClean="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19</a:t>
            </a:fld>
            <a:endParaRPr lang="cs-CZ"/>
          </a:p>
        </p:txBody>
      </p:sp>
    </p:spTree>
    <p:extLst>
      <p:ext uri="{BB962C8B-B14F-4D97-AF65-F5344CB8AC3E}">
        <p14:creationId xmlns:p14="http://schemas.microsoft.com/office/powerpoint/2010/main" val="3691648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2"/>
          <p:cNvSpPr>
            <a:spLocks noGrp="1"/>
          </p:cNvSpPr>
          <p:nvPr>
            <p:ph idx="10"/>
          </p:nvPr>
        </p:nvSpPr>
        <p:spPr>
          <a:xfrm>
            <a:off x="540000" y="4032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CE7070B-D634-4383-AEE7-72FD8F9B0F86}" type="slidenum">
              <a:rPr lang="cs-CZ" smtClean="0"/>
              <a:pPr/>
              <a:t>‹#›</a:t>
            </a:fld>
            <a:endParaRPr lang="cs-CZ"/>
          </a:p>
        </p:txBody>
      </p:sp>
      <p:pic>
        <p:nvPicPr>
          <p:cNvPr id="7" name="Obrázek 6" descr="\\nt1\O\Loga 2014_2020\IROP\Logolinky\RGB\JPG\IROP_CZ_RO_B_C RGB_malý.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9612" y="5987579"/>
            <a:ext cx="5270500" cy="870421"/>
          </a:xfrm>
          <a:prstGeom prst="rect">
            <a:avLst/>
          </a:prstGeom>
          <a:noFill/>
          <a:ln>
            <a:noFill/>
          </a:ln>
        </p:spPr>
      </p:pic>
      <p:sp>
        <p:nvSpPr>
          <p:cNvPr id="8" name="TextovéPole 7"/>
          <p:cNvSpPr txBox="1"/>
          <p:nvPr userDrawn="1"/>
        </p:nvSpPr>
        <p:spPr>
          <a:xfrm>
            <a:off x="1259632" y="6153429"/>
            <a:ext cx="1944216" cy="523220"/>
          </a:xfrm>
          <a:prstGeom prst="rect">
            <a:avLst/>
          </a:prstGeom>
          <a:solidFill>
            <a:schemeClr val="bg1"/>
          </a:solidFill>
        </p:spPr>
        <p:txBody>
          <a:bodyPr wrap="square" rtlCol="0">
            <a:spAutoFit/>
          </a:bodyPr>
          <a:lstStyle/>
          <a:p>
            <a:r>
              <a:rPr lang="cs-CZ" sz="700" b="1" dirty="0" smtClean="0">
                <a:latin typeface="Trebuchet MS" pitchFamily="34" charset="0"/>
              </a:rPr>
              <a:t>Evropská unie </a:t>
            </a:r>
          </a:p>
          <a:p>
            <a:r>
              <a:rPr lang="cs-CZ" sz="700" b="1" dirty="0" smtClean="0">
                <a:latin typeface="Trebuchet MS" pitchFamily="34" charset="0"/>
              </a:rPr>
              <a:t>Evropské</a:t>
            </a:r>
            <a:r>
              <a:rPr lang="cs-CZ" sz="700" b="1" baseline="0" dirty="0" smtClean="0">
                <a:latin typeface="Trebuchet MS" pitchFamily="34" charset="0"/>
              </a:rPr>
              <a:t> strukturální a investiční fondy </a:t>
            </a:r>
          </a:p>
          <a:p>
            <a:r>
              <a:rPr lang="cs-CZ" sz="700" b="1" baseline="0" dirty="0" smtClean="0">
                <a:latin typeface="Trebuchet MS" pitchFamily="34" charset="0"/>
              </a:rPr>
              <a:t>Operační program Zaměstnanost </a:t>
            </a:r>
          </a:p>
          <a:p>
            <a:r>
              <a:rPr lang="cs-CZ" sz="700" b="1" baseline="0" dirty="0" smtClean="0">
                <a:latin typeface="Trebuchet MS" pitchFamily="34" charset="0"/>
              </a:rPr>
              <a:t>Integrovaný regionální operační program</a:t>
            </a:r>
            <a:endParaRPr lang="cs-CZ" sz="700" b="1" dirty="0">
              <a:latin typeface="Trebuchet MS" pitchFamily="34" charset="0"/>
            </a:endParaRPr>
          </a:p>
        </p:txBody>
      </p:sp>
      <p:pic>
        <p:nvPicPr>
          <p:cNvPr id="9" name="Obrázek 8" descr="logo"/>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81131" y="6093296"/>
            <a:ext cx="695325" cy="6286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692B045-F99F-41DD-95F7-D6E3364E3B92}" type="datetimeFigureOut">
              <a:rPr lang="cs-CZ" smtClean="0"/>
              <a:pPr/>
              <a:t>22.5.2020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692B045-F99F-41DD-95F7-D6E3364E3B92}" type="datetimeFigureOut">
              <a:rPr lang="cs-CZ" smtClean="0"/>
              <a:pPr/>
              <a:t>22.5.2020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4692B045-F99F-41DD-95F7-D6E3364E3B92}" type="datetimeFigureOut">
              <a:rPr lang="cs-CZ" smtClean="0"/>
              <a:pPr/>
              <a:t>22.5.2020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692B045-F99F-41DD-95F7-D6E3364E3B92}" type="datetimeFigureOut">
              <a:rPr lang="cs-CZ" smtClean="0"/>
              <a:pPr/>
              <a:t>22.5.2020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692B045-F99F-41DD-95F7-D6E3364E3B92}" type="datetimeFigureOut">
              <a:rPr lang="cs-CZ" smtClean="0"/>
              <a:pPr/>
              <a:t>22.5.2020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4692B045-F99F-41DD-95F7-D6E3364E3B92}" type="datetimeFigureOut">
              <a:rPr lang="cs-CZ" smtClean="0"/>
              <a:pPr/>
              <a:t>22.5.2020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CE7070B-D634-4383-AEE7-72FD8F9B0F86}"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92B045-F99F-41DD-95F7-D6E3364E3B92}" type="datetimeFigureOut">
              <a:rPr lang="cs-CZ" smtClean="0"/>
              <a:pPr/>
              <a:t>22.5.2020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E7070B-D634-4383-AEE7-72FD8F9B0F8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psv.cz/files/clanky/32214/vyhlaska_463_2017.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sfcr.cz/pravidla-pro-zadatele-a-prijemce-opz/-/dokument/79781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esfcr.cz/pravidla-pro-zadatele-a-prijemce-opz/-/dokument/797767"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mashustopecsko.cz/obrazky-soubory/3-priloha-pomucka-k-vyplneni-prilohy_mas-hustopecsko_pp1-69376.pdf?redi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mashustopecsko.cz/obrazky-soubory/1-priloha-informace-o-zpusobu-hodnoceni-a-vyberu-projektu_mas-hustopecsko_pp1-b38b7.pdf?redi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esfcr.cz/pravidla-pro-zadatele-a-prijemce-opz/-/dokument/797767" TargetMode="External"/><Relationship Id="rId7" Type="http://schemas.openxmlformats.org/officeDocument/2006/relationships/image" Target="../media/image3.png"/><Relationship Id="rId2" Type="http://schemas.openxmlformats.org/officeDocument/2006/relationships/hyperlink" Target="https://www.esfcr.cz/formulare-a-pokyny-potrebne-v-ramci-pripravy-zadosti-o-podporu-opz/-/dokument/797956" TargetMode="External"/><Relationship Id="rId1" Type="http://schemas.openxmlformats.org/officeDocument/2006/relationships/slideLayout" Target="../slideLayouts/slideLayout2.xml"/><Relationship Id="rId6" Type="http://schemas.openxmlformats.org/officeDocument/2006/relationships/hyperlink" Target="https://www.esfcr.cz/obvykle-ceny-a-mzdy-platy-opz/-/dokument/799359" TargetMode="External"/><Relationship Id="rId5" Type="http://schemas.openxmlformats.org/officeDocument/2006/relationships/hyperlink" Target="https://www.esfcr.cz/sablony-a-vzory-pro-vizualni-identitu-opz" TargetMode="External"/><Relationship Id="rId4" Type="http://schemas.openxmlformats.org/officeDocument/2006/relationships/hyperlink" Target="https://www.esfcr.cz/pravidla-pro-zadatele-a-prijemce-opz"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ZichM@seznam.cz"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mashustopecsko.cz/obrazky-soubory/6-priloha-popis-podporovanych-aktivit_mas-hustopecsko-f394c.pdf?redir"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hyperlink" Target="mailto:iskp@mpsv.cz"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hyperlink" Target="https://www.esfcr.cz/formulare-pro-uzavreni-pravniho-aktu-a-vzory-pravnich-aktu-o-poskytnuti-podpory-na-projekt-opz?p_p_id=DocumentDetailStandalonePortlet_WAR_esfportalportletapplication&amp;p_p_lifecycle=2&amp;p_p_state=normal&amp;p_p_mode=view&amp;p_p_resource_id=downloadRevision&amp;p_p_cacheability=cacheLevelPage&amp;p_p_col_id=column-3&amp;p_p_col_pos=3&amp;p_p_col_count=4&amp;_DocumentDetailStandalonePortlet_WAR_esfportalportletapplication_revisionId=798825" TargetMode="External"/><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esfcr.cz/pravidla-pro-zadatele-a-prijemce-opz/-/dokument/79781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hyperlink" Target="mailto:iskp@mpsv.cz"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esfcr.cz/obvykle-ceny-a-mzdy-platy-opz/-/dokument/799359"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esfcr.cz/"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268761"/>
            <a:ext cx="7772400" cy="2331690"/>
          </a:xfrm>
        </p:spPr>
        <p:txBody>
          <a:bodyPr>
            <a:normAutofit fontScale="90000"/>
          </a:bodyPr>
          <a:lstStyle/>
          <a:p>
            <a:r>
              <a:rPr lang="cs-CZ" b="1" dirty="0" smtClean="0"/>
              <a:t>B39/03_16_047/CLLD_16_02_015 (MAS Hustopečsko – výzva OPZ – Rozvoj sociálních služeb II.)</a:t>
            </a:r>
            <a:br>
              <a:rPr lang="cs-CZ" b="1" dirty="0" smtClean="0"/>
            </a:br>
            <a:r>
              <a:rPr lang="cs-CZ" b="1" dirty="0" smtClean="0">
                <a:solidFill>
                  <a:srgbClr val="C00000"/>
                </a:solidFill>
              </a:rPr>
              <a:t>Seminář pro žadatele </a:t>
            </a:r>
            <a:endParaRPr lang="cs-CZ" dirty="0">
              <a:solidFill>
                <a:srgbClr val="C00000"/>
              </a:solidFill>
            </a:endParaRPr>
          </a:p>
        </p:txBody>
      </p:sp>
      <p:sp>
        <p:nvSpPr>
          <p:cNvPr id="3" name="Podnadpis 2"/>
          <p:cNvSpPr>
            <a:spLocks noGrp="1"/>
          </p:cNvSpPr>
          <p:nvPr>
            <p:ph type="subTitle" idx="1"/>
          </p:nvPr>
        </p:nvSpPr>
        <p:spPr/>
        <p:txBody>
          <a:bodyPr>
            <a:normAutofit fontScale="85000" lnSpcReduction="20000"/>
          </a:bodyPr>
          <a:lstStyle/>
          <a:p>
            <a:r>
              <a:rPr lang="cs-CZ" dirty="0" smtClean="0"/>
              <a:t>MAS </a:t>
            </a:r>
            <a:r>
              <a:rPr lang="cs-CZ" dirty="0" err="1" smtClean="0"/>
              <a:t>Hustopečsko</a:t>
            </a:r>
            <a:r>
              <a:rPr lang="cs-CZ" dirty="0" smtClean="0"/>
              <a:t>, z.s.</a:t>
            </a:r>
          </a:p>
          <a:p>
            <a:r>
              <a:rPr lang="cs-CZ" dirty="0" smtClean="0"/>
              <a:t>17. 10. 2019 </a:t>
            </a:r>
          </a:p>
          <a:p>
            <a:r>
              <a:rPr lang="cs-CZ" dirty="0" smtClean="0"/>
              <a:t>Ing. Michal Zich </a:t>
            </a:r>
          </a:p>
          <a:p>
            <a:r>
              <a:rPr lang="cs-CZ" dirty="0" smtClean="0"/>
              <a:t>Vedoucí pracovník pro realizaci SCLLD</a:t>
            </a:r>
            <a:endParaRPr lang="cs-CZ" dirty="0"/>
          </a:p>
        </p:txBody>
      </p:sp>
      <p:pic>
        <p:nvPicPr>
          <p:cNvPr id="4" name="Obrázek 6" descr="\\nt1\O\Loga 2014_2020\IROP\Logolinky\RGB\JPG\IROP_CZ_RO_B_C RGB_malý.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612" y="5805264"/>
            <a:ext cx="5270500" cy="870421"/>
          </a:xfrm>
          <a:prstGeom prst="rect">
            <a:avLst/>
          </a:prstGeom>
          <a:noFill/>
          <a:ln>
            <a:noFill/>
          </a:ln>
        </p:spPr>
      </p:pic>
      <p:sp>
        <p:nvSpPr>
          <p:cNvPr id="5" name="TextovéPole 4"/>
          <p:cNvSpPr txBox="1"/>
          <p:nvPr/>
        </p:nvSpPr>
        <p:spPr>
          <a:xfrm>
            <a:off x="1259632" y="5971114"/>
            <a:ext cx="1944216" cy="523220"/>
          </a:xfrm>
          <a:prstGeom prst="rect">
            <a:avLst/>
          </a:prstGeom>
          <a:solidFill>
            <a:schemeClr val="bg1"/>
          </a:solidFill>
        </p:spPr>
        <p:txBody>
          <a:bodyPr wrap="square" rtlCol="0">
            <a:spAutoFit/>
          </a:bodyPr>
          <a:lstStyle/>
          <a:p>
            <a:r>
              <a:rPr lang="cs-CZ" sz="700" b="1" dirty="0" smtClean="0">
                <a:latin typeface="Trebuchet MS" pitchFamily="34" charset="0"/>
              </a:rPr>
              <a:t>Evropská unie </a:t>
            </a:r>
          </a:p>
          <a:p>
            <a:r>
              <a:rPr lang="cs-CZ" sz="700" b="1" dirty="0" smtClean="0">
                <a:latin typeface="Trebuchet MS" pitchFamily="34" charset="0"/>
              </a:rPr>
              <a:t>Evropské</a:t>
            </a:r>
            <a:r>
              <a:rPr lang="cs-CZ" sz="700" b="1" baseline="0" dirty="0" smtClean="0">
                <a:latin typeface="Trebuchet MS" pitchFamily="34" charset="0"/>
              </a:rPr>
              <a:t> strukturální a investiční fondy </a:t>
            </a:r>
          </a:p>
          <a:p>
            <a:r>
              <a:rPr lang="cs-CZ" sz="700" b="1" baseline="0" dirty="0" smtClean="0">
                <a:latin typeface="Trebuchet MS" pitchFamily="34" charset="0"/>
              </a:rPr>
              <a:t>Operační program Zaměstnanost </a:t>
            </a:r>
          </a:p>
          <a:p>
            <a:r>
              <a:rPr lang="cs-CZ" sz="700" b="1" baseline="0" dirty="0" smtClean="0">
                <a:latin typeface="Trebuchet MS" pitchFamily="34" charset="0"/>
              </a:rPr>
              <a:t>Integrovaný regionální operační program</a:t>
            </a:r>
            <a:endParaRPr lang="cs-CZ" sz="700" b="1" dirty="0">
              <a:latin typeface="Trebuchet MS" pitchFamily="34" charset="0"/>
            </a:endParaRPr>
          </a:p>
        </p:txBody>
      </p:sp>
      <p:pic>
        <p:nvPicPr>
          <p:cNvPr id="1026" name="Picture 2" descr="C:\Users\uzivatel\Desktop\MAS logo.png"/>
          <p:cNvPicPr>
            <a:picLocks noChangeAspect="1" noChangeArrowheads="1"/>
          </p:cNvPicPr>
          <p:nvPr/>
        </p:nvPicPr>
        <p:blipFill>
          <a:blip r:embed="rId3" cstate="print"/>
          <a:srcRect/>
          <a:stretch>
            <a:fillRect/>
          </a:stretch>
        </p:blipFill>
        <p:spPr bwMode="auto">
          <a:xfrm>
            <a:off x="6156176" y="5445224"/>
            <a:ext cx="2822875" cy="137161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Věcná způsobilost výdajů: </a:t>
            </a:r>
            <a:endParaRPr lang="cs-CZ" sz="3200" dirty="0"/>
          </a:p>
        </p:txBody>
      </p:sp>
      <p:sp>
        <p:nvSpPr>
          <p:cNvPr id="3" name="Zástupný symbol pro obsah 2"/>
          <p:cNvSpPr>
            <a:spLocks noGrp="1"/>
          </p:cNvSpPr>
          <p:nvPr>
            <p:ph idx="1"/>
          </p:nvPr>
        </p:nvSpPr>
        <p:spPr/>
        <p:txBody>
          <a:bodyPr/>
          <a:lstStyle/>
          <a:p>
            <a:pPr marL="342900" lvl="1" indent="-342900">
              <a:buNone/>
            </a:pPr>
            <a:r>
              <a:rPr lang="cs-CZ" altLang="cs-CZ" b="1" dirty="0" smtClean="0"/>
              <a:t>Cestovní náhrady</a:t>
            </a:r>
          </a:p>
          <a:p>
            <a:pPr marL="342900" lvl="1" indent="-342900" algn="just">
              <a:buFont typeface="Arial" pitchFamily="34" charset="0"/>
              <a:buChar char="•"/>
            </a:pPr>
            <a:r>
              <a:rPr lang="cs-CZ" altLang="cs-CZ" sz="2400" dirty="0" smtClean="0"/>
              <a:t>Způsobilé jsou výdaje spojené s pracovními cestami v tuzemsku a zahraničí, u osob, které jsou součástí projektu</a:t>
            </a:r>
          </a:p>
          <a:p>
            <a:pPr marL="342900" lvl="1" indent="-342900" algn="just">
              <a:buFont typeface="Arial" pitchFamily="34" charset="0"/>
              <a:buChar char="•"/>
            </a:pPr>
            <a:r>
              <a:rPr lang="cs-CZ" altLang="cs-CZ" sz="2400" dirty="0" smtClean="0"/>
              <a:t>Cestovní náhrady zahrnují náhrady za jízdní výdaje, ubytování, stravné a nutné vedlejší výdaje</a:t>
            </a:r>
          </a:p>
          <a:p>
            <a:pPr marL="342900" lvl="1" indent="-342900" algn="just">
              <a:buFont typeface="Arial" pitchFamily="34" charset="0"/>
              <a:buChar char="•"/>
            </a:pPr>
            <a:r>
              <a:rPr lang="cs-CZ" altLang="cs-CZ" sz="2400" dirty="0" smtClean="0"/>
              <a:t>Při vyúčtování pracovních cest se postupuje podle </a:t>
            </a:r>
            <a:r>
              <a:rPr lang="cs-CZ" altLang="cs-CZ" sz="2400" dirty="0" smtClean="0">
                <a:hlinkClick r:id="rId2"/>
              </a:rPr>
              <a:t>vyhlášky MPSV</a:t>
            </a:r>
            <a:endParaRPr lang="cs-CZ" altLang="cs-CZ" sz="2400" dirty="0" smtClean="0"/>
          </a:p>
          <a:p>
            <a:pPr marL="342900" lvl="1" indent="-342900" algn="just">
              <a:buFont typeface="Arial" pitchFamily="34" charset="0"/>
              <a:buChar char="•"/>
            </a:pPr>
            <a:r>
              <a:rPr lang="cs-CZ" altLang="cs-CZ" sz="2400" dirty="0" smtClean="0"/>
              <a:t>Pracovní cestou se rozumí doba od nástupu zaměstnance na cestu k výkonu práce mimo sjednané místo výkonu práce, včetně výkonu práce v tomto místě, do návratu zaměstnance z této cesty</a:t>
            </a:r>
            <a:r>
              <a:rPr lang="cs-CZ" altLang="cs-CZ" sz="1800" dirty="0" smtClean="0"/>
              <a:t>.</a:t>
            </a:r>
          </a:p>
          <a:p>
            <a:endParaRPr lang="cs-CZ" dirty="0"/>
          </a:p>
        </p:txBody>
      </p:sp>
      <p:pic>
        <p:nvPicPr>
          <p:cNvPr id="11266" name="Picture 2" descr="C:\Users\uzivatel\Desktop\MAS logo.png"/>
          <p:cNvPicPr>
            <a:picLocks noChangeAspect="1" noChangeArrowheads="1"/>
          </p:cNvPicPr>
          <p:nvPr/>
        </p:nvPicPr>
        <p:blipFill>
          <a:blip r:embed="rId3" cstate="print"/>
          <a:srcRect/>
          <a:stretch>
            <a:fillRect/>
          </a:stretch>
        </p:blipFill>
        <p:spPr bwMode="auto">
          <a:xfrm>
            <a:off x="6588224" y="5616165"/>
            <a:ext cx="2555776" cy="124183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Věcná způsobilost výdajů:</a:t>
            </a:r>
            <a:r>
              <a:rPr lang="cs-CZ" b="1" dirty="0" smtClean="0"/>
              <a:t> </a:t>
            </a:r>
            <a:endParaRPr lang="cs-CZ" dirty="0"/>
          </a:p>
        </p:txBody>
      </p:sp>
      <p:sp>
        <p:nvSpPr>
          <p:cNvPr id="3" name="Zástupný symbol pro obsah 2"/>
          <p:cNvSpPr>
            <a:spLocks noGrp="1"/>
          </p:cNvSpPr>
          <p:nvPr>
            <p:ph idx="1"/>
          </p:nvPr>
        </p:nvSpPr>
        <p:spPr>
          <a:xfrm>
            <a:off x="179512" y="1600200"/>
            <a:ext cx="8712968" cy="4525963"/>
          </a:xfrm>
        </p:spPr>
        <p:txBody>
          <a:bodyPr>
            <a:normAutofit fontScale="92500"/>
          </a:bodyPr>
          <a:lstStyle/>
          <a:p>
            <a:pPr algn="just">
              <a:buNone/>
            </a:pPr>
            <a:r>
              <a:rPr lang="cs-CZ" sz="2800" b="1" dirty="0" smtClean="0"/>
              <a:t>Nákup zařízení a vybavení a spotřebního materiálu</a:t>
            </a:r>
          </a:p>
          <a:p>
            <a:pPr algn="just"/>
            <a:r>
              <a:rPr lang="cs-CZ" sz="2000" dirty="0" smtClean="0"/>
              <a:t>Nákup nového nebo použitého vybavení hmotné povahy a výdaje na nehmotný majetek</a:t>
            </a:r>
          </a:p>
          <a:p>
            <a:pPr algn="just"/>
            <a:r>
              <a:rPr lang="cs-CZ" sz="2000" dirty="0" smtClean="0"/>
              <a:t>Pokud je pořízené vybavení využíváno i mimo projekt, je způsobilá pouze poměrná část těchto výdajů</a:t>
            </a:r>
          </a:p>
          <a:p>
            <a:pPr algn="just"/>
            <a:r>
              <a:rPr lang="cs-CZ" sz="2000" dirty="0" smtClean="0"/>
              <a:t>V době realizace projektu nelze prodat či darovat někomu jinému</a:t>
            </a:r>
          </a:p>
          <a:p>
            <a:pPr algn="just"/>
            <a:r>
              <a:rPr lang="cs-CZ" sz="2000" dirty="0" smtClean="0"/>
              <a:t>Při nákupu vybavení pro RT lze proplácet výdaje na vybavení do výše úvazku člena RT</a:t>
            </a:r>
          </a:p>
          <a:p>
            <a:pPr algn="just"/>
            <a:r>
              <a:rPr lang="cs-CZ" sz="2000" dirty="0" smtClean="0"/>
              <a:t>Úvazky lze sčítat, např. 0,5+0,5 úvazku = 1 kus výpočetní techniky</a:t>
            </a:r>
          </a:p>
          <a:p>
            <a:pPr algn="just"/>
            <a:r>
              <a:rPr lang="cs-CZ" sz="2000" dirty="0" smtClean="0"/>
              <a:t>Pro 1 člena realizačního týmu („RT“) lze pořídit pouze 1 druh výpočetní techniky</a:t>
            </a:r>
          </a:p>
          <a:p>
            <a:pPr algn="just"/>
            <a:r>
              <a:rPr lang="cs-CZ" sz="2000" dirty="0" smtClean="0"/>
              <a:t>Pokud pozice člena RT spadá do nepřímých nákladů, nelze hradit pořízení vybavení z přímých nákladů</a:t>
            </a:r>
          </a:p>
          <a:p>
            <a:pPr algn="just"/>
            <a:r>
              <a:rPr lang="cs-CZ" sz="2000" dirty="0" smtClean="0"/>
              <a:t>Nespadá sem nákup infrastruktury</a:t>
            </a:r>
            <a:endParaRPr lang="cs-CZ" sz="2000" dirty="0"/>
          </a:p>
        </p:txBody>
      </p:sp>
      <p:pic>
        <p:nvPicPr>
          <p:cNvPr id="12290" name="Picture 2" descr="C:\Users\uzivatel\Desktop\MAS logo.png"/>
          <p:cNvPicPr>
            <a:picLocks noChangeAspect="1" noChangeArrowheads="1"/>
          </p:cNvPicPr>
          <p:nvPr/>
        </p:nvPicPr>
        <p:blipFill>
          <a:blip r:embed="rId2" cstate="print"/>
          <a:srcRect/>
          <a:stretch>
            <a:fillRect/>
          </a:stretch>
        </p:blipFill>
        <p:spPr bwMode="auto">
          <a:xfrm>
            <a:off x="6444208" y="5546189"/>
            <a:ext cx="2699792" cy="131181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Věcná způsobilost výdajů:</a:t>
            </a:r>
            <a:r>
              <a:rPr lang="cs-CZ" b="1" dirty="0" smtClean="0"/>
              <a:t> </a:t>
            </a:r>
            <a:endParaRPr lang="cs-CZ" dirty="0"/>
          </a:p>
        </p:txBody>
      </p:sp>
      <p:sp>
        <p:nvSpPr>
          <p:cNvPr id="3" name="Zástupný symbol pro obsah 2"/>
          <p:cNvSpPr>
            <a:spLocks noGrp="1"/>
          </p:cNvSpPr>
          <p:nvPr>
            <p:ph idx="1"/>
          </p:nvPr>
        </p:nvSpPr>
        <p:spPr>
          <a:xfrm>
            <a:off x="179512" y="1600200"/>
            <a:ext cx="8712968" cy="4525963"/>
          </a:xfrm>
        </p:spPr>
        <p:txBody>
          <a:bodyPr>
            <a:normAutofit fontScale="92500"/>
          </a:bodyPr>
          <a:lstStyle/>
          <a:p>
            <a:pPr algn="just">
              <a:buNone/>
            </a:pPr>
            <a:r>
              <a:rPr lang="cs-CZ" sz="2800" b="1" dirty="0" smtClean="0"/>
              <a:t>Nájem či leasing zařízení a vybavení, budov</a:t>
            </a:r>
          </a:p>
          <a:p>
            <a:pPr algn="just"/>
            <a:r>
              <a:rPr lang="cs-CZ" sz="2400" dirty="0" smtClean="0"/>
              <a:t>Nájem, operativní leasing, finanční leasing (FL pouze při způsobilosti  předmětu tohoto leasingu)</a:t>
            </a:r>
          </a:p>
          <a:p>
            <a:pPr algn="just"/>
            <a:r>
              <a:rPr lang="cs-CZ" sz="2400" dirty="0" smtClean="0"/>
              <a:t>Ze smlouvy musí být patrná roční výše splátek a doba, po kterou byl předmět v rámci projektu využíván + celkový výdaj v rámci projektu</a:t>
            </a:r>
          </a:p>
          <a:p>
            <a:pPr algn="just"/>
            <a:r>
              <a:rPr lang="cs-CZ" sz="2400" dirty="0" smtClean="0"/>
              <a:t>Smlouva musí být uzavřena přímo příjemcem podpory nebo partnerem</a:t>
            </a:r>
          </a:p>
          <a:p>
            <a:pPr algn="just"/>
            <a:r>
              <a:rPr lang="cs-CZ" sz="2400" dirty="0" smtClean="0"/>
              <a:t>Musí být doloženo, že leasing je nejhospodárnější cesta k získání předmětu nájmu (leasing nesmí přesáhnout hodnotu pořízení)</a:t>
            </a:r>
          </a:p>
          <a:p>
            <a:pPr algn="just"/>
            <a:r>
              <a:rPr lang="cs-CZ" sz="2400" dirty="0" smtClean="0"/>
              <a:t>Způsobilost trvá pouze po dobu trvání projektu</a:t>
            </a:r>
          </a:p>
          <a:p>
            <a:pPr algn="just"/>
            <a:r>
              <a:rPr lang="cs-CZ" sz="2400" dirty="0" smtClean="0"/>
              <a:t>Pokud spadá do nepřímých nákladů, nelze uhradit z přímých nákladů</a:t>
            </a:r>
            <a:endParaRPr lang="cs-CZ" sz="2400" dirty="0"/>
          </a:p>
        </p:txBody>
      </p:sp>
      <p:pic>
        <p:nvPicPr>
          <p:cNvPr id="13314" name="Picture 2" descr="C:\Users\uzivatel\Desktop\MAS logo.png"/>
          <p:cNvPicPr>
            <a:picLocks noChangeAspect="1" noChangeArrowheads="1"/>
          </p:cNvPicPr>
          <p:nvPr/>
        </p:nvPicPr>
        <p:blipFill>
          <a:blip r:embed="rId2" cstate="print"/>
          <a:srcRect/>
          <a:stretch>
            <a:fillRect/>
          </a:stretch>
        </p:blipFill>
        <p:spPr bwMode="auto">
          <a:xfrm>
            <a:off x="6732240" y="5686142"/>
            <a:ext cx="2411760" cy="117185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Věcná způsobilost výdajů:</a:t>
            </a:r>
          </a:p>
        </p:txBody>
      </p:sp>
      <p:sp>
        <p:nvSpPr>
          <p:cNvPr id="3" name="Zástupný symbol pro obsah 2"/>
          <p:cNvSpPr>
            <a:spLocks noGrp="1"/>
          </p:cNvSpPr>
          <p:nvPr>
            <p:ph idx="1"/>
          </p:nvPr>
        </p:nvSpPr>
        <p:spPr/>
        <p:txBody>
          <a:bodyPr>
            <a:normAutofit/>
          </a:bodyPr>
          <a:lstStyle/>
          <a:p>
            <a:pPr>
              <a:buNone/>
            </a:pPr>
            <a:r>
              <a:rPr lang="cs-CZ" sz="2600" b="1" dirty="0" smtClean="0"/>
              <a:t>Odpisy </a:t>
            </a:r>
          </a:p>
          <a:p>
            <a:r>
              <a:rPr lang="cs-CZ" sz="2200" dirty="0" smtClean="0"/>
              <a:t>Odpisy dlouhodobého hmotného a nehmotného majetku používaného pro účely projektu jsou způsobilým výdajem za dobu trvání projektu za předpokladu, že nákup takového majetku není součástí způsobilých výdajů na projekt.</a:t>
            </a:r>
          </a:p>
          <a:p>
            <a:r>
              <a:rPr lang="cs-CZ" sz="2200" dirty="0" smtClean="0"/>
              <a:t>Pro výpočet se použije výše </a:t>
            </a:r>
            <a:r>
              <a:rPr lang="cs-CZ" sz="2200" b="1" dirty="0" smtClean="0"/>
              <a:t>daňové odpisu </a:t>
            </a:r>
          </a:p>
          <a:p>
            <a:r>
              <a:rPr lang="cs-CZ" sz="2200" dirty="0" smtClean="0"/>
              <a:t>Pokud se majetek využívá pro realizaci projektu pouze z části, uvedené odpisy se zahrnou do způsobilých výdajů pouze v alikvotní části</a:t>
            </a:r>
            <a:endParaRPr lang="cs-CZ"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Věcná způsobilost výdajů:</a:t>
            </a:r>
            <a:r>
              <a:rPr lang="cs-CZ" b="1" dirty="0" smtClean="0"/>
              <a:t> </a:t>
            </a:r>
            <a:endParaRPr lang="cs-CZ" dirty="0"/>
          </a:p>
        </p:txBody>
      </p:sp>
      <p:sp>
        <p:nvSpPr>
          <p:cNvPr id="3" name="Zástupný symbol pro obsah 2"/>
          <p:cNvSpPr>
            <a:spLocks noGrp="1"/>
          </p:cNvSpPr>
          <p:nvPr>
            <p:ph idx="1"/>
          </p:nvPr>
        </p:nvSpPr>
        <p:spPr>
          <a:xfrm>
            <a:off x="179512" y="1600200"/>
            <a:ext cx="8712968" cy="4525963"/>
          </a:xfrm>
        </p:spPr>
        <p:txBody>
          <a:bodyPr>
            <a:normAutofit/>
          </a:bodyPr>
          <a:lstStyle/>
          <a:p>
            <a:pPr algn="just">
              <a:buNone/>
            </a:pPr>
            <a:r>
              <a:rPr lang="cs-CZ" sz="2800" b="1" dirty="0" smtClean="0"/>
              <a:t>Drobné stavební úpravy (do 40 tis. Kč)</a:t>
            </a:r>
          </a:p>
          <a:p>
            <a:pPr algn="just"/>
            <a:r>
              <a:rPr lang="cs-CZ" sz="2800" dirty="0" smtClean="0"/>
              <a:t>Způsobilé pouze v případě, pokud cena všech dokončených stavebních úprav v jednom zdaňovacím období nepřesáhne v úhrnu 40 000,- Kč na každou jednotlivou účetní položku majetku</a:t>
            </a:r>
          </a:p>
          <a:p>
            <a:pPr algn="just"/>
            <a:r>
              <a:rPr lang="cs-CZ" sz="2800" dirty="0" smtClean="0"/>
              <a:t>Pokud spadají do nepřímých nákladů, nelze uhradit z přímých nákladů</a:t>
            </a:r>
          </a:p>
        </p:txBody>
      </p:sp>
      <p:pic>
        <p:nvPicPr>
          <p:cNvPr id="14338" name="Picture 2" descr="C:\Users\uzivatel\Desktop\MAS logo.png"/>
          <p:cNvPicPr>
            <a:picLocks noChangeAspect="1" noChangeArrowheads="1"/>
          </p:cNvPicPr>
          <p:nvPr/>
        </p:nvPicPr>
        <p:blipFill>
          <a:blip r:embed="rId2" cstate="print"/>
          <a:srcRect/>
          <a:stretch>
            <a:fillRect/>
          </a:stretch>
        </p:blipFill>
        <p:spPr bwMode="auto">
          <a:xfrm>
            <a:off x="6588224" y="5616165"/>
            <a:ext cx="2555776" cy="124183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Věcná způsobilost výdajů:</a:t>
            </a:r>
            <a:r>
              <a:rPr lang="cs-CZ" b="1" dirty="0" smtClean="0"/>
              <a:t> </a:t>
            </a:r>
            <a:endParaRPr lang="cs-CZ" dirty="0"/>
          </a:p>
        </p:txBody>
      </p:sp>
      <p:sp>
        <p:nvSpPr>
          <p:cNvPr id="3" name="Zástupný symbol pro obsah 2"/>
          <p:cNvSpPr>
            <a:spLocks noGrp="1"/>
          </p:cNvSpPr>
          <p:nvPr>
            <p:ph idx="1"/>
          </p:nvPr>
        </p:nvSpPr>
        <p:spPr>
          <a:xfrm>
            <a:off x="179512" y="1600200"/>
            <a:ext cx="8712968" cy="4525963"/>
          </a:xfrm>
        </p:spPr>
        <p:txBody>
          <a:bodyPr>
            <a:normAutofit fontScale="92500"/>
          </a:bodyPr>
          <a:lstStyle/>
          <a:p>
            <a:pPr algn="just">
              <a:buNone/>
            </a:pPr>
            <a:r>
              <a:rPr lang="cs-CZ" sz="2800" b="1" dirty="0" smtClean="0"/>
              <a:t>Nákup služeb</a:t>
            </a:r>
          </a:p>
          <a:p>
            <a:pPr algn="just"/>
            <a:r>
              <a:rPr lang="cs-CZ" sz="2400" dirty="0" smtClean="0"/>
              <a:t>Dodání služby musí být nezbytné k realizaci projektu a vytvářet novou hodnotu, například se může jednat o:</a:t>
            </a:r>
          </a:p>
          <a:p>
            <a:pPr lvl="1" algn="just"/>
            <a:r>
              <a:rPr lang="cs-CZ" sz="1800" dirty="0" smtClean="0"/>
              <a:t>Zpracování analýz, průzkumů a studií</a:t>
            </a:r>
          </a:p>
          <a:p>
            <a:pPr lvl="1" algn="just"/>
            <a:r>
              <a:rPr lang="cs-CZ" sz="1800" dirty="0" smtClean="0"/>
              <a:t>Lektorské služby</a:t>
            </a:r>
          </a:p>
          <a:p>
            <a:pPr lvl="1" algn="just"/>
            <a:r>
              <a:rPr lang="cs-CZ" sz="1800" dirty="0" smtClean="0"/>
              <a:t>Školení a kurzy, případně </a:t>
            </a:r>
            <a:r>
              <a:rPr lang="cs-CZ" sz="1800" dirty="0" err="1" smtClean="0"/>
              <a:t>mentoring</a:t>
            </a:r>
            <a:endParaRPr lang="cs-CZ" sz="1800" dirty="0" smtClean="0"/>
          </a:p>
          <a:p>
            <a:pPr lvl="1" algn="just"/>
            <a:r>
              <a:rPr lang="cs-CZ" sz="1800" dirty="0" smtClean="0"/>
              <a:t>Vytvoření nových materiálů, publikací, manuálů, CD, DVD (</a:t>
            </a:r>
            <a:r>
              <a:rPr lang="cs-CZ" sz="1800" u="sng" dirty="0" smtClean="0"/>
              <a:t>nelze</a:t>
            </a:r>
            <a:r>
              <a:rPr lang="cs-CZ" sz="1800" dirty="0" smtClean="0"/>
              <a:t> provést nákup původních děl)</a:t>
            </a:r>
          </a:p>
          <a:p>
            <a:pPr lvl="1" algn="just"/>
            <a:r>
              <a:rPr lang="cs-CZ" sz="1800" dirty="0" smtClean="0"/>
              <a:t>Pronájem prostor </a:t>
            </a:r>
            <a:r>
              <a:rPr lang="cs-CZ" sz="1800" b="1" u="sng" dirty="0" smtClean="0"/>
              <a:t>pro práci s cílovou skupinou </a:t>
            </a:r>
            <a:r>
              <a:rPr lang="cs-CZ" sz="1800" dirty="0" smtClean="0"/>
              <a:t>(např. pronájem učebny, pronájem prostor pro chráněnou dílnu ad.)</a:t>
            </a:r>
          </a:p>
          <a:p>
            <a:pPr algn="just"/>
            <a:r>
              <a:rPr lang="cs-CZ" sz="2400" dirty="0" smtClean="0"/>
              <a:t>Pokud má příjemci či partner akreditaci, nelze tyto školení provést formou nákupu služeb</a:t>
            </a:r>
          </a:p>
          <a:p>
            <a:pPr algn="just"/>
            <a:r>
              <a:rPr lang="cs-CZ" sz="2400" dirty="0" smtClean="0"/>
              <a:t>Pokud spadají do nepřímých nákladů, nelze uhradit z přímých nákladů</a:t>
            </a:r>
          </a:p>
          <a:p>
            <a:pPr lvl="1" algn="just"/>
            <a:endParaRPr lang="cs-CZ" sz="1400" dirty="0" smtClean="0"/>
          </a:p>
          <a:p>
            <a:pPr algn="just"/>
            <a:endParaRPr lang="cs-CZ" sz="2800" dirty="0" smtClean="0"/>
          </a:p>
        </p:txBody>
      </p:sp>
      <p:pic>
        <p:nvPicPr>
          <p:cNvPr id="15362" name="Picture 2" descr="C:\Users\uzivatel\Desktop\MAS logo.png"/>
          <p:cNvPicPr>
            <a:picLocks noChangeAspect="1" noChangeArrowheads="1"/>
          </p:cNvPicPr>
          <p:nvPr/>
        </p:nvPicPr>
        <p:blipFill>
          <a:blip r:embed="rId2" cstate="print"/>
          <a:srcRect/>
          <a:stretch>
            <a:fillRect/>
          </a:stretch>
        </p:blipFill>
        <p:spPr bwMode="auto">
          <a:xfrm>
            <a:off x="7020272" y="5826095"/>
            <a:ext cx="2123728" cy="103190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Věcná způsobilost výdajů:</a:t>
            </a:r>
            <a:r>
              <a:rPr lang="cs-CZ" b="1" dirty="0" smtClean="0"/>
              <a:t> </a:t>
            </a:r>
            <a:endParaRPr lang="cs-CZ" dirty="0"/>
          </a:p>
        </p:txBody>
      </p:sp>
      <p:sp>
        <p:nvSpPr>
          <p:cNvPr id="3" name="Zástupný symbol pro obsah 2"/>
          <p:cNvSpPr>
            <a:spLocks noGrp="1"/>
          </p:cNvSpPr>
          <p:nvPr>
            <p:ph idx="1"/>
          </p:nvPr>
        </p:nvSpPr>
        <p:spPr>
          <a:xfrm>
            <a:off x="251520" y="1628800"/>
            <a:ext cx="8712968" cy="4525963"/>
          </a:xfrm>
        </p:spPr>
        <p:txBody>
          <a:bodyPr>
            <a:normAutofit lnSpcReduction="10000"/>
          </a:bodyPr>
          <a:lstStyle/>
          <a:p>
            <a:pPr algn="just">
              <a:buNone/>
            </a:pPr>
            <a:r>
              <a:rPr lang="cs-CZ" sz="2800" b="1" dirty="0" smtClean="0"/>
              <a:t>Přímá podpora cílové skupiny</a:t>
            </a:r>
          </a:p>
          <a:p>
            <a:pPr algn="just"/>
            <a:r>
              <a:rPr lang="cs-CZ" sz="2000" dirty="0" smtClean="0"/>
              <a:t>Z rozpočtu lze hradit zapojení cílové skupiny do projektu (zejména zaměstnávání a vzdělávaní cílové skupiny projektu)</a:t>
            </a:r>
          </a:p>
          <a:p>
            <a:pPr lvl="1" algn="just"/>
            <a:r>
              <a:rPr lang="cs-CZ" sz="1600" b="1" dirty="0" smtClean="0"/>
              <a:t>Mzdové příspěvky</a:t>
            </a:r>
            <a:r>
              <a:rPr lang="cs-CZ" sz="1600" dirty="0" smtClean="0"/>
              <a:t> – umístění osoby z cílové skupiny na trh práce, způsobilost až do 100 %, maximální limit 3násobek minimální mzdy</a:t>
            </a:r>
          </a:p>
          <a:p>
            <a:pPr lvl="1" algn="just"/>
            <a:r>
              <a:rPr lang="cs-CZ" sz="1600" b="1" dirty="0" smtClean="0"/>
              <a:t>Cestovní náhrady</a:t>
            </a:r>
            <a:r>
              <a:rPr lang="cs-CZ" sz="1600" dirty="0" smtClean="0"/>
              <a:t> – pravidla obdobná jako u Cestovní náhrady výše</a:t>
            </a:r>
          </a:p>
          <a:p>
            <a:pPr lvl="1" algn="just"/>
            <a:r>
              <a:rPr lang="cs-CZ" sz="1600" b="1" dirty="0" smtClean="0"/>
              <a:t>Příspěvek na péči o dítě a další závislé osoby </a:t>
            </a:r>
            <a:r>
              <a:rPr lang="cs-CZ" sz="1600" dirty="0" smtClean="0"/>
              <a:t>– příspěvek na úhradu nutných nákladů spojených s péčí o děti nebo jiné závislé osoby nebo při nástupu dosud nezaměstnané osoby do nového zaměstnání (max. 6 měsíců)</a:t>
            </a:r>
          </a:p>
          <a:p>
            <a:pPr lvl="1" algn="just"/>
            <a:r>
              <a:rPr lang="cs-CZ" sz="1600" b="1" dirty="0" smtClean="0"/>
              <a:t>Jiné nezbytné náklady cílové skupiny – </a:t>
            </a:r>
            <a:r>
              <a:rPr lang="cs-CZ" sz="1600" dirty="0" smtClean="0"/>
              <a:t>nezbytné náklady cílové skupiny pro realizování jejich aktivit, např. prohlídka zdravotní způsobilosti, výpis z rejstříku trestů, atd.</a:t>
            </a:r>
            <a:endParaRPr lang="cs-CZ" sz="1600" b="1" dirty="0" smtClean="0"/>
          </a:p>
          <a:p>
            <a:pPr lvl="1" algn="just"/>
            <a:r>
              <a:rPr lang="cs-CZ" sz="1600" b="1" dirty="0" smtClean="0"/>
              <a:t>Příspěvek na osobní náklady týkající se </a:t>
            </a:r>
            <a:r>
              <a:rPr lang="cs-CZ" sz="1600" b="1" dirty="0" err="1" smtClean="0"/>
              <a:t>mentora</a:t>
            </a:r>
            <a:r>
              <a:rPr lang="cs-CZ" sz="1600" dirty="0" smtClean="0"/>
              <a:t> – příspěvek na osobní náklady </a:t>
            </a:r>
            <a:r>
              <a:rPr lang="cs-CZ" sz="1600" dirty="0" err="1" smtClean="0"/>
              <a:t>mentora</a:t>
            </a:r>
            <a:r>
              <a:rPr lang="cs-CZ" sz="1600" dirty="0" smtClean="0"/>
              <a:t> na zaučení osoby z cílové skupiny u nového zaměstnavatele</a:t>
            </a:r>
          </a:p>
          <a:p>
            <a:pPr lvl="1" algn="just"/>
            <a:r>
              <a:rPr lang="cs-CZ" sz="1600" b="1" dirty="0" smtClean="0"/>
              <a:t>Příspěvek na zapracování – </a:t>
            </a:r>
            <a:r>
              <a:rPr lang="cs-CZ" sz="1600" dirty="0" smtClean="0"/>
              <a:t>na uchazeče o zaměstnání, kterému je věnována zvýšená péče (dle zákona č. 435/2004 Sb., zákon o zaměstnanosti v platném znění) a je přijat do pracovního poměru – maximálně po dobu 3 měsíců a polovina minimální mzdy</a:t>
            </a:r>
            <a:endParaRPr lang="cs-CZ" sz="1600" b="1" dirty="0" smtClean="0"/>
          </a:p>
          <a:p>
            <a:pPr algn="just"/>
            <a:endParaRPr lang="cs-CZ" sz="2800" dirty="0" smtClean="0"/>
          </a:p>
        </p:txBody>
      </p:sp>
      <p:pic>
        <p:nvPicPr>
          <p:cNvPr id="16386" name="Picture 2" descr="C:\Users\uzivatel\Desktop\MAS logo.png"/>
          <p:cNvPicPr>
            <a:picLocks noChangeAspect="1" noChangeArrowheads="1"/>
          </p:cNvPicPr>
          <p:nvPr/>
        </p:nvPicPr>
        <p:blipFill>
          <a:blip r:embed="rId2" cstate="print"/>
          <a:srcRect/>
          <a:stretch>
            <a:fillRect/>
          </a:stretch>
        </p:blipFill>
        <p:spPr bwMode="auto">
          <a:xfrm>
            <a:off x="6732240" y="5686143"/>
            <a:ext cx="2411760" cy="117185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t>Věcná způsobilost </a:t>
            </a:r>
            <a:r>
              <a:rPr lang="cs-CZ" sz="3200" b="1" dirty="0" smtClean="0"/>
              <a:t>výdajů:</a:t>
            </a:r>
            <a:r>
              <a:rPr lang="cs-CZ" dirty="0" smtClean="0"/>
              <a:t> </a:t>
            </a:r>
            <a:endParaRPr lang="cs-CZ" dirty="0"/>
          </a:p>
        </p:txBody>
      </p:sp>
      <p:sp>
        <p:nvSpPr>
          <p:cNvPr id="3" name="Zástupný symbol pro obsah 2"/>
          <p:cNvSpPr>
            <a:spLocks noGrp="1"/>
          </p:cNvSpPr>
          <p:nvPr>
            <p:ph idx="1"/>
          </p:nvPr>
        </p:nvSpPr>
        <p:spPr>
          <a:xfrm>
            <a:off x="539552" y="1268760"/>
            <a:ext cx="8064000" cy="4563208"/>
          </a:xfrm>
        </p:spPr>
        <p:txBody>
          <a:bodyPr>
            <a:normAutofit fontScale="92500" lnSpcReduction="20000"/>
          </a:bodyPr>
          <a:lstStyle/>
          <a:p>
            <a:pPr marL="0" indent="0">
              <a:lnSpc>
                <a:spcPct val="100000"/>
              </a:lnSpc>
              <a:spcBef>
                <a:spcPts val="0"/>
              </a:spcBef>
              <a:spcAft>
                <a:spcPts val="0"/>
              </a:spcAft>
              <a:buNone/>
            </a:pPr>
            <a:r>
              <a:rPr lang="cs-CZ" sz="2800" b="1" dirty="0"/>
              <a:t>1.2 Nepřímé náklady </a:t>
            </a:r>
            <a:endParaRPr lang="cs-CZ" sz="2800" b="1" dirty="0" smtClean="0"/>
          </a:p>
          <a:p>
            <a:pPr>
              <a:lnSpc>
                <a:spcPct val="100000"/>
              </a:lnSpc>
              <a:spcBef>
                <a:spcPts val="0"/>
              </a:spcBef>
              <a:spcAft>
                <a:spcPts val="0"/>
              </a:spcAft>
            </a:pPr>
            <a:endParaRPr lang="cs-CZ" sz="1800" dirty="0"/>
          </a:p>
          <a:p>
            <a:pPr algn="just">
              <a:lnSpc>
                <a:spcPct val="100000"/>
              </a:lnSpc>
              <a:spcBef>
                <a:spcPts val="0"/>
              </a:spcBef>
              <a:spcAft>
                <a:spcPts val="0"/>
              </a:spcAft>
            </a:pPr>
            <a:r>
              <a:rPr lang="cs-CZ" altLang="cs-CZ" sz="1800" b="1" dirty="0" smtClean="0"/>
              <a:t>Max. 25</a:t>
            </a:r>
            <a:r>
              <a:rPr lang="cs-CZ" altLang="cs-CZ" sz="1800" b="1" dirty="0"/>
              <a:t>% přímých způsobilých nákladů </a:t>
            </a:r>
            <a:r>
              <a:rPr lang="cs-CZ" altLang="cs-CZ" sz="1800" b="1" dirty="0" smtClean="0"/>
              <a:t>u projektů do 10 mil. Kč</a:t>
            </a:r>
          </a:p>
          <a:p>
            <a:pPr algn="just">
              <a:lnSpc>
                <a:spcPct val="150000"/>
              </a:lnSpc>
              <a:spcBef>
                <a:spcPts val="0"/>
              </a:spcBef>
              <a:spcAft>
                <a:spcPts val="0"/>
              </a:spcAft>
            </a:pPr>
            <a:r>
              <a:rPr lang="cs-CZ" sz="1800" dirty="0" smtClean="0"/>
              <a:t>administrativa</a:t>
            </a:r>
            <a:r>
              <a:rPr lang="cs-CZ" sz="1800" dirty="0"/>
              <a:t>, řízení projektu (včetně finančního), účetnictví, personalistika komunikační </a:t>
            </a:r>
            <a:r>
              <a:rPr lang="cs-CZ" sz="1800" dirty="0" smtClean="0"/>
              <a:t>a </a:t>
            </a:r>
            <a:r>
              <a:rPr lang="cs-CZ" sz="1800" dirty="0"/>
              <a:t>informační opatření, občerstvení a stravování a podpůrné </a:t>
            </a:r>
            <a:r>
              <a:rPr lang="cs-CZ" sz="1800" dirty="0" smtClean="0"/>
              <a:t>procesy </a:t>
            </a:r>
            <a:r>
              <a:rPr lang="cs-CZ" sz="1800" dirty="0"/>
              <a:t>pro provoz </a:t>
            </a:r>
            <a:r>
              <a:rPr lang="cs-CZ" sz="1800" dirty="0" smtClean="0"/>
              <a:t>projektu – rozhodujícím faktorem pro zařazení do nepřímých nákladů je fakt, že daný pracovník </a:t>
            </a:r>
            <a:r>
              <a:rPr lang="cs-CZ" sz="1800" b="1" u="sng" dirty="0" smtClean="0"/>
              <a:t>nepracuje s cílovou skupinou projektu nebo nezajišťuje výstup, který je určen k přímému využití cílovou skupinou projektu</a:t>
            </a:r>
            <a:endParaRPr lang="cs-CZ" sz="1800" b="1" u="sng" dirty="0"/>
          </a:p>
          <a:p>
            <a:pPr algn="just">
              <a:lnSpc>
                <a:spcPct val="150000"/>
              </a:lnSpc>
              <a:spcBef>
                <a:spcPts val="0"/>
              </a:spcBef>
              <a:spcAft>
                <a:spcPts val="0"/>
              </a:spcAft>
            </a:pPr>
            <a:r>
              <a:rPr lang="cs-CZ" sz="1800" dirty="0"/>
              <a:t>cestovní náhrady spojené s pracovními cestami </a:t>
            </a:r>
            <a:r>
              <a:rPr lang="cs-CZ" sz="1800" dirty="0" smtClean="0"/>
              <a:t>realizačního týmu</a:t>
            </a:r>
            <a:endParaRPr lang="cs-CZ" sz="1800" dirty="0"/>
          </a:p>
          <a:p>
            <a:pPr algn="just">
              <a:lnSpc>
                <a:spcPct val="150000"/>
              </a:lnSpc>
              <a:spcBef>
                <a:spcPts val="0"/>
              </a:spcBef>
              <a:spcAft>
                <a:spcPts val="0"/>
              </a:spcAft>
            </a:pPr>
            <a:r>
              <a:rPr lang="cs-CZ" sz="1800" dirty="0"/>
              <a:t>spotřební materiál, zařízení a vybavení (papír</a:t>
            </a:r>
            <a:r>
              <a:rPr lang="cs-CZ" sz="1800" dirty="0" smtClean="0"/>
              <a:t>…)</a:t>
            </a:r>
            <a:endParaRPr lang="cs-CZ" sz="1800" dirty="0"/>
          </a:p>
          <a:p>
            <a:pPr algn="just">
              <a:lnSpc>
                <a:spcPct val="150000"/>
              </a:lnSpc>
              <a:spcBef>
                <a:spcPts val="0"/>
              </a:spcBef>
              <a:spcAft>
                <a:spcPts val="0"/>
              </a:spcAft>
            </a:pPr>
            <a:r>
              <a:rPr lang="cs-CZ" sz="1800" dirty="0"/>
              <a:t>prostory pro realizaci projektu (nájemné, vodné, stočné, </a:t>
            </a:r>
            <a:r>
              <a:rPr lang="cs-CZ" sz="1800" dirty="0" smtClean="0"/>
              <a:t>energie…)</a:t>
            </a:r>
            <a:endParaRPr lang="cs-CZ" sz="1800" dirty="0"/>
          </a:p>
          <a:p>
            <a:pPr algn="just">
              <a:lnSpc>
                <a:spcPct val="150000"/>
              </a:lnSpc>
              <a:spcBef>
                <a:spcPts val="0"/>
              </a:spcBef>
              <a:spcAft>
                <a:spcPts val="0"/>
              </a:spcAft>
            </a:pPr>
            <a:r>
              <a:rPr lang="cs-CZ" sz="1800" dirty="0"/>
              <a:t>ostatní provozní výdaje (internet, poštovné, telefon</a:t>
            </a:r>
            <a:r>
              <a:rPr lang="cs-CZ" sz="1800" dirty="0" smtClean="0"/>
              <a:t>…)</a:t>
            </a:r>
          </a:p>
          <a:p>
            <a:pPr algn="just">
              <a:lnSpc>
                <a:spcPct val="150000"/>
              </a:lnSpc>
              <a:spcBef>
                <a:spcPts val="0"/>
              </a:spcBef>
              <a:spcAft>
                <a:spcPts val="0"/>
              </a:spcAft>
            </a:pPr>
            <a:r>
              <a:rPr lang="cs-CZ" sz="1800" b="1" i="1" dirty="0" smtClean="0"/>
              <a:t>Bližší popis činností spadajících do nepřímých nákladů najdete ve specifických pravidlech pro žadatele, kapitola </a:t>
            </a:r>
            <a:r>
              <a:rPr lang="cs-CZ" sz="1800" b="1" i="1" dirty="0" smtClean="0">
                <a:hlinkClick r:id="rId3"/>
              </a:rPr>
              <a:t>6.2.16 Vymezení nepřímých výdajů v OPZ</a:t>
            </a:r>
            <a:endParaRPr lang="cs-CZ" sz="1800" b="1" i="1" dirty="0" smtClean="0"/>
          </a:p>
          <a:p>
            <a:pPr marL="0" indent="0">
              <a:lnSpc>
                <a:spcPct val="100000"/>
              </a:lnSpc>
              <a:spcBef>
                <a:spcPts val="0"/>
              </a:spcBef>
              <a:spcAft>
                <a:spcPts val="0"/>
              </a:spcAft>
              <a:buNone/>
            </a:pPr>
            <a:endParaRPr lang="cs-CZ" sz="1800" dirty="0"/>
          </a:p>
          <a:p>
            <a:pPr>
              <a:lnSpc>
                <a:spcPct val="100000"/>
              </a:lnSpc>
              <a:spcBef>
                <a:spcPts val="0"/>
              </a:spcBef>
              <a:spcAft>
                <a:spcPts val="0"/>
              </a:spcAft>
            </a:pPr>
            <a:endParaRPr lang="cs-CZ" altLang="cs-CZ" sz="1600" dirty="0"/>
          </a:p>
          <a:p>
            <a:pPr>
              <a:lnSpc>
                <a:spcPct val="100000"/>
              </a:lnSpc>
              <a:spcBef>
                <a:spcPts val="0"/>
              </a:spcBef>
              <a:spcAft>
                <a:spcPts val="0"/>
              </a:spcAft>
            </a:pPr>
            <a:endParaRPr lang="cs-CZ" altLang="cs-CZ" sz="1600" dirty="0" smtClean="0"/>
          </a:p>
          <a:p>
            <a:pPr>
              <a:lnSpc>
                <a:spcPct val="100000"/>
              </a:lnSpc>
              <a:spcBef>
                <a:spcPts val="0"/>
              </a:spcBef>
              <a:spcAft>
                <a:spcPts val="0"/>
              </a:spcAft>
            </a:pPr>
            <a:endParaRPr lang="cs-CZ" altLang="cs-CZ" sz="1600" dirty="0"/>
          </a:p>
          <a:p>
            <a:endParaRPr lang="cs-CZ" dirty="0"/>
          </a:p>
          <a:p>
            <a:endParaRPr lang="cs-CZ" dirty="0"/>
          </a:p>
          <a:p>
            <a:endParaRPr lang="cs-CZ" dirty="0"/>
          </a:p>
          <a:p>
            <a:endParaRPr lang="cs-CZ" dirty="0"/>
          </a:p>
          <a:p>
            <a:endParaRPr lang="cs-CZ" dirty="0"/>
          </a:p>
        </p:txBody>
      </p:sp>
      <p:pic>
        <p:nvPicPr>
          <p:cNvPr id="17410" name="Picture 2" descr="C:\Users\uzivatel\Desktop\MAS logo.png"/>
          <p:cNvPicPr>
            <a:picLocks noChangeAspect="1" noChangeArrowheads="1"/>
          </p:cNvPicPr>
          <p:nvPr/>
        </p:nvPicPr>
        <p:blipFill>
          <a:blip r:embed="rId4" cstate="print"/>
          <a:srcRect/>
          <a:stretch>
            <a:fillRect/>
          </a:stretch>
        </p:blipFill>
        <p:spPr bwMode="auto">
          <a:xfrm>
            <a:off x="6804248" y="5721130"/>
            <a:ext cx="2339752" cy="1136870"/>
          </a:xfrm>
          <a:prstGeom prst="rect">
            <a:avLst/>
          </a:prstGeom>
          <a:noFill/>
        </p:spPr>
      </p:pic>
    </p:spTree>
    <p:extLst>
      <p:ext uri="{BB962C8B-B14F-4D97-AF65-F5344CB8AC3E}">
        <p14:creationId xmlns:p14="http://schemas.microsoft.com/office/powerpoint/2010/main" val="2039017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Věcná způsobilost </a:t>
            </a:r>
            <a:r>
              <a:rPr lang="cs-CZ" sz="3200" b="1" dirty="0" smtClean="0"/>
              <a:t>výdajů: </a:t>
            </a:r>
            <a:endParaRPr lang="cs-CZ" sz="3200" b="1" dirty="0"/>
          </a:p>
        </p:txBody>
      </p:sp>
      <p:sp>
        <p:nvSpPr>
          <p:cNvPr id="3" name="Zástupný symbol pro obsah 2"/>
          <p:cNvSpPr>
            <a:spLocks noGrp="1"/>
          </p:cNvSpPr>
          <p:nvPr>
            <p:ph idx="1"/>
          </p:nvPr>
        </p:nvSpPr>
        <p:spPr>
          <a:xfrm>
            <a:off x="540000" y="1412776"/>
            <a:ext cx="8064000" cy="5256584"/>
          </a:xfrm>
        </p:spPr>
        <p:txBody>
          <a:bodyPr/>
          <a:lstStyle/>
          <a:p>
            <a:pPr>
              <a:lnSpc>
                <a:spcPct val="100000"/>
              </a:lnSpc>
              <a:spcBef>
                <a:spcPts val="0"/>
              </a:spcBef>
              <a:spcAft>
                <a:spcPts val="0"/>
              </a:spcAft>
            </a:pPr>
            <a:r>
              <a:rPr lang="cs-CZ" sz="1800" dirty="0"/>
              <a:t>Pro projekty, u nichž podstatná většina nákladů vznikne formou nákupu služeb od externích dodavatelů, jsou způsobilá procenta nepřímých nákladů </a:t>
            </a:r>
            <a:r>
              <a:rPr lang="cs-CZ" sz="1800" dirty="0" smtClean="0"/>
              <a:t>snížena</a:t>
            </a:r>
            <a:endParaRPr lang="cs-CZ" sz="1800" dirty="0"/>
          </a:p>
          <a:p>
            <a:pPr>
              <a:lnSpc>
                <a:spcPct val="100000"/>
              </a:lnSpc>
              <a:spcBef>
                <a:spcPts val="0"/>
              </a:spcBef>
              <a:spcAft>
                <a:spcPts val="0"/>
              </a:spcAft>
            </a:pPr>
            <a:endParaRPr lang="cs-CZ" sz="1800" dirty="0"/>
          </a:p>
          <a:p>
            <a:pPr>
              <a:lnSpc>
                <a:spcPct val="100000"/>
              </a:lnSpc>
              <a:spcBef>
                <a:spcPts val="0"/>
              </a:spcBef>
              <a:spcAft>
                <a:spcPts val="0"/>
              </a:spcAft>
            </a:pPr>
            <a:r>
              <a:rPr lang="cs-CZ" sz="1800" dirty="0" smtClean="0"/>
              <a:t>Podíly pro nepřímé náklady jsou sníženy pro projekty s objemem nákupu služeb v těchto intencích:</a:t>
            </a:r>
          </a:p>
          <a:p>
            <a:pPr>
              <a:lnSpc>
                <a:spcPct val="100000"/>
              </a:lnSpc>
              <a:spcBef>
                <a:spcPts val="0"/>
              </a:spcBef>
              <a:spcAft>
                <a:spcPts val="0"/>
              </a:spcAft>
            </a:pPr>
            <a:endParaRPr lang="cs-CZ" sz="1400" dirty="0" smtClean="0"/>
          </a:p>
          <a:p>
            <a:pPr>
              <a:lnSpc>
                <a:spcPct val="100000"/>
              </a:lnSpc>
              <a:spcBef>
                <a:spcPts val="0"/>
              </a:spcBef>
              <a:spcAft>
                <a:spcPts val="0"/>
              </a:spcAft>
            </a:pPr>
            <a:endParaRPr lang="cs-CZ" altLang="cs-CZ" sz="1800" dirty="0"/>
          </a:p>
          <a:p>
            <a:pPr>
              <a:lnSpc>
                <a:spcPct val="100000"/>
              </a:lnSpc>
              <a:spcBef>
                <a:spcPts val="0"/>
              </a:spcBef>
              <a:spcAft>
                <a:spcPts val="0"/>
              </a:spcAft>
            </a:pPr>
            <a:endParaRPr lang="cs-CZ" altLang="cs-CZ" sz="1800" dirty="0" smtClean="0"/>
          </a:p>
          <a:p>
            <a:pPr>
              <a:lnSpc>
                <a:spcPct val="100000"/>
              </a:lnSpc>
              <a:spcBef>
                <a:spcPts val="0"/>
              </a:spcBef>
              <a:spcAft>
                <a:spcPts val="0"/>
              </a:spcAft>
            </a:pPr>
            <a:endParaRPr lang="cs-CZ" altLang="cs-CZ" sz="1800" dirty="0"/>
          </a:p>
          <a:p>
            <a:pPr>
              <a:lnSpc>
                <a:spcPct val="100000"/>
              </a:lnSpc>
              <a:spcBef>
                <a:spcPts val="0"/>
              </a:spcBef>
              <a:spcAft>
                <a:spcPts val="0"/>
              </a:spcAft>
            </a:pPr>
            <a:endParaRPr lang="cs-CZ" altLang="cs-CZ" sz="1800" dirty="0" smtClean="0"/>
          </a:p>
          <a:p>
            <a:pPr>
              <a:lnSpc>
                <a:spcPct val="100000"/>
              </a:lnSpc>
              <a:spcBef>
                <a:spcPts val="0"/>
              </a:spcBef>
              <a:spcAft>
                <a:spcPts val="0"/>
              </a:spcAft>
            </a:pPr>
            <a:endParaRPr lang="cs-CZ" altLang="cs-CZ" sz="1800" dirty="0"/>
          </a:p>
          <a:p>
            <a:pPr>
              <a:lnSpc>
                <a:spcPct val="100000"/>
              </a:lnSpc>
              <a:spcBef>
                <a:spcPts val="0"/>
              </a:spcBef>
              <a:spcAft>
                <a:spcPts val="0"/>
              </a:spcAft>
            </a:pPr>
            <a:endParaRPr lang="cs-CZ" altLang="cs-CZ" sz="1800" dirty="0" smtClean="0"/>
          </a:p>
          <a:p>
            <a:pPr>
              <a:lnSpc>
                <a:spcPct val="100000"/>
              </a:lnSpc>
              <a:spcBef>
                <a:spcPts val="0"/>
              </a:spcBef>
              <a:spcAft>
                <a:spcPts val="0"/>
              </a:spcAft>
            </a:pPr>
            <a:endParaRPr lang="cs-CZ" altLang="cs-CZ" sz="1800" dirty="0"/>
          </a:p>
          <a:p>
            <a:pPr marL="0" indent="0">
              <a:lnSpc>
                <a:spcPct val="100000"/>
              </a:lnSpc>
              <a:spcBef>
                <a:spcPts val="0"/>
              </a:spcBef>
              <a:spcAft>
                <a:spcPts val="0"/>
              </a:spcAft>
              <a:buNone/>
            </a:pPr>
            <a:endParaRPr lang="cs-CZ" altLang="cs-CZ" sz="1200" dirty="0"/>
          </a:p>
          <a:p>
            <a:pPr marL="0" indent="0">
              <a:lnSpc>
                <a:spcPct val="100000"/>
              </a:lnSpc>
              <a:spcBef>
                <a:spcPts val="0"/>
              </a:spcBef>
              <a:spcAft>
                <a:spcPts val="0"/>
              </a:spcAft>
              <a:buNone/>
            </a:pPr>
            <a:r>
              <a:rPr lang="cs-CZ" sz="2800" b="1" dirty="0"/>
              <a:t>2. Celkové nezpůsobilé </a:t>
            </a:r>
            <a:r>
              <a:rPr lang="cs-CZ" sz="2800" b="1" dirty="0" smtClean="0"/>
              <a:t>výdaje</a:t>
            </a:r>
          </a:p>
          <a:p>
            <a:pPr>
              <a:lnSpc>
                <a:spcPct val="100000"/>
              </a:lnSpc>
              <a:spcBef>
                <a:spcPts val="0"/>
              </a:spcBef>
              <a:spcAft>
                <a:spcPts val="0"/>
              </a:spcAft>
            </a:pPr>
            <a:r>
              <a:rPr lang="cs-CZ" sz="1800" dirty="0" smtClean="0"/>
              <a:t>Pro potřeby OPZ se v žádosti o podporu nevyplňují</a:t>
            </a:r>
            <a:endParaRPr lang="cs-CZ" sz="1800" b="1" dirty="0" smtClean="0"/>
          </a:p>
          <a:p>
            <a:pPr marL="0" indent="0">
              <a:lnSpc>
                <a:spcPct val="100000"/>
              </a:lnSpc>
              <a:spcBef>
                <a:spcPts val="0"/>
              </a:spcBef>
              <a:spcAft>
                <a:spcPts val="0"/>
              </a:spcAft>
              <a:buNone/>
            </a:pPr>
            <a:endParaRPr lang="cs-CZ" sz="900" dirty="0"/>
          </a:p>
          <a:p>
            <a:pPr>
              <a:lnSpc>
                <a:spcPct val="100000"/>
              </a:lnSpc>
              <a:spcBef>
                <a:spcPts val="0"/>
              </a:spcBef>
              <a:spcAft>
                <a:spcPts val="0"/>
              </a:spcAft>
            </a:pPr>
            <a:endParaRPr lang="cs-CZ" altLang="cs-CZ" sz="3200" dirty="0" smtClean="0"/>
          </a:p>
          <a:p>
            <a:pPr marL="0" indent="0">
              <a:lnSpc>
                <a:spcPct val="100000"/>
              </a:lnSpc>
              <a:spcBef>
                <a:spcPts val="0"/>
              </a:spcBef>
              <a:spcAft>
                <a:spcPts val="0"/>
              </a:spcAft>
              <a:buNone/>
            </a:pPr>
            <a:endParaRPr lang="cs-CZ" altLang="cs-CZ" sz="1800" dirty="0"/>
          </a:p>
          <a:p>
            <a:endParaRPr lang="cs-CZ"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3284984"/>
            <a:ext cx="7344816" cy="1679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descr="C:\Users\uzivatel\Desktop\MAS logo.png"/>
          <p:cNvPicPr>
            <a:picLocks noChangeAspect="1" noChangeArrowheads="1"/>
          </p:cNvPicPr>
          <p:nvPr/>
        </p:nvPicPr>
        <p:blipFill>
          <a:blip r:embed="rId4" cstate="print"/>
          <a:srcRect/>
          <a:stretch>
            <a:fillRect/>
          </a:stretch>
        </p:blipFill>
        <p:spPr bwMode="auto">
          <a:xfrm>
            <a:off x="6588224" y="5616165"/>
            <a:ext cx="2555776" cy="1241835"/>
          </a:xfrm>
          <a:prstGeom prst="rect">
            <a:avLst/>
          </a:prstGeom>
          <a:noFill/>
        </p:spPr>
      </p:pic>
    </p:spTree>
    <p:extLst>
      <p:ext uri="{BB962C8B-B14F-4D97-AF65-F5344CB8AC3E}">
        <p14:creationId xmlns:p14="http://schemas.microsoft.com/office/powerpoint/2010/main" val="667889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noFill/>
        </p:spPr>
        <p:txBody>
          <a:bodyPr/>
          <a:lstStyle/>
          <a:p>
            <a:r>
              <a:rPr lang="cs-CZ" sz="3200" b="1" dirty="0"/>
              <a:t>Č</a:t>
            </a:r>
            <a:r>
              <a:rPr lang="cs-CZ" sz="3200" b="1" dirty="0" smtClean="0"/>
              <a:t>asová </a:t>
            </a:r>
            <a:r>
              <a:rPr lang="cs-CZ" sz="3200" b="1" dirty="0"/>
              <a:t>způsobilost </a:t>
            </a:r>
            <a:r>
              <a:rPr lang="cs-CZ" sz="3200" b="1" dirty="0" smtClean="0"/>
              <a:t>výdajů:</a:t>
            </a:r>
            <a:endParaRPr lang="cs-CZ" b="1" dirty="0"/>
          </a:p>
        </p:txBody>
      </p:sp>
      <p:sp>
        <p:nvSpPr>
          <p:cNvPr id="3" name="Zástupný symbol pro obsah 2"/>
          <p:cNvSpPr>
            <a:spLocks noGrp="1"/>
          </p:cNvSpPr>
          <p:nvPr>
            <p:ph idx="1"/>
          </p:nvPr>
        </p:nvSpPr>
        <p:spPr/>
        <p:txBody>
          <a:bodyPr/>
          <a:lstStyle/>
          <a:p>
            <a:r>
              <a:rPr lang="cs-CZ" sz="1800" b="1" dirty="0"/>
              <a:t>Náklady vzniklé v době realizace </a:t>
            </a:r>
            <a:r>
              <a:rPr lang="cs-CZ" sz="1800" b="1" dirty="0" smtClean="0"/>
              <a:t>projektu</a:t>
            </a:r>
            <a:endParaRPr lang="cs-CZ" sz="1800" b="1" dirty="0"/>
          </a:p>
          <a:p>
            <a:r>
              <a:rPr lang="cs-CZ" sz="1800" b="1" dirty="0"/>
              <a:t>Datum zahájení realizace projektu </a:t>
            </a:r>
            <a:r>
              <a:rPr lang="cs-CZ" sz="1800" dirty="0"/>
              <a:t>nesmí předcházet datu vyhlášení příslušné výzvy </a:t>
            </a:r>
            <a:r>
              <a:rPr lang="cs-CZ" sz="1800" dirty="0" smtClean="0"/>
              <a:t>MAS</a:t>
            </a:r>
            <a:endParaRPr lang="cs-CZ" sz="1800" dirty="0"/>
          </a:p>
          <a:p>
            <a:r>
              <a:rPr lang="cs-CZ" sz="1800" dirty="0"/>
              <a:t>Omezení v režimu podpory </a:t>
            </a:r>
            <a:r>
              <a:rPr lang="cs-CZ" sz="1800" b="1" dirty="0"/>
              <a:t>blokové </a:t>
            </a:r>
            <a:r>
              <a:rPr lang="cs-CZ" sz="1800" b="1" dirty="0" smtClean="0"/>
              <a:t>výjimky</a:t>
            </a:r>
            <a:endParaRPr lang="cs-CZ" sz="1800" b="1" dirty="0"/>
          </a:p>
        </p:txBody>
      </p:sp>
      <p:pic>
        <p:nvPicPr>
          <p:cNvPr id="19458" name="Picture 2" descr="C:\Users\uzivatel\Desktop\MAS logo.png"/>
          <p:cNvPicPr>
            <a:picLocks noChangeAspect="1" noChangeArrowheads="1"/>
          </p:cNvPicPr>
          <p:nvPr/>
        </p:nvPicPr>
        <p:blipFill>
          <a:blip r:embed="rId3" cstate="print"/>
          <a:srcRect/>
          <a:stretch>
            <a:fillRect/>
          </a:stretch>
        </p:blipFill>
        <p:spPr bwMode="auto">
          <a:xfrm>
            <a:off x="6588224" y="5616165"/>
            <a:ext cx="2555776" cy="1241835"/>
          </a:xfrm>
          <a:prstGeom prst="rect">
            <a:avLst/>
          </a:prstGeom>
          <a:noFill/>
        </p:spPr>
      </p:pic>
    </p:spTree>
    <p:extLst>
      <p:ext uri="{BB962C8B-B14F-4D97-AF65-F5344CB8AC3E}">
        <p14:creationId xmlns:p14="http://schemas.microsoft.com/office/powerpoint/2010/main" val="2956597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Program semináře pro žadatele </a:t>
            </a:r>
            <a:endParaRPr lang="cs-CZ" b="1" dirty="0"/>
          </a:p>
        </p:txBody>
      </p:sp>
      <p:sp>
        <p:nvSpPr>
          <p:cNvPr id="3" name="Zástupný symbol pro obsah 2"/>
          <p:cNvSpPr>
            <a:spLocks noGrp="1"/>
          </p:cNvSpPr>
          <p:nvPr>
            <p:ph idx="1"/>
          </p:nvPr>
        </p:nvSpPr>
        <p:spPr/>
        <p:txBody>
          <a:bodyPr/>
          <a:lstStyle/>
          <a:p>
            <a:r>
              <a:rPr lang="cs-CZ" dirty="0" smtClean="0"/>
              <a:t>Představení výzvy MAS Hustopečsko - B39/03_16_047/CLLD_16_02_015 (Hustopečsko – výzva OPZ – Rozvoj sociálních služeb II.) </a:t>
            </a:r>
          </a:p>
          <a:p>
            <a:r>
              <a:rPr lang="cs-CZ" dirty="0" smtClean="0"/>
              <a:t>Základní </a:t>
            </a:r>
            <a:r>
              <a:rPr lang="cs-CZ" dirty="0"/>
              <a:t>informace k monitorovacímu systému MS2014+. </a:t>
            </a:r>
            <a:endParaRPr lang="cs-CZ" dirty="0" smtClean="0"/>
          </a:p>
          <a:p>
            <a:r>
              <a:rPr lang="cs-CZ" dirty="0" smtClean="0"/>
              <a:t>Diskuse, dotazy.</a:t>
            </a:r>
            <a:endParaRPr lang="cs-CZ" dirty="0"/>
          </a:p>
          <a:p>
            <a:endParaRPr lang="cs-CZ" dirty="0"/>
          </a:p>
        </p:txBody>
      </p:sp>
      <p:pic>
        <p:nvPicPr>
          <p:cNvPr id="2050" name="Picture 2" descr="C:\Users\uzivatel\Desktop\MAS logo.png"/>
          <p:cNvPicPr>
            <a:picLocks noChangeAspect="1" noChangeArrowheads="1"/>
          </p:cNvPicPr>
          <p:nvPr/>
        </p:nvPicPr>
        <p:blipFill>
          <a:blip r:embed="rId3" cstate="print"/>
          <a:srcRect/>
          <a:stretch>
            <a:fillRect/>
          </a:stretch>
        </p:blipFill>
        <p:spPr bwMode="auto">
          <a:xfrm>
            <a:off x="6105101" y="5381419"/>
            <a:ext cx="3038899" cy="147658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200" b="1" dirty="0" smtClean="0"/>
              <a:t>Cílové skupiny – viz Přílohu č. 2 Výzvy (1/3):</a:t>
            </a:r>
            <a:endParaRPr lang="cs-CZ" sz="3200" b="1" dirty="0"/>
          </a:p>
        </p:txBody>
      </p:sp>
      <p:pic>
        <p:nvPicPr>
          <p:cNvPr id="20482" name="Picture 2" descr="C:\Users\uzivatel\Desktop\MAS logo.png"/>
          <p:cNvPicPr>
            <a:picLocks noChangeAspect="1" noChangeArrowheads="1"/>
          </p:cNvPicPr>
          <p:nvPr/>
        </p:nvPicPr>
        <p:blipFill>
          <a:blip r:embed="rId2" cstate="print"/>
          <a:srcRect/>
          <a:stretch>
            <a:fillRect/>
          </a:stretch>
        </p:blipFill>
        <p:spPr bwMode="auto">
          <a:xfrm>
            <a:off x="6948264" y="5791106"/>
            <a:ext cx="2195736" cy="1066894"/>
          </a:xfrm>
          <a:prstGeom prst="rect">
            <a:avLst/>
          </a:prstGeom>
          <a:noFill/>
        </p:spPr>
      </p:pic>
      <p:graphicFrame>
        <p:nvGraphicFramePr>
          <p:cNvPr id="8" name="Tabulka 7"/>
          <p:cNvGraphicFramePr>
            <a:graphicFrameLocks noGrp="1"/>
          </p:cNvGraphicFramePr>
          <p:nvPr/>
        </p:nvGraphicFramePr>
        <p:xfrm>
          <a:off x="179512" y="908718"/>
          <a:ext cx="8784976" cy="5043226"/>
        </p:xfrm>
        <a:graphic>
          <a:graphicData uri="http://schemas.openxmlformats.org/drawingml/2006/table">
            <a:tbl>
              <a:tblPr/>
              <a:tblGrid>
                <a:gridCol w="2140877"/>
                <a:gridCol w="6644099"/>
              </a:tblGrid>
              <a:tr h="480053">
                <a:tc>
                  <a:txBody>
                    <a:bodyPr/>
                    <a:lstStyle/>
                    <a:p>
                      <a:pPr algn="just">
                        <a:spcAft>
                          <a:spcPts val="0"/>
                        </a:spcAft>
                      </a:pPr>
                      <a:r>
                        <a:rPr lang="cs-CZ" sz="1400" dirty="0">
                          <a:latin typeface="Calibri"/>
                          <a:ea typeface="Calibri"/>
                          <a:cs typeface="Times New Roman"/>
                        </a:rPr>
                        <a:t>Osoby sociálně vyloučené a osoby sociálním vyloučením ohrožené</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vyčleněné nebo ohrožené vyčleněním mimo běžný život společnosti, které se do něj v důsledku nepříznivé sociální situace nemohou zapojit.</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067">
                <a:tc>
                  <a:txBody>
                    <a:bodyPr/>
                    <a:lstStyle/>
                    <a:p>
                      <a:pPr algn="just">
                        <a:spcAft>
                          <a:spcPts val="0"/>
                        </a:spcAft>
                      </a:pPr>
                      <a:r>
                        <a:rPr lang="cs-CZ" sz="1400">
                          <a:latin typeface="Calibri"/>
                          <a:ea typeface="Calibri"/>
                          <a:cs typeface="Times New Roman"/>
                        </a:rPr>
                        <a:t>Osoby se zdravotním postižením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s tělesným, mentálním, duševním, smyslovým nebo kombinovaným postižením, jehož dopady činí nebo mohou činit osobu závislou na pomoci jiné osoby.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53">
                <a:tc>
                  <a:txBody>
                    <a:bodyPr/>
                    <a:lstStyle/>
                    <a:p>
                      <a:pPr algn="just">
                        <a:spcAft>
                          <a:spcPts val="0"/>
                        </a:spcAft>
                      </a:pPr>
                      <a:r>
                        <a:rPr lang="cs-CZ" sz="1400">
                          <a:latin typeface="Calibri"/>
                          <a:ea typeface="Calibri"/>
                          <a:cs typeface="Times New Roman"/>
                        </a:rPr>
                        <a:t>Osoby s kombinovanými diagnózami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s více druhy postižení (tělesným, mentálním, duševním, smyslovým), jehož dopady činí nebo mohou činit osobu závislou na pomoci jiné osoby.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067">
                <a:tc>
                  <a:txBody>
                    <a:bodyPr/>
                    <a:lstStyle/>
                    <a:p>
                      <a:pPr algn="just">
                        <a:spcAft>
                          <a:spcPts val="0"/>
                        </a:spcAft>
                      </a:pPr>
                      <a:r>
                        <a:rPr lang="cs-CZ" sz="1400">
                          <a:latin typeface="Calibri"/>
                          <a:ea typeface="Calibri"/>
                          <a:cs typeface="Times New Roman"/>
                        </a:rPr>
                        <a:t>Osoby ohrožené specifickými zdravotními riziky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ohrožené nezdravým životním stylem, závislostmi, žijící v oblastech s vyšším výskytem specifických zdravotních rizik, ve vyloučených lokalitách a v regionech ohrožených chudobou.</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0107">
                <a:tc>
                  <a:txBody>
                    <a:bodyPr/>
                    <a:lstStyle/>
                    <a:p>
                      <a:pPr algn="just">
                        <a:spcAft>
                          <a:spcPts val="0"/>
                        </a:spcAft>
                      </a:pPr>
                      <a:r>
                        <a:rPr lang="cs-CZ" sz="1400">
                          <a:latin typeface="Calibri"/>
                          <a:ea typeface="Calibri"/>
                          <a:cs typeface="Times New Roman"/>
                        </a:rPr>
                        <a:t>Osoby žijící v sociálně vyloučených lokalitách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žijící v územích, které byly identifikovány jako sociálně vyloučené lokality. Pro potřeby OPZ bude primárním zdrojem informací o těchto lokalitách aktualizovaná </a:t>
                      </a:r>
                      <a:r>
                        <a:rPr lang="cs-CZ" sz="1400" dirty="0" err="1">
                          <a:latin typeface="Calibri"/>
                          <a:ea typeface="Calibri"/>
                          <a:cs typeface="Times New Roman"/>
                        </a:rPr>
                        <a:t>Gabalova</a:t>
                      </a:r>
                      <a:r>
                        <a:rPr lang="cs-CZ" sz="1400" dirty="0">
                          <a:latin typeface="Calibri"/>
                          <a:ea typeface="Calibri"/>
                          <a:cs typeface="Times New Roman"/>
                        </a:rPr>
                        <a:t> zpráva (k dispozici v 6/2015), nicméně je možné podporovat i sociálně vyloučené lokality identifikované v jiných studiích.</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40">
                <a:tc>
                  <a:txBody>
                    <a:bodyPr/>
                    <a:lstStyle/>
                    <a:p>
                      <a:pPr algn="just">
                        <a:spcAft>
                          <a:spcPts val="0"/>
                        </a:spcAft>
                      </a:pPr>
                      <a:r>
                        <a:rPr lang="cs-CZ" sz="1400">
                          <a:latin typeface="Calibri"/>
                          <a:ea typeface="Calibri"/>
                          <a:cs typeface="Times New Roman"/>
                        </a:rPr>
                        <a:t>Imigranti a azylanti</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Cizinci s uděleným vízem k pobytu nad 90 dnů, dlouhodobým nebo trvalým pobytem v ČR.</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9439">
                <a:tc>
                  <a:txBody>
                    <a:bodyPr/>
                    <a:lstStyle/>
                    <a:p>
                      <a:pPr algn="just">
                        <a:spcAft>
                          <a:spcPts val="0"/>
                        </a:spcAft>
                      </a:pPr>
                      <a:r>
                        <a:rPr lang="cs-CZ" sz="1400">
                          <a:latin typeface="Calibri"/>
                          <a:ea typeface="Calibri"/>
                          <a:cs typeface="Times New Roman"/>
                        </a:rPr>
                        <a:t>Bezdomovci a osoby žijící v nevyhovujícím nebo nejistém ubytování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přežívající venku, osoby v noclehárně, osoby v ubytovnách pro bezdomovce, osoby v pobytových zařízeních pro ženy, osoby před opuštěním instituce, uživatelé dlouhodobější podpory, osoby žijící v nejistém bydlení, osoby ohrožené vystěhováním, osoby ohrožené domácím násilím, osoby žijící v provizorních a neobvyklých stavbách, osoby žijící v nevhodném bydlení, osoby žijící v přelidněném bytě.</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014">
                <a:tc>
                  <a:txBody>
                    <a:bodyPr/>
                    <a:lstStyle/>
                    <a:p>
                      <a:pPr algn="just">
                        <a:spcAft>
                          <a:spcPts val="0"/>
                        </a:spcAft>
                      </a:pPr>
                      <a:r>
                        <a:rPr lang="cs-CZ" sz="1400">
                          <a:latin typeface="Calibri"/>
                          <a:ea typeface="Calibri"/>
                          <a:cs typeface="Times New Roman"/>
                        </a:rPr>
                        <a:t>Osoby pečující o malé děti</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dirty="0">
                          <a:latin typeface="Calibri"/>
                          <a:ea typeface="Calibri"/>
                          <a:cs typeface="Times New Roman"/>
                        </a:rPr>
                        <a:t>Osoby pečující o osobu mladší 15 let.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969353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200" b="1" dirty="0" smtClean="0"/>
              <a:t>Cílové skupiny – viz Přílohu č. 2 Výzvy (2/3):</a:t>
            </a:r>
            <a:endParaRPr lang="cs-CZ" sz="3200" b="1" dirty="0"/>
          </a:p>
        </p:txBody>
      </p:sp>
      <p:pic>
        <p:nvPicPr>
          <p:cNvPr id="20482" name="Picture 2" descr="C:\Users\uzivatel\Desktop\MAS logo.png"/>
          <p:cNvPicPr>
            <a:picLocks noChangeAspect="1" noChangeArrowheads="1"/>
          </p:cNvPicPr>
          <p:nvPr/>
        </p:nvPicPr>
        <p:blipFill>
          <a:blip r:embed="rId2" cstate="print"/>
          <a:srcRect/>
          <a:stretch>
            <a:fillRect/>
          </a:stretch>
        </p:blipFill>
        <p:spPr bwMode="auto">
          <a:xfrm>
            <a:off x="6948264" y="5791106"/>
            <a:ext cx="2195736" cy="1066894"/>
          </a:xfrm>
          <a:prstGeom prst="rect">
            <a:avLst/>
          </a:prstGeom>
          <a:noFill/>
        </p:spPr>
      </p:pic>
      <p:graphicFrame>
        <p:nvGraphicFramePr>
          <p:cNvPr id="5" name="Tabulka 4"/>
          <p:cNvGraphicFramePr>
            <a:graphicFrameLocks noGrp="1"/>
          </p:cNvGraphicFramePr>
          <p:nvPr/>
        </p:nvGraphicFramePr>
        <p:xfrm>
          <a:off x="395536" y="908720"/>
          <a:ext cx="8424936" cy="5152608"/>
        </p:xfrm>
        <a:graphic>
          <a:graphicData uri="http://schemas.openxmlformats.org/drawingml/2006/table">
            <a:tbl>
              <a:tblPr/>
              <a:tblGrid>
                <a:gridCol w="1921477"/>
                <a:gridCol w="6503459"/>
              </a:tblGrid>
              <a:tr h="520058">
                <a:tc>
                  <a:txBody>
                    <a:bodyPr/>
                    <a:lstStyle/>
                    <a:p>
                      <a:pPr algn="just">
                        <a:spcAft>
                          <a:spcPts val="0"/>
                        </a:spcAft>
                      </a:pPr>
                      <a:r>
                        <a:rPr lang="cs-CZ" sz="1400">
                          <a:latin typeface="Calibri"/>
                          <a:ea typeface="Calibri"/>
                          <a:cs typeface="Times New Roman"/>
                        </a:rPr>
                        <a:t>Osoby pečující o jiné závislé osoby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a:latin typeface="Calibri"/>
                          <a:ea typeface="Calibri"/>
                          <a:cs typeface="Times New Roman"/>
                        </a:rPr>
                        <a:t>Osoby pečující o osobu mladší 10 let, závislou na péči druhé osoby v I. stupni závislosti nebo pečující o osobu jakéhokoliv věku, která je závislá na péči druhé osoby ve II., III. nebo IV. stupni závislosti.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0058">
                <a:tc>
                  <a:txBody>
                    <a:bodyPr/>
                    <a:lstStyle/>
                    <a:p>
                      <a:pPr algn="just">
                        <a:spcAft>
                          <a:spcPts val="0"/>
                        </a:spcAft>
                      </a:pPr>
                      <a:r>
                        <a:rPr lang="cs-CZ" sz="1400">
                          <a:latin typeface="Calibri"/>
                          <a:ea typeface="Calibri"/>
                          <a:cs typeface="Times New Roman"/>
                        </a:rPr>
                        <a:t>Rodiče samoživitelé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s-CZ" sz="1400">
                          <a:latin typeface="Calibri"/>
                          <a:ea typeface="Calibri"/>
                          <a:cs typeface="Times New Roman"/>
                        </a:rPr>
                        <a:t>Neprovdané, ovdovělé nebo rozvedené ženy, svobodní, ovdovělí nebo rozvedení muži a ženy i muži osamělí z jiných vážných důvodů, nežijí-li s druhem, popřípadě s družkou nebo s partnerem, kteří pečují o osobu mladší 15 let.</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2128">
                <a:tc>
                  <a:txBody>
                    <a:bodyPr/>
                    <a:lstStyle/>
                    <a:p>
                      <a:pPr algn="just">
                        <a:spcAft>
                          <a:spcPts val="0"/>
                        </a:spcAft>
                      </a:pPr>
                      <a:r>
                        <a:rPr lang="cs-CZ" sz="1400" dirty="0">
                          <a:latin typeface="Calibri"/>
                          <a:ea typeface="Calibri"/>
                          <a:cs typeface="Times New Roman"/>
                        </a:rPr>
                        <a:t>Neformální pečovatelé a dobrovolníci působící v oblasti sociálních služeb a sociální integrace</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pPr>
                      <a:r>
                        <a:rPr lang="cs-CZ" sz="1400" dirty="0">
                          <a:solidFill>
                            <a:srgbClr val="000000"/>
                          </a:solidFill>
                          <a:latin typeface="Calibri"/>
                          <a:ea typeface="Calibri"/>
                          <a:cs typeface="Times New Roman"/>
                        </a:rPr>
                        <a:t>Osoby vykonávající nezbytnou péči o fyzickou osobu, která se podle zákona č. 108/2006 Sb., o sociálních službách považuje za osobu závislou na pomoci jiné fyzické osoby </a:t>
                      </a:r>
                    </a:p>
                    <a:p>
                      <a:pPr marL="342900" lvl="0" indent="-342900">
                        <a:spcAft>
                          <a:spcPts val="0"/>
                        </a:spcAft>
                        <a:buFont typeface="Symbol"/>
                        <a:buChar char=""/>
                      </a:pPr>
                      <a:r>
                        <a:rPr lang="cs-CZ" sz="1400" dirty="0">
                          <a:solidFill>
                            <a:srgbClr val="000000"/>
                          </a:solidFill>
                          <a:latin typeface="Calibri"/>
                          <a:ea typeface="Calibri"/>
                          <a:cs typeface="Times New Roman"/>
                        </a:rPr>
                        <a:t>Dobrovolníci podle § 115 odst. 2 zákona č. 108/2006 Sb., o sociálních službách, a podle § 3 zákona č. 198/2002 Sb., o dobrovolnické službě a o změně některých zákonů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3382">
                <a:tc>
                  <a:txBody>
                    <a:bodyPr/>
                    <a:lstStyle/>
                    <a:p>
                      <a:pPr algn="just">
                        <a:spcAft>
                          <a:spcPts val="0"/>
                        </a:spcAft>
                      </a:pPr>
                      <a:r>
                        <a:rPr lang="cs-CZ" sz="1400">
                          <a:latin typeface="Calibri"/>
                          <a:ea typeface="Calibri"/>
                          <a:cs typeface="Times New Roman"/>
                        </a:rPr>
                        <a:t>Oběti trestné činnosti</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Obětí se rozumí fyzická osoba, které bylo nebo mělo být trestným činem ublíženo na zdraví, způsobena majetková nebo nemajetková újma nebo na jejíž úkor se pachatel trestným činem obohatil.</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3410">
                <a:tc>
                  <a:txBody>
                    <a:bodyPr/>
                    <a:lstStyle/>
                    <a:p>
                      <a:pPr algn="just">
                        <a:spcAft>
                          <a:spcPts val="0"/>
                        </a:spcAft>
                      </a:pPr>
                      <a:r>
                        <a:rPr lang="cs-CZ" sz="1400">
                          <a:latin typeface="Calibri"/>
                          <a:ea typeface="Calibri"/>
                          <a:cs typeface="Times New Roman"/>
                        </a:rPr>
                        <a:t>Osoby ohrožené domácím násilím a závislostmi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Osoby, které jsou ohroženy blízkými osobami žijícími ve společné domácnosti (psychické, fyzické či sexuální násilí a dále osoby, které jsou ve stavu závislosti, kdy se bez dané látky, aktivity nebo osoby nedokáží obejít (např. závislost na návykové látce, na hazardních hrách, na práci apod.)</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6705">
                <a:tc>
                  <a:txBody>
                    <a:bodyPr/>
                    <a:lstStyle/>
                    <a:p>
                      <a:pPr algn="just">
                        <a:spcAft>
                          <a:spcPts val="0"/>
                        </a:spcAft>
                      </a:pPr>
                      <a:r>
                        <a:rPr lang="cs-CZ" sz="1400">
                          <a:latin typeface="Calibri"/>
                          <a:ea typeface="Calibri"/>
                          <a:cs typeface="Times New Roman"/>
                        </a:rPr>
                        <a:t>Osoby ohrožené předlužeností</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Osoby, které mají výdaje vyšší než příjmy a nejsou schopny plnit své finanční závazky (např. nemají uhrazenu jednu splátku úvěru).</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0058">
                <a:tc>
                  <a:txBody>
                    <a:bodyPr/>
                    <a:lstStyle/>
                    <a:p>
                      <a:pPr algn="just">
                        <a:spcAft>
                          <a:spcPts val="0"/>
                        </a:spcAft>
                      </a:pPr>
                      <a:r>
                        <a:rPr lang="cs-CZ" sz="1400">
                          <a:latin typeface="Calibri"/>
                          <a:ea typeface="Calibri"/>
                          <a:cs typeface="Times New Roman"/>
                        </a:rPr>
                        <a:t>Osoby ohrožené vícenásobnými riziky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dirty="0">
                          <a:solidFill>
                            <a:srgbClr val="000000"/>
                          </a:solidFill>
                          <a:latin typeface="Calibri"/>
                          <a:ea typeface="Calibri"/>
                          <a:cs typeface="Times New Roman"/>
                        </a:rPr>
                        <a:t>Osoby se speciálními vzdělávacími potřebami, ohrožené umístěním do institucionální výchovy, vyrůstající v rodinách ohrožených chudobou nebo nefunkčních rodinách, v náhradní rodinné péči apod.</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96935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200" b="1" dirty="0" smtClean="0"/>
              <a:t>Cílové skupiny – viz Přílohu č. 2 Výzvy (3/3):</a:t>
            </a:r>
            <a:endParaRPr lang="cs-CZ" sz="3200" b="1" dirty="0"/>
          </a:p>
        </p:txBody>
      </p:sp>
      <p:pic>
        <p:nvPicPr>
          <p:cNvPr id="20482" name="Picture 2" descr="C:\Users\uzivatel\Desktop\MAS logo.png"/>
          <p:cNvPicPr>
            <a:picLocks noChangeAspect="1" noChangeArrowheads="1"/>
          </p:cNvPicPr>
          <p:nvPr/>
        </p:nvPicPr>
        <p:blipFill>
          <a:blip r:embed="rId2" cstate="print"/>
          <a:srcRect/>
          <a:stretch>
            <a:fillRect/>
          </a:stretch>
        </p:blipFill>
        <p:spPr bwMode="auto">
          <a:xfrm>
            <a:off x="6948264" y="5791106"/>
            <a:ext cx="2195736" cy="1066894"/>
          </a:xfrm>
          <a:prstGeom prst="rect">
            <a:avLst/>
          </a:prstGeom>
          <a:noFill/>
        </p:spPr>
      </p:pic>
      <p:graphicFrame>
        <p:nvGraphicFramePr>
          <p:cNvPr id="5" name="Tabulka 4"/>
          <p:cNvGraphicFramePr>
            <a:graphicFrameLocks noGrp="1"/>
          </p:cNvGraphicFramePr>
          <p:nvPr/>
        </p:nvGraphicFramePr>
        <p:xfrm>
          <a:off x="323528" y="1052734"/>
          <a:ext cx="8496944" cy="5005629"/>
        </p:xfrm>
        <a:graphic>
          <a:graphicData uri="http://schemas.openxmlformats.org/drawingml/2006/table">
            <a:tbl>
              <a:tblPr/>
              <a:tblGrid>
                <a:gridCol w="2085614"/>
                <a:gridCol w="6411330"/>
              </a:tblGrid>
              <a:tr h="737509">
                <a:tc>
                  <a:txBody>
                    <a:bodyPr/>
                    <a:lstStyle/>
                    <a:p>
                      <a:pPr algn="just">
                        <a:spcAft>
                          <a:spcPts val="0"/>
                        </a:spcAft>
                      </a:pPr>
                      <a:r>
                        <a:rPr lang="cs-CZ" sz="1400" dirty="0">
                          <a:latin typeface="Calibri"/>
                          <a:ea typeface="Calibri"/>
                          <a:cs typeface="Times New Roman"/>
                        </a:rPr>
                        <a:t>Osoby v nebo po výkonu trestu</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pPr>
                      <a:r>
                        <a:rPr lang="cs-CZ" sz="1400" dirty="0">
                          <a:solidFill>
                            <a:srgbClr val="000000"/>
                          </a:solidFill>
                          <a:latin typeface="Calibri"/>
                          <a:ea typeface="Calibri"/>
                          <a:cs typeface="Times New Roman"/>
                        </a:rPr>
                        <a:t>Osoby ve výkonu trestu odnětí svobody </a:t>
                      </a:r>
                    </a:p>
                    <a:p>
                      <a:pPr marL="342900" lvl="0" indent="-342900">
                        <a:spcAft>
                          <a:spcPts val="0"/>
                        </a:spcAft>
                        <a:buFont typeface="Symbol"/>
                        <a:buChar char=""/>
                      </a:pPr>
                      <a:r>
                        <a:rPr lang="cs-CZ" sz="1400" dirty="0">
                          <a:solidFill>
                            <a:srgbClr val="000000"/>
                          </a:solidFill>
                          <a:latin typeface="Calibri"/>
                          <a:ea typeface="Calibri"/>
                          <a:cs typeface="Times New Roman"/>
                        </a:rPr>
                        <a:t>Osoby opouštějící výkon trestu odnětí svobody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673">
                <a:tc>
                  <a:txBody>
                    <a:bodyPr/>
                    <a:lstStyle/>
                    <a:p>
                      <a:pPr algn="just">
                        <a:spcAft>
                          <a:spcPts val="0"/>
                        </a:spcAft>
                      </a:pPr>
                      <a:r>
                        <a:rPr lang="cs-CZ" sz="1400">
                          <a:latin typeface="Calibri"/>
                          <a:ea typeface="Calibri"/>
                          <a:cs typeface="Times New Roman"/>
                        </a:rPr>
                        <a:t>Osoby opouštějící institucionální zařízení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pPr>
                      <a:r>
                        <a:rPr lang="cs-CZ" sz="1400">
                          <a:solidFill>
                            <a:srgbClr val="000000"/>
                          </a:solidFill>
                          <a:latin typeface="Calibri"/>
                          <a:ea typeface="Calibri"/>
                          <a:cs typeface="Times New Roman"/>
                        </a:rPr>
                        <a:t>Osoby opouštějící zařízení pro výkon ústavní nebo ochranné výchovy.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9182">
                <a:tc>
                  <a:txBody>
                    <a:bodyPr/>
                    <a:lstStyle/>
                    <a:p>
                      <a:pPr algn="just">
                        <a:spcAft>
                          <a:spcPts val="0"/>
                        </a:spcAft>
                      </a:pPr>
                      <a:r>
                        <a:rPr lang="cs-CZ" sz="1400" dirty="0">
                          <a:latin typeface="Calibri"/>
                          <a:ea typeface="Calibri"/>
                          <a:cs typeface="Times New Roman"/>
                        </a:rPr>
                        <a:t>Osoby nejvíce ohrožené vyloučením a diskriminací v důsledku zdravotního stavu</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Osoby nejvíce ohrožené vyčleněním mimo běžný život společnosti, které se do něj v důsledku diskriminace z důvodu jejich zdravotního stavu dle zákona č. 198/2009 Sb., o rovném zacházení a o právních prostředcích ochrany před diskriminací a o změně některých zákonů (antidiskriminační zákon) nebo nepříznivého zdravotního stavu nemohou zapojit.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509">
                <a:tc>
                  <a:txBody>
                    <a:bodyPr/>
                    <a:lstStyle/>
                    <a:p>
                      <a:pPr algn="just">
                        <a:spcAft>
                          <a:spcPts val="0"/>
                        </a:spcAft>
                      </a:pPr>
                      <a:r>
                        <a:rPr lang="cs-CZ" sz="1400">
                          <a:latin typeface="Calibri"/>
                          <a:ea typeface="Calibri"/>
                          <a:cs typeface="Times New Roman"/>
                        </a:rPr>
                        <a:t>Osoby, které jsou znevýhodněny vzhledem k věku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Osoby v aktivním (produktivním) věku - do 65 let věku, které jsou ohroženy sociálním vyloučením ze společnosti a na trhu práce, přičemž jejich situace nevyžaduje (pravidelnou) pomoc jiné fyzické osoby.</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61">
                <a:tc>
                  <a:txBody>
                    <a:bodyPr/>
                    <a:lstStyle/>
                    <a:p>
                      <a:pPr algn="just">
                        <a:spcAft>
                          <a:spcPts val="0"/>
                        </a:spcAft>
                      </a:pPr>
                      <a:r>
                        <a:rPr lang="cs-CZ" sz="1400">
                          <a:latin typeface="Calibri"/>
                          <a:ea typeface="Calibri"/>
                          <a:cs typeface="Times New Roman"/>
                        </a:rPr>
                        <a:t>Sociální pracovníci</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Pracovníci, na které se vztahuje §109 a 110 zákona č. 108/2006 Sb., o sociálních službách.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673">
                <a:tc>
                  <a:txBody>
                    <a:bodyPr/>
                    <a:lstStyle/>
                    <a:p>
                      <a:pPr algn="just">
                        <a:spcAft>
                          <a:spcPts val="0"/>
                        </a:spcAft>
                      </a:pPr>
                      <a:r>
                        <a:rPr lang="cs-CZ" sz="1400">
                          <a:latin typeface="Calibri"/>
                          <a:ea typeface="Calibri"/>
                          <a:cs typeface="Times New Roman"/>
                        </a:rPr>
                        <a:t>Pracovníci v sociálních službách</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a:solidFill>
                            <a:srgbClr val="000000"/>
                          </a:solidFill>
                          <a:latin typeface="Calibri"/>
                          <a:ea typeface="Calibri"/>
                          <a:cs typeface="Times New Roman"/>
                        </a:rPr>
                        <a:t>Pro účely této výzvy jsou to pracovníci v sociálních službách, na které se vztahuje § 116 zákona č. 108/2006 Sb., o sociálních službách.</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8722">
                <a:tc>
                  <a:txBody>
                    <a:bodyPr/>
                    <a:lstStyle/>
                    <a:p>
                      <a:pPr algn="just">
                        <a:spcAft>
                          <a:spcPts val="0"/>
                        </a:spcAft>
                      </a:pPr>
                      <a:r>
                        <a:rPr lang="cs-CZ" sz="1400">
                          <a:latin typeface="Calibri"/>
                          <a:ea typeface="Calibri"/>
                          <a:cs typeface="Times New Roman"/>
                        </a:rPr>
                        <a:t>Osoby vracející se na trh práce po návratu z mateřské/rodičovské dovolené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400" dirty="0">
                          <a:solidFill>
                            <a:srgbClr val="000000"/>
                          </a:solidFill>
                          <a:latin typeface="Calibri"/>
                          <a:ea typeface="Calibri"/>
                          <a:cs typeface="Times New Roman"/>
                        </a:rPr>
                        <a:t>Osoby, které nevykonávaly zaměstnání nebo samostatnou výdělečnou činnost po dobu mateřské/rodičovské dovolené a v řádu měsíců se u nich očekává návrat na trh práce. </a:t>
                      </a:r>
                    </a:p>
                  </a:txBody>
                  <a:tcPr marL="16141" marR="16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96935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Oprávnění žadatelé:</a:t>
            </a:r>
            <a:r>
              <a:rPr lang="cs-CZ" dirty="0" smtClean="0"/>
              <a:t> </a:t>
            </a:r>
            <a:endParaRPr lang="cs-CZ" dirty="0"/>
          </a:p>
        </p:txBody>
      </p:sp>
      <p:sp>
        <p:nvSpPr>
          <p:cNvPr id="4" name="Zástupný symbol pro obsah 3"/>
          <p:cNvSpPr>
            <a:spLocks noGrp="1"/>
          </p:cNvSpPr>
          <p:nvPr>
            <p:ph idx="1"/>
          </p:nvPr>
        </p:nvSpPr>
        <p:spPr/>
        <p:txBody>
          <a:bodyPr/>
          <a:lstStyle/>
          <a:p>
            <a:r>
              <a:rPr lang="cs-CZ" dirty="0" smtClean="0"/>
              <a:t>U projektů zaměřených pouze na </a:t>
            </a:r>
            <a:r>
              <a:rPr lang="cs-CZ" b="1" dirty="0" smtClean="0"/>
              <a:t>poskytování sociálních služeb v souladu se zákonem č. 108/2006 Sb.</a:t>
            </a:r>
            <a:r>
              <a:rPr lang="cs-CZ" dirty="0" smtClean="0"/>
              <a:t>,</a:t>
            </a:r>
            <a:r>
              <a:rPr lang="cs-CZ" b="1" dirty="0" smtClean="0"/>
              <a:t> </a:t>
            </a:r>
            <a:r>
              <a:rPr lang="cs-CZ" dirty="0" smtClean="0"/>
              <a:t>o sociálních službách jsou oprávněnými žadateli </a:t>
            </a:r>
            <a:r>
              <a:rPr lang="cs-CZ" b="1" u="sng" dirty="0" smtClean="0"/>
              <a:t>pouze poskytovatelé sociálních služeb registrovaní podle zákona</a:t>
            </a:r>
            <a:r>
              <a:rPr lang="cs-CZ" u="sng" dirty="0" smtClean="0"/>
              <a:t> </a:t>
            </a:r>
            <a:r>
              <a:rPr lang="cs-CZ" b="1" u="sng" dirty="0" smtClean="0"/>
              <a:t>č. 108/2006 Sb.</a:t>
            </a:r>
            <a:r>
              <a:rPr lang="cs-CZ" dirty="0" smtClean="0"/>
              <a:t>,</a:t>
            </a:r>
            <a:r>
              <a:rPr lang="cs-CZ" b="1" dirty="0" smtClean="0"/>
              <a:t> </a:t>
            </a:r>
            <a:r>
              <a:rPr lang="cs-CZ" dirty="0" smtClean="0"/>
              <a:t>o sociálních službách</a:t>
            </a:r>
          </a:p>
          <a:p>
            <a:endParaRPr lang="cs-CZ" dirty="0"/>
          </a:p>
        </p:txBody>
      </p:sp>
      <p:pic>
        <p:nvPicPr>
          <p:cNvPr id="21506" name="Picture 2" descr="C:\Users\uzivatel\Desktop\MAS logo.png"/>
          <p:cNvPicPr>
            <a:picLocks noChangeAspect="1" noChangeArrowheads="1"/>
          </p:cNvPicPr>
          <p:nvPr/>
        </p:nvPicPr>
        <p:blipFill>
          <a:blip r:embed="rId2" cstate="print"/>
          <a:srcRect/>
          <a:stretch>
            <a:fillRect/>
          </a:stretch>
        </p:blipFill>
        <p:spPr bwMode="auto">
          <a:xfrm>
            <a:off x="6876256" y="5756118"/>
            <a:ext cx="2267744" cy="110188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a:bodyPr>
          <a:lstStyle/>
          <a:p>
            <a:r>
              <a:rPr lang="cs-CZ" sz="3200" b="1" dirty="0" smtClean="0"/>
              <a:t>Výše podpory podle typu příjemce (1/2):</a:t>
            </a:r>
            <a:endParaRPr lang="cs-CZ" sz="3200" b="1" dirty="0"/>
          </a:p>
        </p:txBody>
      </p:sp>
      <p:pic>
        <p:nvPicPr>
          <p:cNvPr id="10244" name="Picture 4" descr="C:\Users\uzivatel\Desktop\MAS logo.png"/>
          <p:cNvPicPr>
            <a:picLocks noChangeAspect="1" noChangeArrowheads="1"/>
          </p:cNvPicPr>
          <p:nvPr/>
        </p:nvPicPr>
        <p:blipFill>
          <a:blip r:embed="rId2" cstate="print"/>
          <a:srcRect/>
          <a:stretch>
            <a:fillRect/>
          </a:stretch>
        </p:blipFill>
        <p:spPr bwMode="auto">
          <a:xfrm>
            <a:off x="7020272" y="5826095"/>
            <a:ext cx="2123728" cy="1031905"/>
          </a:xfrm>
          <a:prstGeom prst="rect">
            <a:avLst/>
          </a:prstGeom>
          <a:noFill/>
        </p:spPr>
      </p:pic>
      <p:pic>
        <p:nvPicPr>
          <p:cNvPr id="1026" name="Picture 2"/>
          <p:cNvPicPr>
            <a:picLocks noChangeAspect="1" noChangeArrowheads="1"/>
          </p:cNvPicPr>
          <p:nvPr/>
        </p:nvPicPr>
        <p:blipFill>
          <a:blip r:embed="rId3" cstate="print"/>
          <a:srcRect/>
          <a:stretch>
            <a:fillRect/>
          </a:stretch>
        </p:blipFill>
        <p:spPr bwMode="auto">
          <a:xfrm>
            <a:off x="719138" y="1119188"/>
            <a:ext cx="7705725" cy="461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a:bodyPr>
          <a:lstStyle/>
          <a:p>
            <a:r>
              <a:rPr lang="cs-CZ" sz="3200" b="1" dirty="0" smtClean="0"/>
              <a:t>Výše podpory podle typu příjemce (2/2):</a:t>
            </a:r>
            <a:endParaRPr lang="cs-CZ" sz="3200" b="1" dirty="0"/>
          </a:p>
        </p:txBody>
      </p:sp>
      <p:pic>
        <p:nvPicPr>
          <p:cNvPr id="10244" name="Picture 4" descr="C:\Users\uzivatel\Desktop\MAS logo.png"/>
          <p:cNvPicPr>
            <a:picLocks noChangeAspect="1" noChangeArrowheads="1"/>
          </p:cNvPicPr>
          <p:nvPr/>
        </p:nvPicPr>
        <p:blipFill>
          <a:blip r:embed="rId2" cstate="print"/>
          <a:srcRect/>
          <a:stretch>
            <a:fillRect/>
          </a:stretch>
        </p:blipFill>
        <p:spPr bwMode="auto">
          <a:xfrm>
            <a:off x="7020272" y="5826095"/>
            <a:ext cx="2123728" cy="1031905"/>
          </a:xfrm>
          <a:prstGeom prst="rect">
            <a:avLst/>
          </a:prstGeom>
          <a:noFill/>
        </p:spPr>
      </p:pic>
      <p:pic>
        <p:nvPicPr>
          <p:cNvPr id="2050" name="Picture 2"/>
          <p:cNvPicPr>
            <a:picLocks noChangeAspect="1" noChangeArrowheads="1"/>
          </p:cNvPicPr>
          <p:nvPr/>
        </p:nvPicPr>
        <p:blipFill>
          <a:blip r:embed="rId3" cstate="print"/>
          <a:srcRect/>
          <a:stretch>
            <a:fillRect/>
          </a:stretch>
        </p:blipFill>
        <p:spPr bwMode="auto">
          <a:xfrm>
            <a:off x="690563" y="1347788"/>
            <a:ext cx="7762875" cy="416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200" b="1" dirty="0" smtClean="0"/>
              <a:t>Indikátory, u kterých se žadatel v </a:t>
            </a:r>
            <a:r>
              <a:rPr lang="cs-CZ" sz="3200" b="1" dirty="0" err="1" smtClean="0"/>
              <a:t>ŽoD</a:t>
            </a:r>
            <a:r>
              <a:rPr lang="cs-CZ" sz="3200" b="1" dirty="0" smtClean="0"/>
              <a:t> zavazuje k dosažení cílové hodnoty (indikátory se závazkem):</a:t>
            </a:r>
            <a:endParaRPr lang="cs-CZ" sz="3200" b="1" dirty="0"/>
          </a:p>
        </p:txBody>
      </p:sp>
      <p:sp>
        <p:nvSpPr>
          <p:cNvPr id="3" name="Zástupný symbol pro obsah 2"/>
          <p:cNvSpPr>
            <a:spLocks noGrp="1"/>
          </p:cNvSpPr>
          <p:nvPr>
            <p:ph idx="1"/>
          </p:nvPr>
        </p:nvSpPr>
        <p:spPr>
          <a:xfrm>
            <a:off x="539552" y="1628800"/>
            <a:ext cx="8064000" cy="5040560"/>
          </a:xfrm>
        </p:spPr>
        <p:txBody>
          <a:bodyPr>
            <a:normAutofit/>
          </a:bodyPr>
          <a:lstStyle/>
          <a:p>
            <a:pPr algn="just"/>
            <a:r>
              <a:rPr lang="cs-CZ" sz="2600" b="1" dirty="0" smtClean="0">
                <a:hlinkClick r:id="rId3"/>
              </a:rPr>
              <a:t>Obecná pravidla pro žadatele, kapitola 18.1. Indikátory</a:t>
            </a:r>
            <a:endParaRPr lang="cs-CZ" sz="2600" b="1" dirty="0" smtClean="0"/>
          </a:p>
          <a:p>
            <a:pPr algn="just"/>
            <a:r>
              <a:rPr lang="cs-CZ" sz="2600" b="1" dirty="0" smtClean="0"/>
              <a:t>6 </a:t>
            </a:r>
            <a:r>
              <a:rPr lang="cs-CZ" sz="2600" b="1" dirty="0"/>
              <a:t>70 01 </a:t>
            </a:r>
            <a:r>
              <a:rPr lang="cs-CZ" sz="2600" dirty="0"/>
              <a:t>– počet míst vyjádřených jako max. počet osob, které může podpořená služba či program v danou chvíli obsloužit</a:t>
            </a:r>
          </a:p>
          <a:p>
            <a:pPr algn="just"/>
            <a:r>
              <a:rPr lang="cs-CZ" sz="2600" b="1" dirty="0"/>
              <a:t>6 00 00 </a:t>
            </a:r>
            <a:r>
              <a:rPr lang="cs-CZ" sz="2600" dirty="0"/>
              <a:t>– identifikovaní účastníci přesahující bagatelní podporu (více jak 40 hodin/projekt)</a:t>
            </a:r>
          </a:p>
          <a:p>
            <a:pPr algn="just"/>
            <a:r>
              <a:rPr lang="cs-CZ" sz="2600" b="1" dirty="0"/>
              <a:t>6 70 10 </a:t>
            </a:r>
            <a:r>
              <a:rPr lang="cs-CZ" sz="2600" dirty="0"/>
              <a:t>– anonymní klienti či osoby s bagatelní podporou</a:t>
            </a:r>
          </a:p>
          <a:p>
            <a:pPr algn="just"/>
            <a:r>
              <a:rPr lang="cs-CZ" sz="2600" b="1" dirty="0"/>
              <a:t>6 00 00 </a:t>
            </a:r>
            <a:r>
              <a:rPr lang="cs-CZ" sz="2600" dirty="0"/>
              <a:t>a </a:t>
            </a:r>
            <a:r>
              <a:rPr lang="cs-CZ" sz="2600" b="1" dirty="0"/>
              <a:t>6 70 10 </a:t>
            </a:r>
            <a:r>
              <a:rPr lang="cs-CZ" sz="2600" dirty="0"/>
              <a:t>– nevykazují se  stejné podpořené osoby</a:t>
            </a:r>
          </a:p>
          <a:p>
            <a:endParaRPr lang="cs-CZ" sz="2600" dirty="0"/>
          </a:p>
          <a:p>
            <a:endParaRPr lang="cs-CZ" sz="2600" dirty="0"/>
          </a:p>
        </p:txBody>
      </p:sp>
      <p:pic>
        <p:nvPicPr>
          <p:cNvPr id="22530" name="Picture 2" descr="C:\Users\uzivatel\Desktop\MAS logo.png"/>
          <p:cNvPicPr>
            <a:picLocks noChangeAspect="1" noChangeArrowheads="1"/>
          </p:cNvPicPr>
          <p:nvPr/>
        </p:nvPicPr>
        <p:blipFill>
          <a:blip r:embed="rId4" cstate="print"/>
          <a:srcRect/>
          <a:stretch>
            <a:fillRect/>
          </a:stretch>
        </p:blipFill>
        <p:spPr bwMode="auto">
          <a:xfrm>
            <a:off x="7092280" y="5861082"/>
            <a:ext cx="2051720" cy="996918"/>
          </a:xfrm>
          <a:prstGeom prst="rect">
            <a:avLst/>
          </a:prstGeom>
          <a:noFill/>
        </p:spPr>
      </p:pic>
    </p:spTree>
    <p:extLst>
      <p:ext uri="{BB962C8B-B14F-4D97-AF65-F5344CB8AC3E}">
        <p14:creationId xmlns:p14="http://schemas.microsoft.com/office/powerpoint/2010/main" val="1731362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Ostatní indikátory – viz kap. 5.2 Výzvy </a:t>
            </a:r>
            <a:r>
              <a:rPr lang="cs-CZ" sz="2200" b="1" dirty="0" smtClean="0"/>
              <a:t>(u </a:t>
            </a:r>
            <a:r>
              <a:rPr lang="cs-CZ" sz="2200" b="1" u="sng" dirty="0" smtClean="0"/>
              <a:t>všech relevantních </a:t>
            </a:r>
            <a:r>
              <a:rPr lang="cs-CZ" sz="2200" b="1" dirty="0" smtClean="0"/>
              <a:t>indikátorů žadatel uvede cílovou hodnotu v </a:t>
            </a:r>
            <a:r>
              <a:rPr lang="cs-CZ" sz="2200" b="1" dirty="0" err="1" smtClean="0"/>
              <a:t>ŽoD</a:t>
            </a:r>
            <a:r>
              <a:rPr lang="cs-CZ" sz="2200" b="1" dirty="0" smtClean="0"/>
              <a:t>)</a:t>
            </a:r>
            <a:endParaRPr lang="cs-CZ" sz="2200" b="1" dirty="0"/>
          </a:p>
        </p:txBody>
      </p:sp>
      <p:pic>
        <p:nvPicPr>
          <p:cNvPr id="3074" name="Picture 2"/>
          <p:cNvPicPr>
            <a:picLocks noChangeAspect="1" noChangeArrowheads="1"/>
          </p:cNvPicPr>
          <p:nvPr/>
        </p:nvPicPr>
        <p:blipFill>
          <a:blip r:embed="rId2" cstate="print"/>
          <a:srcRect/>
          <a:stretch>
            <a:fillRect/>
          </a:stretch>
        </p:blipFill>
        <p:spPr bwMode="auto">
          <a:xfrm>
            <a:off x="1110803" y="1342383"/>
            <a:ext cx="6773565" cy="4822921"/>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Přílohy žádosti:</a:t>
            </a:r>
            <a:endParaRPr lang="cs-CZ" sz="3200" b="1" dirty="0"/>
          </a:p>
        </p:txBody>
      </p:sp>
      <p:sp>
        <p:nvSpPr>
          <p:cNvPr id="3" name="Zástupný symbol pro obsah 2"/>
          <p:cNvSpPr>
            <a:spLocks noGrp="1"/>
          </p:cNvSpPr>
          <p:nvPr>
            <p:ph idx="1"/>
          </p:nvPr>
        </p:nvSpPr>
        <p:spPr/>
        <p:txBody>
          <a:bodyPr/>
          <a:lstStyle/>
          <a:p>
            <a:r>
              <a:rPr lang="cs-CZ" dirty="0" smtClean="0"/>
              <a:t>Údaje o sociální službě – </a:t>
            </a:r>
            <a:r>
              <a:rPr lang="cs-CZ" dirty="0" smtClean="0">
                <a:hlinkClick r:id="rId2"/>
              </a:rPr>
              <a:t>vzor příloha č. 5 výzvy</a:t>
            </a:r>
            <a:r>
              <a:rPr lang="cs-CZ" dirty="0" smtClean="0"/>
              <a:t> (formulář XLS)</a:t>
            </a:r>
            <a:endParaRPr lang="cs-CZ" dirty="0"/>
          </a:p>
        </p:txBody>
      </p:sp>
      <p:pic>
        <p:nvPicPr>
          <p:cNvPr id="23554" name="Picture 2" descr="C:\Users\uzivatel\Desktop\MAS logo.png"/>
          <p:cNvPicPr>
            <a:picLocks noChangeAspect="1" noChangeArrowheads="1"/>
          </p:cNvPicPr>
          <p:nvPr/>
        </p:nvPicPr>
        <p:blipFill>
          <a:blip r:embed="rId3" cstate="print"/>
          <a:srcRect/>
          <a:stretch>
            <a:fillRect/>
          </a:stretch>
        </p:blipFill>
        <p:spPr bwMode="auto">
          <a:xfrm>
            <a:off x="6660232" y="5651153"/>
            <a:ext cx="2483768" cy="1206847"/>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normAutofit/>
          </a:bodyPr>
          <a:lstStyle/>
          <a:p>
            <a:r>
              <a:rPr lang="cs-CZ" sz="3200" b="1" dirty="0" smtClean="0"/>
              <a:t>Průběh hodnocení: </a:t>
            </a:r>
            <a:endParaRPr lang="cs-CZ" sz="3200" b="1" dirty="0"/>
          </a:p>
        </p:txBody>
      </p:sp>
      <p:sp>
        <p:nvSpPr>
          <p:cNvPr id="3" name="Zástupný symbol pro obsah 2"/>
          <p:cNvSpPr>
            <a:spLocks noGrp="1"/>
          </p:cNvSpPr>
          <p:nvPr>
            <p:ph idx="1"/>
          </p:nvPr>
        </p:nvSpPr>
        <p:spPr>
          <a:xfrm>
            <a:off x="457200" y="1052736"/>
            <a:ext cx="8229600" cy="5400600"/>
          </a:xfrm>
        </p:spPr>
        <p:txBody>
          <a:bodyPr>
            <a:normAutofit fontScale="70000" lnSpcReduction="20000"/>
          </a:bodyPr>
          <a:lstStyle/>
          <a:p>
            <a:r>
              <a:rPr lang="cs-CZ" b="1" dirty="0" smtClean="0">
                <a:hlinkClick r:id="rId2"/>
              </a:rPr>
              <a:t>Příloha č. 1 Výzvy</a:t>
            </a:r>
            <a:r>
              <a:rPr lang="cs-CZ" b="1" dirty="0" smtClean="0"/>
              <a:t> </a:t>
            </a:r>
          </a:p>
          <a:p>
            <a:pPr>
              <a:buNone/>
            </a:pPr>
            <a:r>
              <a:rPr lang="cs-CZ" b="1" dirty="0" smtClean="0"/>
              <a:t>KRITÉRIA PŘIJATENOSTI – </a:t>
            </a:r>
            <a:r>
              <a:rPr lang="cs-CZ" b="1" dirty="0" smtClean="0">
                <a:solidFill>
                  <a:srgbClr val="FF0000"/>
                </a:solidFill>
              </a:rPr>
              <a:t>NENAPRAVITELNÁ</a:t>
            </a:r>
            <a:endParaRPr lang="cs-CZ" dirty="0" smtClean="0">
              <a:solidFill>
                <a:srgbClr val="FF0000"/>
              </a:solidFill>
            </a:endParaRPr>
          </a:p>
          <a:p>
            <a:pPr marL="514350" indent="-514350">
              <a:buFont typeface="+mj-lt"/>
              <a:buAutoNum type="arabicPeriod"/>
            </a:pPr>
            <a:r>
              <a:rPr lang="cs-CZ" dirty="0" smtClean="0"/>
              <a:t>Oprávněnost žadatele – soulad s výzvou </a:t>
            </a:r>
          </a:p>
          <a:p>
            <a:pPr marL="514350" indent="-514350">
              <a:buFont typeface="+mj-lt"/>
              <a:buAutoNum type="arabicPeriod"/>
            </a:pPr>
            <a:r>
              <a:rPr lang="cs-CZ" dirty="0" smtClean="0"/>
              <a:t>Partnerství – soulad s pravidly OPZ </a:t>
            </a:r>
          </a:p>
          <a:p>
            <a:pPr marL="514350" indent="-514350">
              <a:buFont typeface="+mj-lt"/>
              <a:buAutoNum type="arabicPeriod"/>
            </a:pPr>
            <a:r>
              <a:rPr lang="cs-CZ" dirty="0" smtClean="0"/>
              <a:t>Cílové skupiny – soulad s výzvou </a:t>
            </a:r>
          </a:p>
          <a:p>
            <a:pPr marL="514350" indent="-514350">
              <a:buFont typeface="+mj-lt"/>
              <a:buAutoNum type="arabicPeriod"/>
            </a:pPr>
            <a:r>
              <a:rPr lang="cs-CZ" dirty="0" smtClean="0"/>
              <a:t>CZV – v rozmezí od min. do max. (400 000 – 2 110 437,50 Kč) </a:t>
            </a:r>
          </a:p>
          <a:p>
            <a:pPr marL="514350" indent="-514350">
              <a:buFont typeface="+mj-lt"/>
              <a:buAutoNum type="arabicPeriod"/>
            </a:pPr>
            <a:r>
              <a:rPr lang="cs-CZ" dirty="0" smtClean="0"/>
              <a:t>Aktivity – soulad s výzvou </a:t>
            </a:r>
          </a:p>
          <a:p>
            <a:pPr marL="514350" indent="-514350">
              <a:buFont typeface="+mj-lt"/>
              <a:buAutoNum type="arabicPeriod"/>
            </a:pPr>
            <a:r>
              <a:rPr lang="cs-CZ" dirty="0" smtClean="0"/>
              <a:t>Horizontální principy – nutno vyloučit negativní dopad na HP </a:t>
            </a:r>
          </a:p>
          <a:p>
            <a:pPr marL="514350" indent="-514350">
              <a:buFont typeface="+mj-lt"/>
              <a:buAutoNum type="arabicPeriod"/>
            </a:pPr>
            <a:r>
              <a:rPr lang="cs-CZ" dirty="0" smtClean="0"/>
              <a:t>Trestní bezúhonnost – statutárního zástupce </a:t>
            </a:r>
          </a:p>
          <a:p>
            <a:pPr marL="514350" indent="-514350">
              <a:buFont typeface="+mj-lt"/>
              <a:buAutoNum type="arabicPeriod"/>
            </a:pPr>
            <a:r>
              <a:rPr lang="cs-CZ" dirty="0" smtClean="0"/>
              <a:t>Soulad projektu s SCLLD </a:t>
            </a:r>
          </a:p>
          <a:p>
            <a:pPr marL="514350" indent="-514350">
              <a:buFont typeface="+mj-lt"/>
              <a:buAutoNum type="arabicPeriod"/>
            </a:pPr>
            <a:r>
              <a:rPr lang="cs-CZ" dirty="0" smtClean="0"/>
              <a:t>Ověření administrativní, finanční a provozní kapacity žadatele – </a:t>
            </a:r>
            <a:r>
              <a:rPr lang="cs-CZ" b="1" dirty="0" smtClean="0"/>
              <a:t>u projektů s CZV do 2 mil. Kč je kapacita žadatele vždy dostatečná</a:t>
            </a:r>
          </a:p>
        </p:txBody>
      </p:sp>
      <p:pic>
        <p:nvPicPr>
          <p:cNvPr id="24578" name="Picture 2" descr="C:\Users\uzivatel\Desktop\MAS logo.png"/>
          <p:cNvPicPr>
            <a:picLocks noChangeAspect="1" noChangeArrowheads="1"/>
          </p:cNvPicPr>
          <p:nvPr/>
        </p:nvPicPr>
        <p:blipFill>
          <a:blip r:embed="rId3" cstate="print"/>
          <a:srcRect/>
          <a:stretch>
            <a:fillRect/>
          </a:stretch>
        </p:blipFill>
        <p:spPr bwMode="auto">
          <a:xfrm>
            <a:off x="7092280" y="5861082"/>
            <a:ext cx="2051720" cy="99691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200" b="1" dirty="0" smtClean="0"/>
              <a:t>B39/03_16_047/CLLD_16_02_015 (Hustopečsko – výzva OPZ – Rozvoj sociálních služeb II.)</a:t>
            </a:r>
            <a:endParaRPr lang="cs-CZ" sz="3200" b="1" dirty="0"/>
          </a:p>
        </p:txBody>
      </p:sp>
      <p:sp>
        <p:nvSpPr>
          <p:cNvPr id="3" name="Zástupný symbol pro obsah 2"/>
          <p:cNvSpPr>
            <a:spLocks noGrp="1"/>
          </p:cNvSpPr>
          <p:nvPr>
            <p:ph idx="1"/>
          </p:nvPr>
        </p:nvSpPr>
        <p:spPr/>
        <p:txBody>
          <a:bodyPr>
            <a:normAutofit lnSpcReduction="10000"/>
          </a:bodyPr>
          <a:lstStyle/>
          <a:p>
            <a:r>
              <a:rPr lang="cs-CZ" dirty="0" smtClean="0"/>
              <a:t>Příjem žádostí o podporu: 24. 9. 2019 – 30. 10. 2019, 12:00</a:t>
            </a:r>
            <a:endParaRPr lang="cs-CZ" sz="1800" dirty="0" smtClean="0"/>
          </a:p>
          <a:p>
            <a:r>
              <a:rPr lang="cs-CZ" dirty="0" smtClean="0"/>
              <a:t>Maximální délka trvání projektu: </a:t>
            </a:r>
            <a:r>
              <a:rPr lang="cs-CZ" b="1" dirty="0" smtClean="0"/>
              <a:t>36 měsíců</a:t>
            </a:r>
            <a:r>
              <a:rPr lang="cs-CZ" dirty="0" smtClean="0"/>
              <a:t>, avšak </a:t>
            </a:r>
            <a:r>
              <a:rPr lang="cs-CZ" b="1" dirty="0" smtClean="0"/>
              <a:t>max. do 31.12.2022</a:t>
            </a:r>
          </a:p>
          <a:p>
            <a:r>
              <a:rPr lang="cs-CZ" dirty="0" smtClean="0"/>
              <a:t>Alokace výzvy: 2 110 437,50 Kč </a:t>
            </a:r>
            <a:r>
              <a:rPr lang="cs-CZ" sz="1800" dirty="0" smtClean="0"/>
              <a:t>(alokace opatření byla navýšena)</a:t>
            </a:r>
          </a:p>
          <a:p>
            <a:r>
              <a:rPr lang="cs-CZ" dirty="0" smtClean="0"/>
              <a:t>Min. CZV: 400 000,00,- Kč</a:t>
            </a:r>
          </a:p>
          <a:p>
            <a:r>
              <a:rPr lang="cs-CZ" dirty="0" smtClean="0"/>
              <a:t>Max. CZV: 2 110 437,50 Kč </a:t>
            </a:r>
            <a:r>
              <a:rPr lang="cs-CZ" sz="1800" dirty="0" smtClean="0"/>
              <a:t>(nutno dodržet!)</a:t>
            </a:r>
          </a:p>
          <a:p>
            <a:r>
              <a:rPr lang="cs-CZ" dirty="0" smtClean="0"/>
              <a:t>Financování: </a:t>
            </a:r>
            <a:r>
              <a:rPr lang="cs-CZ" i="1" dirty="0" smtClean="0"/>
              <a:t>ex-ante</a:t>
            </a:r>
            <a:endParaRPr lang="cs-CZ" sz="1800" i="1" dirty="0" smtClean="0"/>
          </a:p>
        </p:txBody>
      </p:sp>
      <p:pic>
        <p:nvPicPr>
          <p:cNvPr id="3074" name="Picture 2" descr="C:\Users\uzivatel\Desktop\MAS logo.png"/>
          <p:cNvPicPr>
            <a:picLocks noChangeAspect="1" noChangeArrowheads="1"/>
          </p:cNvPicPr>
          <p:nvPr/>
        </p:nvPicPr>
        <p:blipFill>
          <a:blip r:embed="rId2" cstate="print"/>
          <a:srcRect/>
          <a:stretch>
            <a:fillRect/>
          </a:stretch>
        </p:blipFill>
        <p:spPr bwMode="auto">
          <a:xfrm>
            <a:off x="6105101" y="5381419"/>
            <a:ext cx="3038899" cy="147658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normAutofit/>
          </a:bodyPr>
          <a:lstStyle/>
          <a:p>
            <a:r>
              <a:rPr lang="cs-CZ" sz="3200" b="1" dirty="0" smtClean="0"/>
              <a:t>Průběh hodnocení:</a:t>
            </a:r>
            <a:r>
              <a:rPr lang="cs-CZ" sz="3200" dirty="0" smtClean="0"/>
              <a:t> </a:t>
            </a:r>
            <a:endParaRPr lang="cs-CZ" sz="3200" dirty="0"/>
          </a:p>
        </p:txBody>
      </p:sp>
      <p:sp>
        <p:nvSpPr>
          <p:cNvPr id="3" name="Zástupný symbol pro obsah 2"/>
          <p:cNvSpPr>
            <a:spLocks noGrp="1"/>
          </p:cNvSpPr>
          <p:nvPr>
            <p:ph idx="1"/>
          </p:nvPr>
        </p:nvSpPr>
        <p:spPr>
          <a:xfrm>
            <a:off x="457200" y="1207293"/>
            <a:ext cx="8229600" cy="4525963"/>
          </a:xfrm>
        </p:spPr>
        <p:txBody>
          <a:bodyPr>
            <a:normAutofit fontScale="77500" lnSpcReduction="20000"/>
          </a:bodyPr>
          <a:lstStyle/>
          <a:p>
            <a:pPr>
              <a:buNone/>
            </a:pPr>
            <a:r>
              <a:rPr lang="cs-CZ" b="1" dirty="0" smtClean="0"/>
              <a:t>KRITÉRIA FORMÁLNÍCH NÁLEŽITOSTÍ - </a:t>
            </a:r>
            <a:r>
              <a:rPr lang="cs-CZ" b="1" dirty="0" smtClean="0">
                <a:solidFill>
                  <a:schemeClr val="tx2">
                    <a:lumMod val="60000"/>
                    <a:lumOff val="40000"/>
                  </a:schemeClr>
                </a:solidFill>
              </a:rPr>
              <a:t>OPRAVITELNÁ</a:t>
            </a:r>
            <a:r>
              <a:rPr lang="cs-CZ" b="1" dirty="0" smtClean="0"/>
              <a:t>!! </a:t>
            </a:r>
            <a:endParaRPr lang="cs-CZ" dirty="0" smtClean="0"/>
          </a:p>
          <a:p>
            <a:pPr marL="514350" indent="-514350">
              <a:buFont typeface="+mj-lt"/>
              <a:buAutoNum type="arabicPeriod"/>
            </a:pPr>
            <a:r>
              <a:rPr lang="cs-CZ" dirty="0" smtClean="0"/>
              <a:t>Úplnost a forma žádosti – nechybí povinné přílohy a údaje – lze doplnit</a:t>
            </a:r>
          </a:p>
          <a:p>
            <a:pPr marL="514350" indent="-514350">
              <a:buFont typeface="+mj-lt"/>
              <a:buAutoNum type="arabicPeriod"/>
            </a:pPr>
            <a:r>
              <a:rPr lang="cs-CZ" dirty="0" smtClean="0"/>
              <a:t>Podpis žádosti – statutárním zástupcem nebo oprávněnou osobou </a:t>
            </a:r>
          </a:p>
          <a:p>
            <a:pPr marL="514350" indent="-514350">
              <a:buFont typeface="+mj-lt"/>
              <a:buAutoNum type="arabicPeriod"/>
            </a:pPr>
            <a:endParaRPr lang="cs-CZ" dirty="0"/>
          </a:p>
          <a:p>
            <a:pPr marL="514350" indent="-514350"/>
            <a:r>
              <a:rPr lang="cs-CZ" dirty="0" smtClean="0"/>
              <a:t>Lze 1x opravit ve lhůtě </a:t>
            </a:r>
            <a:r>
              <a:rPr lang="cs-CZ" b="1" dirty="0" smtClean="0"/>
              <a:t>5 pracovních dní</a:t>
            </a:r>
            <a:r>
              <a:rPr lang="cs-CZ" dirty="0" smtClean="0"/>
              <a:t>. </a:t>
            </a:r>
          </a:p>
          <a:p>
            <a:pPr marL="514350" indent="-514350"/>
            <a:r>
              <a:rPr lang="cs-CZ" dirty="0" smtClean="0"/>
              <a:t>Celé hodnocení FNP ze strany MAS nutno dokončit do 20 pracovních dní od uzávěrky příjmu žádostí dle výzvy. </a:t>
            </a:r>
          </a:p>
          <a:p>
            <a:pPr marL="514350" indent="-514350"/>
            <a:r>
              <a:rPr lang="cs-CZ" dirty="0" smtClean="0"/>
              <a:t>O výsledku hodnocení FNP jsou žadatelé informováni a do 15 kalendářních dnů mohou podat žádost o přezkum hodnocení (</a:t>
            </a:r>
            <a:r>
              <a:rPr lang="cs-CZ" b="1" i="1" dirty="0" smtClean="0"/>
              <a:t>při negativním výsledku</a:t>
            </a:r>
            <a:r>
              <a:rPr lang="cs-CZ" dirty="0" smtClean="0"/>
              <a:t>). </a:t>
            </a:r>
          </a:p>
          <a:p>
            <a:endParaRPr lang="cs-CZ" dirty="0"/>
          </a:p>
        </p:txBody>
      </p:sp>
      <p:pic>
        <p:nvPicPr>
          <p:cNvPr id="25602" name="Picture 2" descr="C:\Users\uzivatel\Desktop\MAS logo.png"/>
          <p:cNvPicPr>
            <a:picLocks noChangeAspect="1" noChangeArrowheads="1"/>
          </p:cNvPicPr>
          <p:nvPr/>
        </p:nvPicPr>
        <p:blipFill>
          <a:blip r:embed="rId2" cstate="print"/>
          <a:srcRect/>
          <a:stretch>
            <a:fillRect/>
          </a:stretch>
        </p:blipFill>
        <p:spPr bwMode="auto">
          <a:xfrm>
            <a:off x="6444208" y="5546189"/>
            <a:ext cx="2699792" cy="131181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sz="3200" b="1" dirty="0" smtClean="0"/>
              <a:t>Průběh hodnocení:</a:t>
            </a:r>
            <a:endParaRPr lang="cs-CZ" sz="3200" b="1" dirty="0"/>
          </a:p>
        </p:txBody>
      </p:sp>
      <p:sp>
        <p:nvSpPr>
          <p:cNvPr id="3" name="Zástupný symbol pro obsah 2"/>
          <p:cNvSpPr>
            <a:spLocks noGrp="1"/>
          </p:cNvSpPr>
          <p:nvPr>
            <p:ph idx="1"/>
          </p:nvPr>
        </p:nvSpPr>
        <p:spPr>
          <a:xfrm>
            <a:off x="457200" y="1196752"/>
            <a:ext cx="8229600" cy="4929411"/>
          </a:xfrm>
        </p:spPr>
        <p:txBody>
          <a:bodyPr>
            <a:normAutofit fontScale="70000" lnSpcReduction="20000"/>
          </a:bodyPr>
          <a:lstStyle/>
          <a:p>
            <a:pPr>
              <a:buNone/>
            </a:pPr>
            <a:r>
              <a:rPr lang="cs-CZ" b="1" dirty="0" smtClean="0"/>
              <a:t>VĚCNÉ HODNOCENÍ – Podrobně viz Příloha č. 1 Výzvy</a:t>
            </a:r>
          </a:p>
          <a:p>
            <a:r>
              <a:rPr lang="cs-CZ" dirty="0" smtClean="0"/>
              <a:t>Provádí se u žádostí, které prošly FNP </a:t>
            </a:r>
          </a:p>
          <a:p>
            <a:r>
              <a:rPr lang="cs-CZ" dirty="0" smtClean="0"/>
              <a:t>Provádí Výběrová komise MAS, výsledek zapisován do ISKP14+</a:t>
            </a:r>
          </a:p>
          <a:p>
            <a:r>
              <a:rPr lang="cs-CZ" dirty="0" smtClean="0"/>
              <a:t>Max. hodnocení 100 bodů, min. 50 bodů, pokud bude hlavní otázka hodnocena deskriptorem „Nedostatečně“ a žádost získá 50 + bodů, přesto bude vyřazena!</a:t>
            </a:r>
          </a:p>
          <a:p>
            <a:r>
              <a:rPr lang="cs-CZ" dirty="0" smtClean="0"/>
              <a:t>Mělo by být dokončeno do 50 pracovních dní od ukončení hodnocení FNP dané žádosti </a:t>
            </a:r>
          </a:p>
          <a:p>
            <a:r>
              <a:rPr lang="cs-CZ" dirty="0" smtClean="0"/>
              <a:t>Výběrová komise může doporučit úpravu (</a:t>
            </a:r>
            <a:r>
              <a:rPr lang="cs-CZ" i="1" dirty="0" smtClean="0"/>
              <a:t>např. snížení CZV, úpravu aktivit apod.</a:t>
            </a:r>
            <a:r>
              <a:rPr lang="cs-CZ" dirty="0" smtClean="0"/>
              <a:t>) </a:t>
            </a:r>
          </a:p>
          <a:p>
            <a:r>
              <a:rPr lang="cs-CZ" dirty="0" smtClean="0"/>
              <a:t>Hodnocení Výběrové komise musí být podloženo podpůrným hodnocením odborné osoby (zajišťuje MAS před jednáním VK) </a:t>
            </a:r>
          </a:p>
          <a:p>
            <a:r>
              <a:rPr lang="cs-CZ" dirty="0" smtClean="0"/>
              <a:t>O výsledku hodnocení VH jsou žadatelé informováni a do 15 kalendářních dnů mohou podat žádost o přezkum hodnocení (při negativním výsledku)</a:t>
            </a:r>
          </a:p>
        </p:txBody>
      </p:sp>
      <p:pic>
        <p:nvPicPr>
          <p:cNvPr id="26626" name="Picture 2" descr="C:\Users\uzivatel\Desktop\MAS logo.png"/>
          <p:cNvPicPr>
            <a:picLocks noChangeAspect="1" noChangeArrowheads="1"/>
          </p:cNvPicPr>
          <p:nvPr/>
        </p:nvPicPr>
        <p:blipFill>
          <a:blip r:embed="rId2" cstate="print"/>
          <a:srcRect/>
          <a:stretch>
            <a:fillRect/>
          </a:stretch>
        </p:blipFill>
        <p:spPr bwMode="auto">
          <a:xfrm>
            <a:off x="6732240" y="5686142"/>
            <a:ext cx="2411760" cy="117185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Průběh hodnocení:</a:t>
            </a:r>
            <a:r>
              <a:rPr lang="cs-CZ" sz="3200" dirty="0" smtClean="0"/>
              <a:t> </a:t>
            </a:r>
            <a:endParaRPr lang="cs-CZ" sz="3200" dirty="0"/>
          </a:p>
        </p:txBody>
      </p:sp>
      <p:sp>
        <p:nvSpPr>
          <p:cNvPr id="3" name="Zástupný symbol pro obsah 2"/>
          <p:cNvSpPr>
            <a:spLocks noGrp="1"/>
          </p:cNvSpPr>
          <p:nvPr>
            <p:ph idx="1"/>
          </p:nvPr>
        </p:nvSpPr>
        <p:spPr>
          <a:xfrm>
            <a:off x="457200" y="1279301"/>
            <a:ext cx="8229600" cy="4525963"/>
          </a:xfrm>
        </p:spPr>
        <p:txBody>
          <a:bodyPr>
            <a:normAutofit fontScale="62500" lnSpcReduction="20000"/>
          </a:bodyPr>
          <a:lstStyle/>
          <a:p>
            <a:pPr>
              <a:buNone/>
            </a:pPr>
            <a:r>
              <a:rPr lang="cs-CZ" b="1" dirty="0" smtClean="0"/>
              <a:t>VĚCNÉ HODNOCENÍ – podrobně viz Příloha č. 1 Výzvy</a:t>
            </a:r>
          </a:p>
          <a:p>
            <a:pPr marL="514350" indent="-514350">
              <a:buNone/>
            </a:pPr>
            <a:r>
              <a:rPr lang="cs-CZ" dirty="0" smtClean="0"/>
              <a:t>1. Potřebnost pro území MAS (max. 35 bodů) </a:t>
            </a:r>
          </a:p>
          <a:p>
            <a:pPr marL="514350" indent="-514350">
              <a:buNone/>
            </a:pPr>
            <a:r>
              <a:rPr lang="cs-CZ" dirty="0" smtClean="0"/>
              <a:t>	- Vymezení problému a cílové skupiny – 35 bodů </a:t>
            </a:r>
          </a:p>
          <a:p>
            <a:pPr marL="514350" indent="-514350">
              <a:buNone/>
            </a:pPr>
            <a:r>
              <a:rPr lang="cs-CZ" dirty="0" smtClean="0"/>
              <a:t>2. Účelnost (max. 30 bodů) </a:t>
            </a:r>
          </a:p>
          <a:p>
            <a:pPr marL="514350" indent="-514350">
              <a:buNone/>
            </a:pPr>
            <a:r>
              <a:rPr lang="cs-CZ" dirty="0" smtClean="0"/>
              <a:t>	- Cíle a konzistentnost (intervenční logika) projektu – 25 bodů </a:t>
            </a:r>
          </a:p>
          <a:p>
            <a:pPr marL="514350" indent="-514350">
              <a:buNone/>
            </a:pPr>
            <a:r>
              <a:rPr lang="cs-CZ" dirty="0" smtClean="0"/>
              <a:t>	-  Způsob ověření dosažení cíle projektu – 5 bodů </a:t>
            </a:r>
          </a:p>
          <a:p>
            <a:pPr marL="514350" indent="-514350">
              <a:buNone/>
            </a:pPr>
            <a:r>
              <a:rPr lang="cs-CZ" dirty="0" smtClean="0"/>
              <a:t>3. Efektivnost a hospodárnost (max. 20 bodů)</a:t>
            </a:r>
          </a:p>
          <a:p>
            <a:pPr marL="914400" lvl="1" indent="-514350"/>
            <a:r>
              <a:rPr lang="cs-CZ" dirty="0" smtClean="0"/>
              <a:t>Efektivita projektu, rozpočet – 15 bodů</a:t>
            </a:r>
          </a:p>
          <a:p>
            <a:pPr marL="914400" lvl="1" indent="-514350"/>
            <a:r>
              <a:rPr lang="cs-CZ" dirty="0" smtClean="0"/>
              <a:t>Adekvátnost indikátorů – 5 bodů </a:t>
            </a:r>
          </a:p>
          <a:p>
            <a:pPr marL="514350" indent="-514350">
              <a:buNone/>
            </a:pPr>
            <a:r>
              <a:rPr lang="cs-CZ" dirty="0" smtClean="0"/>
              <a:t>4. Proveditelnost (max. 15 bodů)</a:t>
            </a:r>
          </a:p>
          <a:p>
            <a:pPr marL="914400" lvl="1" indent="-514350"/>
            <a:r>
              <a:rPr lang="cs-CZ" dirty="0" smtClean="0"/>
              <a:t>Způsob realizace aktivit a jejich návaznost – 10 bodů</a:t>
            </a:r>
          </a:p>
          <a:p>
            <a:pPr marL="914400" lvl="1" indent="-514350"/>
            <a:r>
              <a:rPr lang="cs-CZ" dirty="0" smtClean="0"/>
              <a:t>Způsob zapojení cílové skupiny – 5 bodů</a:t>
            </a:r>
          </a:p>
          <a:p>
            <a:pPr marL="514350" indent="-514350">
              <a:buNone/>
            </a:pPr>
            <a:endParaRPr lang="cs-CZ" dirty="0"/>
          </a:p>
          <a:p>
            <a:pPr marL="514350" indent="-514350">
              <a:buNone/>
            </a:pPr>
            <a:r>
              <a:rPr lang="cs-CZ" b="1" dirty="0" smtClean="0"/>
              <a:t>Deskriptory: </a:t>
            </a:r>
            <a:r>
              <a:rPr lang="cs-CZ" dirty="0" smtClean="0"/>
              <a:t>Velmi dobře – 100 %, Dobře – 75 %, Dostatečně</a:t>
            </a:r>
          </a:p>
          <a:p>
            <a:pPr marL="514350" indent="-514350">
              <a:buNone/>
            </a:pPr>
            <a:r>
              <a:rPr lang="cs-CZ" dirty="0" smtClean="0"/>
              <a:t>50 %, Nedostatečně – 25 % a níže – eliminační deskriptor</a:t>
            </a:r>
            <a:endParaRPr lang="cs-CZ" dirty="0"/>
          </a:p>
        </p:txBody>
      </p:sp>
      <p:pic>
        <p:nvPicPr>
          <p:cNvPr id="27650" name="Picture 2" descr="C:\Users\uzivatel\Desktop\MAS logo.png"/>
          <p:cNvPicPr>
            <a:picLocks noChangeAspect="1" noChangeArrowheads="1"/>
          </p:cNvPicPr>
          <p:nvPr/>
        </p:nvPicPr>
        <p:blipFill>
          <a:blip r:embed="rId2" cstate="print"/>
          <a:srcRect/>
          <a:stretch>
            <a:fillRect/>
          </a:stretch>
        </p:blipFill>
        <p:spPr bwMode="auto">
          <a:xfrm>
            <a:off x="7236296" y="5931058"/>
            <a:ext cx="1907704" cy="92694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sz="3200" b="1" dirty="0" smtClean="0"/>
              <a:t>Průběh hodnocení:</a:t>
            </a:r>
            <a:endParaRPr lang="cs-CZ" sz="3200" b="1" dirty="0"/>
          </a:p>
        </p:txBody>
      </p:sp>
      <p:sp>
        <p:nvSpPr>
          <p:cNvPr id="3" name="Zástupný symbol pro obsah 2"/>
          <p:cNvSpPr>
            <a:spLocks noGrp="1"/>
          </p:cNvSpPr>
          <p:nvPr>
            <p:ph idx="1"/>
          </p:nvPr>
        </p:nvSpPr>
        <p:spPr>
          <a:xfrm>
            <a:off x="457200" y="1124744"/>
            <a:ext cx="8363272" cy="5001419"/>
          </a:xfrm>
        </p:spPr>
        <p:txBody>
          <a:bodyPr>
            <a:normAutofit/>
          </a:bodyPr>
          <a:lstStyle/>
          <a:p>
            <a:pPr>
              <a:buNone/>
            </a:pPr>
            <a:r>
              <a:rPr lang="cs-CZ" b="1" dirty="0" smtClean="0"/>
              <a:t>VÝBĚR PROJEKTŮ </a:t>
            </a:r>
          </a:p>
          <a:p>
            <a:r>
              <a:rPr lang="cs-CZ" dirty="0" smtClean="0"/>
              <a:t>Provádí Programový výbor MAS </a:t>
            </a:r>
          </a:p>
          <a:p>
            <a:r>
              <a:rPr lang="cs-CZ" dirty="0" smtClean="0"/>
              <a:t>Nesmí měnit výsledky hodnocení Výběrové komise (pořadí, počet bodů) </a:t>
            </a:r>
          </a:p>
          <a:p>
            <a:r>
              <a:rPr lang="cs-CZ" dirty="0" smtClean="0"/>
              <a:t>Do 20 pracovních dnů od ukončení VH </a:t>
            </a:r>
          </a:p>
          <a:p>
            <a:pPr>
              <a:buNone/>
            </a:pPr>
            <a:endParaRPr lang="cs-CZ" dirty="0"/>
          </a:p>
          <a:p>
            <a:pPr>
              <a:buNone/>
            </a:pPr>
            <a:r>
              <a:rPr lang="cs-CZ" b="1" dirty="0" smtClean="0"/>
              <a:t>ZÁVĚREČNÉ OVĚŘENÍ ZPŮSOBILOSTI</a:t>
            </a:r>
            <a:r>
              <a:rPr lang="cs-CZ" dirty="0" smtClean="0"/>
              <a:t> </a:t>
            </a:r>
          </a:p>
          <a:p>
            <a:r>
              <a:rPr lang="cs-CZ" dirty="0" smtClean="0"/>
              <a:t> provádí ŘO u projektů, které byly vybrány MAS </a:t>
            </a:r>
          </a:p>
        </p:txBody>
      </p:sp>
      <p:pic>
        <p:nvPicPr>
          <p:cNvPr id="28674" name="Picture 2" descr="C:\Users\uzivatel\Desktop\MAS logo.png"/>
          <p:cNvPicPr>
            <a:picLocks noChangeAspect="1" noChangeArrowheads="1"/>
          </p:cNvPicPr>
          <p:nvPr/>
        </p:nvPicPr>
        <p:blipFill>
          <a:blip r:embed="rId2" cstate="print"/>
          <a:srcRect/>
          <a:stretch>
            <a:fillRect/>
          </a:stretch>
        </p:blipFill>
        <p:spPr bwMode="auto">
          <a:xfrm>
            <a:off x="6660232" y="5651153"/>
            <a:ext cx="2483768" cy="1206847"/>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Metodiky, podklady, návody:</a:t>
            </a:r>
            <a:r>
              <a:rPr lang="cs-CZ" dirty="0" smtClean="0"/>
              <a:t> </a:t>
            </a:r>
            <a:endParaRPr lang="cs-CZ" dirty="0"/>
          </a:p>
        </p:txBody>
      </p:sp>
      <p:sp>
        <p:nvSpPr>
          <p:cNvPr id="3" name="Zástupný symbol pro obsah 2"/>
          <p:cNvSpPr>
            <a:spLocks noGrp="1"/>
          </p:cNvSpPr>
          <p:nvPr>
            <p:ph idx="1"/>
          </p:nvPr>
        </p:nvSpPr>
        <p:spPr/>
        <p:txBody>
          <a:bodyPr>
            <a:normAutofit/>
          </a:bodyPr>
          <a:lstStyle/>
          <a:p>
            <a:r>
              <a:rPr lang="cs-CZ" sz="2000" dirty="0" smtClean="0"/>
              <a:t>Pokyny k vyplnění žádosti v ISKP14+: </a:t>
            </a:r>
            <a:r>
              <a:rPr lang="cs-CZ" sz="2000" dirty="0" smtClean="0">
                <a:hlinkClick r:id="rId2"/>
              </a:rPr>
              <a:t>https://www.esfcr.cz/formulare-a-pokyny-potrebne-v-ramci-pripravy-zadosti-o-podporu-opz/-/dokument/797956</a:t>
            </a:r>
            <a:endParaRPr lang="cs-CZ" sz="2000" dirty="0" smtClean="0"/>
          </a:p>
          <a:p>
            <a:r>
              <a:rPr lang="cs-CZ" sz="2000" dirty="0" smtClean="0"/>
              <a:t>Obecná část pravidel pro žadatele a příjemce z OPZ:</a:t>
            </a:r>
          </a:p>
          <a:p>
            <a:pPr>
              <a:buNone/>
            </a:pPr>
            <a:r>
              <a:rPr lang="cs-CZ" sz="2000" dirty="0" smtClean="0"/>
              <a:t>	</a:t>
            </a:r>
            <a:r>
              <a:rPr lang="cs-CZ" sz="2000" dirty="0" smtClean="0">
                <a:hlinkClick r:id="rId3"/>
              </a:rPr>
              <a:t>https://www.esfcr.cz/pravidla-pro-zadatele-a-prijemce-opz/-/dokument/797767</a:t>
            </a:r>
            <a:endParaRPr lang="cs-CZ" sz="2000" dirty="0" smtClean="0"/>
          </a:p>
          <a:p>
            <a:r>
              <a:rPr lang="cs-CZ" sz="2000" dirty="0" smtClean="0"/>
              <a:t>Specifická část pravidel pro žadatele a příjemce z OPZ: </a:t>
            </a:r>
            <a:r>
              <a:rPr lang="cs-CZ" sz="2000" dirty="0" smtClean="0">
                <a:hlinkClick r:id="rId4"/>
              </a:rPr>
              <a:t>https://www.esfcr.cz/pravidla-pro-zadatele-a-prijemce-opz</a:t>
            </a:r>
            <a:r>
              <a:rPr lang="cs-CZ" sz="2000" dirty="0" smtClean="0"/>
              <a:t> </a:t>
            </a:r>
          </a:p>
          <a:p>
            <a:r>
              <a:rPr lang="cs-CZ" sz="2000" dirty="0" smtClean="0"/>
              <a:t>Pravidla publicity (šablony a vzory): </a:t>
            </a:r>
            <a:r>
              <a:rPr lang="cs-CZ" sz="2000" dirty="0" smtClean="0">
                <a:hlinkClick r:id="rId5"/>
              </a:rPr>
              <a:t>https://www.esfcr.cz/sablony-a-vzory-pro-vizualni-identitu-opz</a:t>
            </a:r>
            <a:r>
              <a:rPr lang="cs-CZ" sz="2000" dirty="0" smtClean="0"/>
              <a:t>  </a:t>
            </a:r>
          </a:p>
          <a:p>
            <a:r>
              <a:rPr lang="cs-CZ" sz="2000" dirty="0" smtClean="0"/>
              <a:t>Obvyklé ceny, mzdy a platy: </a:t>
            </a:r>
            <a:r>
              <a:rPr lang="cs-CZ" sz="2000" dirty="0" smtClean="0">
                <a:hlinkClick r:id="rId6"/>
              </a:rPr>
              <a:t>https://www.esfcr.cz/obvykle-ceny-a-mzdy-platy-opz/-/dokument/799359</a:t>
            </a:r>
            <a:r>
              <a:rPr lang="cs-CZ" sz="2000" dirty="0" smtClean="0"/>
              <a:t> </a:t>
            </a:r>
          </a:p>
          <a:p>
            <a:endParaRPr lang="cs-CZ" sz="2000" dirty="0"/>
          </a:p>
        </p:txBody>
      </p:sp>
      <p:pic>
        <p:nvPicPr>
          <p:cNvPr id="29698" name="Picture 2" descr="C:\Users\uzivatel\Desktop\MAS logo.png"/>
          <p:cNvPicPr>
            <a:picLocks noChangeAspect="1" noChangeArrowheads="1"/>
          </p:cNvPicPr>
          <p:nvPr/>
        </p:nvPicPr>
        <p:blipFill>
          <a:blip r:embed="rId7" cstate="print"/>
          <a:srcRect/>
          <a:stretch>
            <a:fillRect/>
          </a:stretch>
        </p:blipFill>
        <p:spPr bwMode="auto">
          <a:xfrm>
            <a:off x="6588224" y="5616165"/>
            <a:ext cx="2555776" cy="1241835"/>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Kontaktní údaje:</a:t>
            </a:r>
            <a:endParaRPr lang="cs-CZ" sz="3200" b="1" dirty="0"/>
          </a:p>
        </p:txBody>
      </p:sp>
      <p:sp>
        <p:nvSpPr>
          <p:cNvPr id="3" name="Zástupný symbol pro obsah 2"/>
          <p:cNvSpPr>
            <a:spLocks noGrp="1"/>
          </p:cNvSpPr>
          <p:nvPr>
            <p:ph idx="1"/>
          </p:nvPr>
        </p:nvSpPr>
        <p:spPr>
          <a:xfrm>
            <a:off x="179512" y="1600200"/>
            <a:ext cx="8784976" cy="4525963"/>
          </a:xfrm>
        </p:spPr>
        <p:txBody>
          <a:bodyPr>
            <a:normAutofit/>
          </a:bodyPr>
          <a:lstStyle/>
          <a:p>
            <a:pPr>
              <a:buNone/>
            </a:pPr>
            <a:r>
              <a:rPr lang="cs-CZ" b="1" dirty="0" smtClean="0"/>
              <a:t>MAS </a:t>
            </a:r>
            <a:r>
              <a:rPr lang="cs-CZ" b="1" dirty="0" err="1" smtClean="0"/>
              <a:t>Hustopečsko</a:t>
            </a:r>
            <a:r>
              <a:rPr lang="cs-CZ" b="1" dirty="0" smtClean="0"/>
              <a:t>, z. s.</a:t>
            </a:r>
          </a:p>
          <a:p>
            <a:pPr>
              <a:buNone/>
            </a:pPr>
            <a:r>
              <a:rPr lang="cs-CZ" dirty="0" smtClean="0"/>
              <a:t>Tovární 22 (budova společnosti </a:t>
            </a:r>
            <a:r>
              <a:rPr lang="cs-CZ" dirty="0" err="1" smtClean="0"/>
              <a:t>Hantály</a:t>
            </a:r>
            <a:r>
              <a:rPr lang="cs-CZ" dirty="0" smtClean="0"/>
              <a:t>, a. s.)</a:t>
            </a:r>
          </a:p>
          <a:p>
            <a:pPr>
              <a:buNone/>
            </a:pPr>
            <a:r>
              <a:rPr lang="cs-CZ" dirty="0" smtClean="0"/>
              <a:t>Velké Pavlovice</a:t>
            </a:r>
          </a:p>
          <a:p>
            <a:pPr>
              <a:buNone/>
            </a:pPr>
            <a:endParaRPr lang="cs-CZ" dirty="0" smtClean="0"/>
          </a:p>
          <a:p>
            <a:pPr>
              <a:buNone/>
            </a:pPr>
            <a:r>
              <a:rPr lang="cs-CZ" b="1" dirty="0" smtClean="0"/>
              <a:t>Kontaktní osoba:</a:t>
            </a:r>
          </a:p>
          <a:p>
            <a:r>
              <a:rPr lang="cs-CZ" sz="2000" dirty="0" smtClean="0"/>
              <a:t>Ing. Michal Zich - +420 774 113 357, </a:t>
            </a:r>
            <a:r>
              <a:rPr lang="cs-CZ" sz="2000" dirty="0" err="1" smtClean="0">
                <a:hlinkClick r:id="rId2"/>
              </a:rPr>
              <a:t>ZichM</a:t>
            </a:r>
            <a:r>
              <a:rPr lang="en-US" sz="2000" dirty="0" smtClean="0">
                <a:hlinkClick r:id="rId2"/>
              </a:rPr>
              <a:t>@</a:t>
            </a:r>
            <a:r>
              <a:rPr lang="cs-CZ" sz="2000" dirty="0" smtClean="0">
                <a:hlinkClick r:id="rId2"/>
              </a:rPr>
              <a:t>seznam.</a:t>
            </a:r>
            <a:r>
              <a:rPr lang="cs-CZ" sz="2000" dirty="0" err="1" smtClean="0">
                <a:hlinkClick r:id="rId2"/>
              </a:rPr>
              <a:t>cz</a:t>
            </a:r>
            <a:endParaRPr lang="cs-CZ" sz="2000" dirty="0" smtClean="0"/>
          </a:p>
        </p:txBody>
      </p:sp>
      <p:pic>
        <p:nvPicPr>
          <p:cNvPr id="30722" name="Picture 2" descr="C:\Users\uzivatel\Desktop\MAS logo.png"/>
          <p:cNvPicPr>
            <a:picLocks noChangeAspect="1" noChangeArrowheads="1"/>
          </p:cNvPicPr>
          <p:nvPr/>
        </p:nvPicPr>
        <p:blipFill>
          <a:blip r:embed="rId3" cstate="print"/>
          <a:srcRect/>
          <a:stretch>
            <a:fillRect/>
          </a:stretch>
        </p:blipFill>
        <p:spPr bwMode="auto">
          <a:xfrm>
            <a:off x="6588224" y="5616165"/>
            <a:ext cx="2555776" cy="124183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Tipy při psaní žádosti:</a:t>
            </a:r>
            <a:endParaRPr lang="cs-CZ" b="1" dirty="0"/>
          </a:p>
        </p:txBody>
      </p:sp>
      <p:sp>
        <p:nvSpPr>
          <p:cNvPr id="3" name="Zástupný symbol pro obsah 2"/>
          <p:cNvSpPr>
            <a:spLocks noGrp="1"/>
          </p:cNvSpPr>
          <p:nvPr>
            <p:ph idx="1"/>
          </p:nvPr>
        </p:nvSpPr>
        <p:spPr>
          <a:xfrm>
            <a:off x="457200" y="1268760"/>
            <a:ext cx="8229600" cy="4857403"/>
          </a:xfrm>
        </p:spPr>
        <p:txBody>
          <a:bodyPr/>
          <a:lstStyle/>
          <a:p>
            <a:pPr marL="0" indent="0">
              <a:buNone/>
            </a:pPr>
            <a:r>
              <a:rPr lang="cs-CZ" sz="1800" b="1" u="sng" cap="all" dirty="0" smtClean="0"/>
              <a:t>PROJEKTOVÝ ZÁMĚR</a:t>
            </a:r>
          </a:p>
          <a:p>
            <a:pPr marL="900000" hangingPunct="0">
              <a:buFont typeface="+mj-lt"/>
              <a:buAutoNum type="arabicPeriod"/>
            </a:pPr>
            <a:r>
              <a:rPr lang="cs-CZ" sz="1600" b="1" cap="all" dirty="0" smtClean="0"/>
              <a:t>Co chceme a můžeme změnit? </a:t>
            </a:r>
          </a:p>
          <a:p>
            <a:pPr marL="900000" hangingPunct="0">
              <a:buFont typeface="+mj-lt"/>
              <a:buAutoNum type="arabicPeriod"/>
            </a:pPr>
            <a:r>
              <a:rPr lang="cs-CZ" sz="1600" b="1" cap="all" dirty="0" smtClean="0"/>
              <a:t>Jak toho chceme dosáhnout?</a:t>
            </a:r>
          </a:p>
          <a:p>
            <a:pPr marL="900000" hangingPunct="0">
              <a:spcAft>
                <a:spcPts val="1200"/>
              </a:spcAft>
              <a:buFont typeface="+mj-lt"/>
              <a:buAutoNum type="arabicPeriod"/>
            </a:pPr>
            <a:r>
              <a:rPr lang="cs-CZ" sz="1600" b="1" cap="all" dirty="0" smtClean="0"/>
              <a:t>Jak ověříme, že jsme byli úspěšní?</a:t>
            </a:r>
          </a:p>
          <a:p>
            <a:pPr marL="0" indent="0">
              <a:buNone/>
            </a:pPr>
            <a:r>
              <a:rPr lang="cs-CZ" sz="1800" b="1" u="sng" cap="all" dirty="0" smtClean="0"/>
              <a:t>1. Co chceme a můžeme změnit? </a:t>
            </a:r>
          </a:p>
          <a:p>
            <a:pPr>
              <a:spcBef>
                <a:spcPts val="0"/>
              </a:spcBef>
            </a:pPr>
            <a:r>
              <a:rPr lang="cs-CZ" sz="2000" dirty="0" smtClean="0"/>
              <a:t>Definování konkrétních problémů (</a:t>
            </a:r>
            <a:r>
              <a:rPr lang="cs-CZ" sz="2000" b="1" dirty="0" smtClean="0"/>
              <a:t>identifikování potřeb</a:t>
            </a:r>
            <a:r>
              <a:rPr lang="cs-CZ" sz="2000" dirty="0" smtClean="0"/>
              <a:t> </a:t>
            </a:r>
            <a:r>
              <a:rPr lang="cs-CZ" sz="2000" b="1" dirty="0" smtClean="0"/>
              <a:t>cílové skupiny</a:t>
            </a:r>
            <a:r>
              <a:rPr lang="cs-CZ" sz="2000" dirty="0" smtClean="0"/>
              <a:t>), </a:t>
            </a:r>
            <a:br>
              <a:rPr lang="cs-CZ" sz="2000" dirty="0" smtClean="0"/>
            </a:br>
            <a:r>
              <a:rPr lang="cs-CZ" sz="2000" dirty="0" smtClean="0"/>
              <a:t>které chceme a jsme schopni projektem změnit.</a:t>
            </a:r>
          </a:p>
          <a:p>
            <a:pPr marL="0" indent="0" hangingPunct="0">
              <a:lnSpc>
                <a:spcPct val="100000"/>
              </a:lnSpc>
              <a:buNone/>
            </a:pPr>
            <a:r>
              <a:rPr lang="cs-CZ" sz="1600" b="1" dirty="0" smtClean="0"/>
              <a:t>Doporučení:</a:t>
            </a:r>
          </a:p>
          <a:p>
            <a:pPr lvl="0" algn="just" hangingPunct="0">
              <a:lnSpc>
                <a:spcPct val="100000"/>
              </a:lnSpc>
              <a:spcBef>
                <a:spcPts val="0"/>
              </a:spcBef>
              <a:spcAft>
                <a:spcPts val="0"/>
              </a:spcAft>
            </a:pPr>
            <a:r>
              <a:rPr lang="cs-CZ" sz="1600" dirty="0" smtClean="0"/>
              <a:t>jedna z nejdůležitějších částí žádosti, neodbývejte ji,</a:t>
            </a:r>
          </a:p>
          <a:p>
            <a:pPr lvl="0" algn="just" hangingPunct="0">
              <a:lnSpc>
                <a:spcPct val="100000"/>
              </a:lnSpc>
              <a:spcBef>
                <a:spcPts val="0"/>
              </a:spcBef>
              <a:spcAft>
                <a:spcPts val="0"/>
              </a:spcAft>
            </a:pPr>
            <a:r>
              <a:rPr lang="cs-CZ" sz="1600" dirty="0" smtClean="0"/>
              <a:t>nemudrujte, nefilosofujte, nebásněte, buďte konkrétní a exaktní: čísla, data,</a:t>
            </a:r>
          </a:p>
          <a:p>
            <a:pPr lvl="0" algn="just" hangingPunct="0">
              <a:lnSpc>
                <a:spcPct val="100000"/>
              </a:lnSpc>
              <a:spcBef>
                <a:spcPts val="0"/>
              </a:spcBef>
              <a:spcAft>
                <a:spcPts val="0"/>
              </a:spcAft>
            </a:pPr>
            <a:r>
              <a:rPr lang="cs-CZ" sz="1600" dirty="0" smtClean="0"/>
              <a:t>soustřeďte se na ty potřeby, které korespondují s cíli a aktivitami projektu, </a:t>
            </a:r>
            <a:br>
              <a:rPr lang="cs-CZ" sz="1600" dirty="0" smtClean="0"/>
            </a:br>
            <a:r>
              <a:rPr lang="cs-CZ" sz="1600" dirty="0" smtClean="0"/>
              <a:t>a tuto vazbu prokažte,</a:t>
            </a:r>
          </a:p>
          <a:p>
            <a:pPr lvl="0" algn="just" hangingPunct="0">
              <a:lnSpc>
                <a:spcPct val="100000"/>
              </a:lnSpc>
              <a:spcBef>
                <a:spcPts val="0"/>
              </a:spcBef>
              <a:spcAft>
                <a:spcPts val="0"/>
              </a:spcAft>
            </a:pPr>
            <a:r>
              <a:rPr lang="cs-CZ" sz="1600" dirty="0" smtClean="0"/>
              <a:t>držte se cílové skupiny/cílových skupin,</a:t>
            </a:r>
          </a:p>
          <a:p>
            <a:pPr lvl="0" algn="just" hangingPunct="0">
              <a:lnSpc>
                <a:spcPct val="100000"/>
              </a:lnSpc>
              <a:spcBef>
                <a:spcPts val="0"/>
              </a:spcBef>
              <a:spcAft>
                <a:spcPts val="0"/>
              </a:spcAft>
            </a:pPr>
            <a:r>
              <a:rPr lang="cs-CZ" sz="1600" dirty="0" smtClean="0"/>
              <a:t>odvolejte se na analytické materiály, dejte je do přílohy,</a:t>
            </a:r>
          </a:p>
          <a:p>
            <a:pPr lvl="0" algn="just" hangingPunct="0">
              <a:lnSpc>
                <a:spcPct val="100000"/>
              </a:lnSpc>
              <a:spcBef>
                <a:spcPts val="0"/>
              </a:spcBef>
              <a:spcAft>
                <a:spcPts val="0"/>
              </a:spcAft>
            </a:pPr>
            <a:r>
              <a:rPr lang="cs-CZ" sz="1600" dirty="0" smtClean="0"/>
              <a:t>odvolejte se na strategické dokumenty, dejte je do přílohy.</a:t>
            </a:r>
            <a:endParaRPr lang="cs-CZ" dirty="0"/>
          </a:p>
        </p:txBody>
      </p:sp>
      <p:pic>
        <p:nvPicPr>
          <p:cNvPr id="31746" name="Picture 2" descr="C:\Users\uzivatel\Desktop\MAS logo.png"/>
          <p:cNvPicPr>
            <a:picLocks noChangeAspect="1" noChangeArrowheads="1"/>
          </p:cNvPicPr>
          <p:nvPr/>
        </p:nvPicPr>
        <p:blipFill>
          <a:blip r:embed="rId2" cstate="print"/>
          <a:srcRect/>
          <a:stretch>
            <a:fillRect/>
          </a:stretch>
        </p:blipFill>
        <p:spPr bwMode="auto">
          <a:xfrm>
            <a:off x="6804248" y="5721130"/>
            <a:ext cx="2339752" cy="113687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Tipy při psaní žádosti:</a:t>
            </a:r>
            <a:endParaRPr lang="cs-CZ" sz="3200" dirty="0"/>
          </a:p>
        </p:txBody>
      </p:sp>
      <p:sp>
        <p:nvSpPr>
          <p:cNvPr id="3" name="Zástupný symbol pro obsah 2"/>
          <p:cNvSpPr>
            <a:spLocks noGrp="1"/>
          </p:cNvSpPr>
          <p:nvPr>
            <p:ph idx="1"/>
          </p:nvPr>
        </p:nvSpPr>
        <p:spPr/>
        <p:txBody>
          <a:bodyPr>
            <a:normAutofit fontScale="92500"/>
          </a:bodyPr>
          <a:lstStyle/>
          <a:p>
            <a:pPr marL="0" indent="0">
              <a:buNone/>
            </a:pPr>
            <a:r>
              <a:rPr lang="cs-CZ" sz="1800" b="1" u="sng" cap="all" dirty="0" smtClean="0"/>
              <a:t>1. Co chceme a můžeme změnit? </a:t>
            </a:r>
          </a:p>
          <a:p>
            <a:pPr>
              <a:spcBef>
                <a:spcPts val="0"/>
              </a:spcBef>
            </a:pPr>
            <a:r>
              <a:rPr lang="cs-CZ" sz="2000" dirty="0" smtClean="0"/>
              <a:t>Součástí definice problému je vždy také </a:t>
            </a:r>
            <a:r>
              <a:rPr lang="cs-CZ" sz="2000" b="1" dirty="0" smtClean="0"/>
              <a:t>specifikace cílové skupiny projektu</a:t>
            </a:r>
            <a:r>
              <a:rPr lang="cs-CZ" sz="2000" dirty="0" smtClean="0"/>
              <a:t>, </a:t>
            </a:r>
            <a:br>
              <a:rPr lang="cs-CZ" sz="2000" dirty="0" smtClean="0"/>
            </a:br>
            <a:r>
              <a:rPr lang="cs-CZ" sz="2000" dirty="0" smtClean="0"/>
              <a:t>tj. osob, kterých se problém týká.</a:t>
            </a:r>
          </a:p>
          <a:p>
            <a:pPr marL="0" lvl="1" indent="0">
              <a:lnSpc>
                <a:spcPts val="2880"/>
              </a:lnSpc>
              <a:spcBef>
                <a:spcPts val="600"/>
              </a:spcBef>
              <a:spcAft>
                <a:spcPts val="600"/>
              </a:spcAft>
              <a:buSzPct val="100000"/>
              <a:buNone/>
            </a:pPr>
            <a:r>
              <a:rPr lang="cs-CZ" sz="1600" b="1" dirty="0" smtClean="0"/>
              <a:t>Doporučení:</a:t>
            </a:r>
            <a:endParaRPr lang="cs-CZ" sz="1600" dirty="0" smtClean="0"/>
          </a:p>
          <a:p>
            <a:pPr algn="just" hangingPunct="0">
              <a:lnSpc>
                <a:spcPct val="100000"/>
              </a:lnSpc>
              <a:spcBef>
                <a:spcPts val="0"/>
              </a:spcBef>
              <a:spcAft>
                <a:spcPts val="0"/>
              </a:spcAft>
            </a:pPr>
            <a:r>
              <a:rPr lang="cs-CZ" sz="1600" dirty="0" smtClean="0"/>
              <a:t>vymezení a charakteristika CS: vymezená věkem, pohlavím, etnicitou, územím, kulturou, socioekonomickým postavením, jinak definovanou skupinovou příslušností, jako je např. dlouhodobá nezaměstnanost,</a:t>
            </a:r>
          </a:p>
          <a:p>
            <a:pPr algn="just" hangingPunct="0">
              <a:lnSpc>
                <a:spcPct val="100000"/>
              </a:lnSpc>
              <a:spcBef>
                <a:spcPts val="0"/>
              </a:spcBef>
              <a:spcAft>
                <a:spcPts val="0"/>
              </a:spcAft>
            </a:pPr>
            <a:r>
              <a:rPr lang="cs-CZ" sz="1600" dirty="0" smtClean="0"/>
              <a:t>čím ostřeji vymezená, tím lépe (bezbřehost napovídá, že nevíte pořádně, co chcete, a tak chcete dělat všechno pro všechny),</a:t>
            </a:r>
          </a:p>
          <a:p>
            <a:pPr algn="just" hangingPunct="0">
              <a:lnSpc>
                <a:spcPct val="100000"/>
              </a:lnSpc>
              <a:spcBef>
                <a:spcPts val="0"/>
              </a:spcBef>
              <a:spcAft>
                <a:spcPts val="0"/>
              </a:spcAft>
            </a:pPr>
            <a:r>
              <a:rPr lang="cs-CZ" sz="1600" dirty="0" smtClean="0"/>
              <a:t>projekt může mít více CS, pak ale u každé je třeba zvlášť popsat potřeby,</a:t>
            </a:r>
          </a:p>
          <a:p>
            <a:pPr algn="just" hangingPunct="0">
              <a:lnSpc>
                <a:spcPct val="100000"/>
              </a:lnSpc>
              <a:spcBef>
                <a:spcPts val="0"/>
              </a:spcBef>
              <a:spcAft>
                <a:spcPts val="0"/>
              </a:spcAft>
            </a:pPr>
            <a:r>
              <a:rPr lang="cs-CZ" sz="1600" dirty="0" smtClean="0"/>
              <a:t>charakteristika selektivní: znaky, trendy, problémy, jež chcete řešit v projektu vazba na potřeby CS,</a:t>
            </a:r>
          </a:p>
          <a:p>
            <a:pPr algn="just" hangingPunct="0">
              <a:lnSpc>
                <a:spcPct val="100000"/>
              </a:lnSpc>
              <a:spcBef>
                <a:spcPts val="0"/>
              </a:spcBef>
              <a:spcAft>
                <a:spcPts val="0"/>
              </a:spcAft>
            </a:pPr>
            <a:r>
              <a:rPr lang="cs-CZ" sz="1600" dirty="0" smtClean="0"/>
              <a:t>projekt musí prokazatelně korespondovat s potřebami CS, na kterou je zaměřen = ideálně vyjmenujte potřeby CS a ke každé přiřaďte aktivitu projektu, kterou chcete danou potřebu naplnit,</a:t>
            </a:r>
          </a:p>
          <a:p>
            <a:pPr algn="just" hangingPunct="0">
              <a:lnSpc>
                <a:spcPct val="100000"/>
              </a:lnSpc>
              <a:spcBef>
                <a:spcPts val="0"/>
              </a:spcBef>
              <a:spcAft>
                <a:spcPts val="0"/>
              </a:spcAft>
            </a:pPr>
            <a:r>
              <a:rPr lang="cs-CZ" sz="1600" dirty="0" smtClean="0"/>
              <a:t>jmenujte jen ty potřeby CS, které projektem hodláte naplňovat (ostatní potřeby můžete také zmínit, ale s vysvětlením, proč je projekt neřeší, případně že je řešíte </a:t>
            </a:r>
            <a:br>
              <a:rPr lang="cs-CZ" sz="1600" dirty="0" smtClean="0"/>
            </a:br>
            <a:r>
              <a:rPr lang="cs-CZ" sz="1600" dirty="0" smtClean="0"/>
              <a:t>v projektu jiném).</a:t>
            </a:r>
          </a:p>
          <a:p>
            <a:endParaRPr lang="cs-CZ" dirty="0"/>
          </a:p>
        </p:txBody>
      </p:sp>
      <p:pic>
        <p:nvPicPr>
          <p:cNvPr id="32770" name="Picture 2" descr="C:\Users\uzivatel\Desktop\MAS logo.png"/>
          <p:cNvPicPr>
            <a:picLocks noChangeAspect="1" noChangeArrowheads="1"/>
          </p:cNvPicPr>
          <p:nvPr/>
        </p:nvPicPr>
        <p:blipFill>
          <a:blip r:embed="rId2" cstate="print"/>
          <a:srcRect/>
          <a:stretch>
            <a:fillRect/>
          </a:stretch>
        </p:blipFill>
        <p:spPr bwMode="auto">
          <a:xfrm>
            <a:off x="6660232" y="5651153"/>
            <a:ext cx="2483768" cy="1206847"/>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Tipy při psaní žádosti:</a:t>
            </a:r>
            <a:endParaRPr lang="cs-CZ" b="1" dirty="0"/>
          </a:p>
        </p:txBody>
      </p:sp>
      <p:sp>
        <p:nvSpPr>
          <p:cNvPr id="3" name="Zástupný symbol pro obsah 2"/>
          <p:cNvSpPr>
            <a:spLocks noGrp="1"/>
          </p:cNvSpPr>
          <p:nvPr>
            <p:ph idx="1"/>
          </p:nvPr>
        </p:nvSpPr>
        <p:spPr/>
        <p:txBody>
          <a:bodyPr/>
          <a:lstStyle/>
          <a:p>
            <a:pPr marL="0" indent="0">
              <a:spcAft>
                <a:spcPts val="1200"/>
              </a:spcAft>
              <a:buNone/>
            </a:pPr>
            <a:r>
              <a:rPr lang="cs-CZ" sz="1800" b="1" u="sng" cap="all" dirty="0" smtClean="0"/>
              <a:t>1. Co chceme a můžeme změnit? </a:t>
            </a:r>
          </a:p>
          <a:p>
            <a:pPr lvl="1">
              <a:lnSpc>
                <a:spcPct val="100000"/>
              </a:lnSpc>
              <a:spcBef>
                <a:spcPts val="0"/>
              </a:spcBef>
              <a:spcAft>
                <a:spcPts val="0"/>
              </a:spcAft>
            </a:pPr>
            <a:r>
              <a:rPr lang="cs-CZ" sz="1600" b="1" dirty="0" smtClean="0"/>
              <a:t>Cíl projektu musí být:</a:t>
            </a:r>
          </a:p>
          <a:p>
            <a:pPr marL="414000" lvl="1" indent="0">
              <a:lnSpc>
                <a:spcPct val="100000"/>
              </a:lnSpc>
              <a:spcBef>
                <a:spcPts val="0"/>
              </a:spcBef>
              <a:buNone/>
            </a:pPr>
            <a:r>
              <a:rPr lang="cs-CZ" sz="1600" dirty="0" smtClean="0"/>
              <a:t>	</a:t>
            </a:r>
            <a:r>
              <a:rPr lang="cs-CZ" sz="1600" b="1" dirty="0" smtClean="0"/>
              <a:t>1)</a:t>
            </a:r>
            <a:r>
              <a:rPr lang="cs-CZ" sz="1600" dirty="0" smtClean="0"/>
              <a:t> </a:t>
            </a:r>
            <a:r>
              <a:rPr lang="cs-CZ" sz="1600" b="1" dirty="0" smtClean="0"/>
              <a:t>reálně dosažitelný </a:t>
            </a:r>
            <a:r>
              <a:rPr lang="cs-CZ" sz="1600" dirty="0" smtClean="0"/>
              <a:t>v daném čase a za daných podmínek,</a:t>
            </a:r>
          </a:p>
          <a:p>
            <a:pPr marL="414000" lvl="1" indent="0">
              <a:lnSpc>
                <a:spcPct val="100000"/>
              </a:lnSpc>
              <a:spcBef>
                <a:spcPts val="0"/>
              </a:spcBef>
              <a:buNone/>
            </a:pPr>
            <a:r>
              <a:rPr lang="cs-CZ" sz="1600" dirty="0" smtClean="0"/>
              <a:t>	</a:t>
            </a:r>
            <a:r>
              <a:rPr lang="cs-CZ" sz="1600" b="1" dirty="0" smtClean="0"/>
              <a:t>2) měřitelný</a:t>
            </a:r>
            <a:r>
              <a:rPr lang="cs-CZ" sz="1600" dirty="0" smtClean="0"/>
              <a:t>, aby bylo možné po ukončení projektu prokázat jeho naplnění 	    pomocí kvantifikovaných údajů.</a:t>
            </a:r>
          </a:p>
          <a:p>
            <a:pPr lvl="1">
              <a:lnSpc>
                <a:spcPct val="100000"/>
              </a:lnSpc>
              <a:spcBef>
                <a:spcPts val="0"/>
              </a:spcBef>
            </a:pPr>
            <a:r>
              <a:rPr lang="cs-CZ" sz="1600" b="1" dirty="0" smtClean="0"/>
              <a:t>Cíle projektu dělíme na:</a:t>
            </a:r>
          </a:p>
          <a:p>
            <a:pPr marL="0" indent="0" hangingPunct="0">
              <a:lnSpc>
                <a:spcPct val="100000"/>
              </a:lnSpc>
              <a:spcBef>
                <a:spcPts val="0"/>
              </a:spcBef>
              <a:spcAft>
                <a:spcPts val="0"/>
              </a:spcAft>
              <a:buNone/>
            </a:pPr>
            <a:r>
              <a:rPr lang="cs-CZ" sz="1600" b="1" dirty="0" smtClean="0"/>
              <a:t>	1) Hlavní </a:t>
            </a:r>
            <a:r>
              <a:rPr lang="cs-CZ" sz="1600" dirty="0" smtClean="0"/>
              <a:t>= “globální změna“, ke které projekt přispívá - formulován obecněji, </a:t>
            </a:r>
          </a:p>
          <a:p>
            <a:pPr marL="0" lvl="0" indent="0" hangingPunct="0">
              <a:lnSpc>
                <a:spcPct val="100000"/>
              </a:lnSpc>
              <a:spcBef>
                <a:spcPts val="0"/>
              </a:spcBef>
              <a:spcAft>
                <a:spcPts val="0"/>
              </a:spcAft>
              <a:buNone/>
            </a:pPr>
            <a:r>
              <a:rPr lang="cs-CZ" sz="1600" dirty="0" smtClean="0"/>
              <a:t>	</a:t>
            </a:r>
            <a:r>
              <a:rPr lang="cs-CZ" sz="1600" b="1" dirty="0" smtClean="0"/>
              <a:t>2) Specifické </a:t>
            </a:r>
            <a:r>
              <a:rPr lang="cs-CZ" sz="1600" dirty="0" smtClean="0"/>
              <a:t>= konkrétní změny, které projekt přinese (SMART).</a:t>
            </a:r>
          </a:p>
          <a:p>
            <a:pPr marL="0" lvl="0" indent="0" hangingPunct="0">
              <a:lnSpc>
                <a:spcPct val="100000"/>
              </a:lnSpc>
              <a:spcBef>
                <a:spcPts val="0"/>
              </a:spcBef>
              <a:spcAft>
                <a:spcPts val="0"/>
              </a:spcAft>
              <a:buNone/>
            </a:pPr>
            <a:endParaRPr lang="cs-CZ" sz="1600" dirty="0" smtClean="0"/>
          </a:p>
          <a:p>
            <a:pPr marL="0" lvl="1" indent="0">
              <a:lnSpc>
                <a:spcPts val="2880"/>
              </a:lnSpc>
              <a:spcBef>
                <a:spcPts val="600"/>
              </a:spcBef>
              <a:spcAft>
                <a:spcPts val="600"/>
              </a:spcAft>
              <a:buSzPct val="100000"/>
              <a:buNone/>
            </a:pPr>
            <a:r>
              <a:rPr lang="cs-CZ" sz="1600" b="1" dirty="0" smtClean="0"/>
              <a:t>Doporučení:</a:t>
            </a:r>
            <a:endParaRPr lang="cs-CZ" sz="1600" dirty="0" smtClean="0"/>
          </a:p>
          <a:p>
            <a:pPr lvl="0" algn="just" hangingPunct="0">
              <a:lnSpc>
                <a:spcPct val="100000"/>
              </a:lnSpc>
              <a:spcBef>
                <a:spcPts val="0"/>
              </a:spcBef>
              <a:spcAft>
                <a:spcPts val="0"/>
              </a:spcAft>
            </a:pPr>
            <a:r>
              <a:rPr lang="cs-CZ" sz="1600" dirty="0" smtClean="0"/>
              <a:t>při vytyčování cílů vycházejte z potřeb (inverzně: problémů), které jste si předem definovali: splnění vytyčeného cíle = naplnění definované potřeby (= odstranění popsaného problému),</a:t>
            </a:r>
          </a:p>
          <a:p>
            <a:pPr lvl="0" algn="just" hangingPunct="0">
              <a:lnSpc>
                <a:spcPct val="100000"/>
              </a:lnSpc>
              <a:spcBef>
                <a:spcPts val="0"/>
              </a:spcBef>
              <a:spcAft>
                <a:spcPts val="0"/>
              </a:spcAft>
            </a:pPr>
            <a:r>
              <a:rPr lang="cs-CZ" sz="1600" dirty="0" smtClean="0"/>
              <a:t>dbejte na dosažitelnost cílů (již při vytyčování cílů musíte mít představu o aktivitách),</a:t>
            </a:r>
          </a:p>
          <a:p>
            <a:pPr lvl="0" algn="just" hangingPunct="0">
              <a:lnSpc>
                <a:spcPct val="100000"/>
              </a:lnSpc>
              <a:spcBef>
                <a:spcPts val="0"/>
              </a:spcBef>
              <a:spcAft>
                <a:spcPts val="0"/>
              </a:spcAft>
            </a:pPr>
            <a:r>
              <a:rPr lang="cs-CZ" sz="1600" dirty="0" smtClean="0"/>
              <a:t>dbejte na měřitelnost cílů (při formulaci cílů se ptejte, zda splnění takto formulovaného cíle lze nějak prokázat/změřit).</a:t>
            </a:r>
          </a:p>
          <a:p>
            <a:endParaRPr lang="cs-CZ" dirty="0"/>
          </a:p>
        </p:txBody>
      </p:sp>
      <p:pic>
        <p:nvPicPr>
          <p:cNvPr id="33794" name="Picture 2" descr="C:\Users\uzivatel\Desktop\MAS logo.png"/>
          <p:cNvPicPr>
            <a:picLocks noChangeAspect="1" noChangeArrowheads="1"/>
          </p:cNvPicPr>
          <p:nvPr/>
        </p:nvPicPr>
        <p:blipFill>
          <a:blip r:embed="rId2" cstate="print"/>
          <a:srcRect/>
          <a:stretch>
            <a:fillRect/>
          </a:stretch>
        </p:blipFill>
        <p:spPr bwMode="auto">
          <a:xfrm>
            <a:off x="6588224" y="5616164"/>
            <a:ext cx="2555776" cy="124183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Tipy při psaní žádosti:</a:t>
            </a:r>
            <a:endParaRPr lang="cs-CZ" b="1" dirty="0"/>
          </a:p>
        </p:txBody>
      </p:sp>
      <p:sp>
        <p:nvSpPr>
          <p:cNvPr id="3" name="Zástupný symbol pro obsah 2"/>
          <p:cNvSpPr>
            <a:spLocks noGrp="1"/>
          </p:cNvSpPr>
          <p:nvPr>
            <p:ph idx="1"/>
          </p:nvPr>
        </p:nvSpPr>
        <p:spPr/>
        <p:txBody>
          <a:bodyPr>
            <a:normAutofit lnSpcReduction="10000"/>
          </a:bodyPr>
          <a:lstStyle/>
          <a:p>
            <a:pPr marL="0" lvl="0" indent="0">
              <a:buNone/>
            </a:pPr>
            <a:r>
              <a:rPr lang="cs-CZ" sz="1800" b="1" u="sng" cap="all" dirty="0" smtClean="0"/>
              <a:t>2. Jak toho chceme dosáhnout?</a:t>
            </a:r>
          </a:p>
          <a:p>
            <a:pPr lvl="1">
              <a:lnSpc>
                <a:spcPct val="100000"/>
              </a:lnSpc>
              <a:spcBef>
                <a:spcPts val="0"/>
              </a:spcBef>
              <a:spcAft>
                <a:spcPts val="600"/>
              </a:spcAft>
            </a:pPr>
            <a:r>
              <a:rPr lang="cs-CZ" sz="1600" dirty="0" smtClean="0"/>
              <a:t>V rámci přípravy projektu je nutné </a:t>
            </a:r>
            <a:r>
              <a:rPr lang="cs-CZ" sz="1600" b="1" dirty="0" smtClean="0"/>
              <a:t>definovat aktivity </a:t>
            </a:r>
            <a:r>
              <a:rPr lang="cs-CZ" sz="1600" dirty="0" smtClean="0"/>
              <a:t>(strategii), kterými bude projekt realizován.</a:t>
            </a:r>
          </a:p>
          <a:p>
            <a:pPr lvl="1">
              <a:lnSpc>
                <a:spcPct val="100000"/>
              </a:lnSpc>
              <a:spcBef>
                <a:spcPts val="0"/>
              </a:spcBef>
              <a:spcAft>
                <a:spcPts val="600"/>
              </a:spcAft>
            </a:pPr>
            <a:r>
              <a:rPr lang="cs-CZ" sz="1600" b="1" dirty="0" smtClean="0"/>
              <a:t>Aktivity </a:t>
            </a:r>
            <a:r>
              <a:rPr lang="cs-CZ" sz="1600" dirty="0" smtClean="0"/>
              <a:t>mají být prostředkem k dosažení cíle projektu, mezi cíli a klíčovými aktivitami musí být propojení. </a:t>
            </a:r>
          </a:p>
          <a:p>
            <a:pPr marL="0" lvl="1" indent="0">
              <a:lnSpc>
                <a:spcPts val="2880"/>
              </a:lnSpc>
              <a:spcBef>
                <a:spcPts val="600"/>
              </a:spcBef>
              <a:spcAft>
                <a:spcPts val="600"/>
              </a:spcAft>
              <a:buSzPct val="100000"/>
              <a:buNone/>
            </a:pPr>
            <a:r>
              <a:rPr lang="cs-CZ" sz="1600" b="1" dirty="0" smtClean="0"/>
              <a:t>Doporučení:</a:t>
            </a:r>
            <a:endParaRPr lang="cs-CZ" sz="1600" dirty="0" smtClean="0"/>
          </a:p>
          <a:p>
            <a:pPr algn="just" hangingPunct="0">
              <a:lnSpc>
                <a:spcPct val="100000"/>
              </a:lnSpc>
              <a:spcBef>
                <a:spcPts val="0"/>
              </a:spcBef>
              <a:spcAft>
                <a:spcPts val="0"/>
              </a:spcAft>
            </a:pPr>
            <a:r>
              <a:rPr lang="cs-CZ" sz="1600" dirty="0" smtClean="0"/>
              <a:t>vedou k plnění cílů, jsou prostředkem, nástrojem, ne cílem samotným,</a:t>
            </a:r>
          </a:p>
          <a:p>
            <a:pPr algn="just" hangingPunct="0">
              <a:lnSpc>
                <a:spcPct val="100000"/>
              </a:lnSpc>
              <a:spcBef>
                <a:spcPts val="0"/>
              </a:spcBef>
              <a:spcAft>
                <a:spcPts val="0"/>
              </a:spcAft>
            </a:pPr>
            <a:r>
              <a:rPr lang="cs-CZ" sz="1600" dirty="0" smtClean="0"/>
              <a:t>udržujte vazbu </a:t>
            </a:r>
            <a:r>
              <a:rPr lang="cs-CZ" sz="1600" b="1" dirty="0" smtClean="0"/>
              <a:t>potřeby – cíle – aktivity</a:t>
            </a:r>
            <a:r>
              <a:rPr lang="cs-CZ" sz="1600" dirty="0" smtClean="0"/>
              <a:t>,</a:t>
            </a:r>
          </a:p>
          <a:p>
            <a:pPr algn="just" hangingPunct="0">
              <a:lnSpc>
                <a:spcPct val="100000"/>
              </a:lnSpc>
              <a:spcBef>
                <a:spcPts val="0"/>
              </a:spcBef>
              <a:spcAft>
                <a:spcPts val="0"/>
              </a:spcAft>
            </a:pPr>
            <a:r>
              <a:rPr lang="cs-CZ" sz="1600" dirty="0" smtClean="0"/>
              <a:t>v projektu nemají co dělat aktivity, u kterých neprokážete, že slouží k naplnění cílů, </a:t>
            </a:r>
            <a:br>
              <a:rPr lang="cs-CZ" sz="1600" dirty="0" smtClean="0"/>
            </a:br>
            <a:r>
              <a:rPr lang="cs-CZ" sz="1600" dirty="0" smtClean="0"/>
              <a:t>ať už přímo nebo podpůrně,</a:t>
            </a:r>
          </a:p>
          <a:p>
            <a:pPr algn="just" hangingPunct="0">
              <a:lnSpc>
                <a:spcPct val="100000"/>
              </a:lnSpc>
              <a:spcBef>
                <a:spcPts val="0"/>
              </a:spcBef>
              <a:spcAft>
                <a:spcPts val="0"/>
              </a:spcAft>
            </a:pPr>
            <a:r>
              <a:rPr lang="cs-CZ" sz="1600" dirty="0" smtClean="0"/>
              <a:t>tvoří tělo projektu,</a:t>
            </a:r>
          </a:p>
          <a:p>
            <a:pPr algn="just" hangingPunct="0">
              <a:lnSpc>
                <a:spcPct val="100000"/>
              </a:lnSpc>
              <a:spcBef>
                <a:spcPts val="0"/>
              </a:spcBef>
              <a:spcAft>
                <a:spcPts val="0"/>
              </a:spcAft>
            </a:pPr>
            <a:r>
              <a:rPr lang="cs-CZ" sz="1600" dirty="0" smtClean="0"/>
              <a:t>to, co se bude vlastně s cílovou skupinou a pro cílovou skupinu dělat, </a:t>
            </a:r>
          </a:p>
          <a:p>
            <a:pPr algn="just" hangingPunct="0">
              <a:lnSpc>
                <a:spcPct val="100000"/>
              </a:lnSpc>
              <a:spcBef>
                <a:spcPts val="0"/>
              </a:spcBef>
              <a:spcAft>
                <a:spcPts val="0"/>
              </a:spcAft>
            </a:pPr>
            <a:r>
              <a:rPr lang="cs-CZ" sz="1600" dirty="0" smtClean="0"/>
              <a:t>konkrétní rozpis prací: kdo, kdy, co, jak, s kým, kde, jak často bude dělat, </a:t>
            </a:r>
          </a:p>
          <a:p>
            <a:pPr algn="just" hangingPunct="0">
              <a:lnSpc>
                <a:spcPct val="100000"/>
              </a:lnSpc>
              <a:spcBef>
                <a:spcPts val="0"/>
              </a:spcBef>
              <a:spcAft>
                <a:spcPts val="0"/>
              </a:spcAft>
            </a:pPr>
            <a:r>
              <a:rPr lang="cs-CZ" sz="1600" dirty="0" smtClean="0"/>
              <a:t>shluky podobných dílčích aktivit = </a:t>
            </a:r>
            <a:r>
              <a:rPr lang="cs-CZ" sz="1600" b="1" dirty="0" smtClean="0"/>
              <a:t>klíčové aktivity</a:t>
            </a:r>
            <a:r>
              <a:rPr lang="cs-CZ" sz="1600" dirty="0" smtClean="0"/>
              <a:t> (seřaďte v žádosti chronologicky nebo v nějaké jasné logice), </a:t>
            </a:r>
          </a:p>
          <a:p>
            <a:pPr algn="just" hangingPunct="0">
              <a:lnSpc>
                <a:spcPct val="100000"/>
              </a:lnSpc>
              <a:spcBef>
                <a:spcPts val="0"/>
              </a:spcBef>
              <a:spcAft>
                <a:spcPts val="0"/>
              </a:spcAft>
            </a:pPr>
            <a:r>
              <a:rPr lang="cs-CZ" sz="1600" dirty="0" smtClean="0"/>
              <a:t>např. pracovní a bilanční diagnostika, pořádání příměstských táborů pro děti pracujících rodičů.</a:t>
            </a:r>
          </a:p>
        </p:txBody>
      </p:sp>
      <p:pic>
        <p:nvPicPr>
          <p:cNvPr id="34818" name="Picture 2" descr="C:\Users\uzivatel\Desktop\MAS logo.png"/>
          <p:cNvPicPr>
            <a:picLocks noChangeAspect="1" noChangeArrowheads="1"/>
          </p:cNvPicPr>
          <p:nvPr/>
        </p:nvPicPr>
        <p:blipFill>
          <a:blip r:embed="rId2" cstate="print"/>
          <a:srcRect/>
          <a:stretch>
            <a:fillRect/>
          </a:stretch>
        </p:blipFill>
        <p:spPr bwMode="auto">
          <a:xfrm>
            <a:off x="6948264" y="5791106"/>
            <a:ext cx="2195736" cy="106689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smtClean="0"/>
              <a:t>Věcné zaměření výzvy:</a:t>
            </a:r>
            <a:endParaRPr lang="cs-CZ" sz="3200" dirty="0"/>
          </a:p>
        </p:txBody>
      </p:sp>
      <p:sp>
        <p:nvSpPr>
          <p:cNvPr id="3" name="Zástupný symbol pro obsah 2"/>
          <p:cNvSpPr>
            <a:spLocks noGrp="1"/>
          </p:cNvSpPr>
          <p:nvPr>
            <p:ph idx="1"/>
          </p:nvPr>
        </p:nvSpPr>
        <p:spPr>
          <a:xfrm>
            <a:off x="251520" y="1196752"/>
            <a:ext cx="8496944" cy="5328592"/>
          </a:xfrm>
        </p:spPr>
        <p:txBody>
          <a:bodyPr>
            <a:noAutofit/>
          </a:bodyPr>
          <a:lstStyle/>
          <a:p>
            <a:pPr algn="just"/>
            <a:r>
              <a:rPr lang="cs-CZ" sz="2000" dirty="0" smtClean="0"/>
              <a:t>Bude podporováno poskytování pouze těch sociálních služeb, které jsou </a:t>
            </a:r>
            <a:r>
              <a:rPr lang="cs-CZ" sz="2000" b="1" dirty="0" smtClean="0"/>
              <a:t>registrovány v souladu se zákonem č. 108/2006 Sb., o sociálních službách</a:t>
            </a:r>
            <a:r>
              <a:rPr lang="cs-CZ" sz="2000" dirty="0" smtClean="0"/>
              <a:t>, a které jsou zároveň součástí </a:t>
            </a:r>
            <a:r>
              <a:rPr lang="cs-CZ" sz="2000" b="1" dirty="0" smtClean="0"/>
              <a:t>sítě sociálních služeb uvedené ve Střednědobém plánu rozvoje sociálních služeb Jihomoravského kraje</a:t>
            </a:r>
            <a:r>
              <a:rPr lang="cs-CZ" sz="2000" dirty="0" smtClean="0"/>
              <a:t>, případně </a:t>
            </a:r>
            <a:r>
              <a:rPr lang="cs-CZ" sz="2000" b="1" dirty="0" smtClean="0"/>
              <a:t>obce</a:t>
            </a:r>
            <a:r>
              <a:rPr lang="cs-CZ" sz="2000" dirty="0" smtClean="0"/>
              <a:t> </a:t>
            </a:r>
          </a:p>
          <a:p>
            <a:pPr algn="just"/>
            <a:r>
              <a:rPr lang="cs-CZ" sz="2000" dirty="0" smtClean="0"/>
              <a:t>Sociální služby musí být poskytované </a:t>
            </a:r>
            <a:r>
              <a:rPr lang="cs-CZ" sz="2000" b="1" dirty="0" smtClean="0"/>
              <a:t>ambulantní </a:t>
            </a:r>
            <a:r>
              <a:rPr lang="cs-CZ" sz="2000" dirty="0" smtClean="0"/>
              <a:t>nebo </a:t>
            </a:r>
            <a:r>
              <a:rPr lang="cs-CZ" sz="2000" b="1" dirty="0" smtClean="0"/>
              <a:t>terénní  formou </a:t>
            </a:r>
            <a:r>
              <a:rPr lang="cs-CZ" sz="2000" dirty="0" smtClean="0"/>
              <a:t>(</a:t>
            </a:r>
            <a:r>
              <a:rPr lang="cs-CZ" sz="2000" b="1" u="sng" dirty="0" smtClean="0"/>
              <a:t>výjimku</a:t>
            </a:r>
            <a:r>
              <a:rPr lang="cs-CZ" sz="2000" dirty="0" smtClean="0"/>
              <a:t> tvoří </a:t>
            </a:r>
            <a:r>
              <a:rPr lang="cs-CZ" sz="2000" b="1" dirty="0" smtClean="0"/>
              <a:t>odlehčovací služby</a:t>
            </a:r>
            <a:r>
              <a:rPr lang="cs-CZ" sz="2000" dirty="0" smtClean="0"/>
              <a:t> a </a:t>
            </a:r>
            <a:r>
              <a:rPr lang="cs-CZ" sz="2000" b="1" dirty="0" smtClean="0"/>
              <a:t>krizová pomoc </a:t>
            </a:r>
            <a:r>
              <a:rPr lang="cs-CZ" sz="2000" dirty="0" smtClean="0"/>
              <a:t>podle § 44 a § 60 zákona č. 108/2006 Sb., o sociálních službách – </a:t>
            </a:r>
            <a:r>
              <a:rPr lang="cs-CZ" sz="2000" b="1" dirty="0" smtClean="0"/>
              <a:t>pobytová forma</a:t>
            </a:r>
            <a:r>
              <a:rPr lang="cs-CZ" sz="2000" dirty="0" smtClean="0"/>
              <a:t>)</a:t>
            </a:r>
          </a:p>
          <a:p>
            <a:pPr algn="just"/>
            <a:r>
              <a:rPr lang="cs-CZ" sz="2000" dirty="0" smtClean="0"/>
              <a:t>Součástí nákladů vztahujících se k poskytování sociální služby mohou být náklady na celoživotní vzdělávání pracovníků poskytovatele sociální služby v maximálním rozsahu 24 hodin za kalendářní rok.</a:t>
            </a:r>
          </a:p>
          <a:p>
            <a:r>
              <a:rPr lang="cs-CZ" sz="2000" b="1" dirty="0" smtClean="0"/>
              <a:t>Podporované</a:t>
            </a:r>
            <a:r>
              <a:rPr lang="cs-CZ" sz="2000" dirty="0" smtClean="0"/>
              <a:t> a </a:t>
            </a:r>
            <a:r>
              <a:rPr lang="cs-CZ" sz="2000" b="1" dirty="0" smtClean="0"/>
              <a:t>nepodporované</a:t>
            </a:r>
            <a:r>
              <a:rPr lang="cs-CZ" sz="2000" dirty="0" smtClean="0"/>
              <a:t> </a:t>
            </a:r>
            <a:r>
              <a:rPr lang="cs-CZ" sz="2000" b="1" dirty="0" smtClean="0"/>
              <a:t>aktivity</a:t>
            </a:r>
            <a:r>
              <a:rPr lang="cs-CZ" sz="2000" dirty="0" smtClean="0"/>
              <a:t> jsou konkrétně definovány v </a:t>
            </a:r>
            <a:r>
              <a:rPr lang="cs-CZ" sz="2000" dirty="0" smtClean="0">
                <a:hlinkClick r:id="rId2"/>
              </a:rPr>
              <a:t>příloze č. 6 výzvy</a:t>
            </a:r>
            <a:endParaRPr lang="cs-CZ" sz="2000" dirty="0" smtClean="0"/>
          </a:p>
        </p:txBody>
      </p:sp>
      <p:pic>
        <p:nvPicPr>
          <p:cNvPr id="4098" name="Picture 2" descr="C:\Users\uzivatel\Desktop\MAS logo.png"/>
          <p:cNvPicPr>
            <a:picLocks noChangeAspect="1" noChangeArrowheads="1"/>
          </p:cNvPicPr>
          <p:nvPr/>
        </p:nvPicPr>
        <p:blipFill>
          <a:blip r:embed="rId3" cstate="print"/>
          <a:srcRect/>
          <a:stretch>
            <a:fillRect/>
          </a:stretch>
        </p:blipFill>
        <p:spPr bwMode="auto">
          <a:xfrm>
            <a:off x="6105101" y="5381419"/>
            <a:ext cx="3038899" cy="1476581"/>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smtClean="0"/>
              <a:t>Tipy při psaní žádosti:</a:t>
            </a:r>
            <a:endParaRPr lang="cs-CZ" b="1" dirty="0"/>
          </a:p>
        </p:txBody>
      </p:sp>
      <p:sp>
        <p:nvSpPr>
          <p:cNvPr id="3" name="Zástupný symbol pro obsah 2"/>
          <p:cNvSpPr>
            <a:spLocks noGrp="1"/>
          </p:cNvSpPr>
          <p:nvPr>
            <p:ph idx="1"/>
          </p:nvPr>
        </p:nvSpPr>
        <p:spPr/>
        <p:txBody>
          <a:bodyPr>
            <a:normAutofit lnSpcReduction="10000"/>
          </a:bodyPr>
          <a:lstStyle/>
          <a:p>
            <a:pPr marL="0" lvl="0" indent="0">
              <a:buNone/>
            </a:pPr>
            <a:r>
              <a:rPr lang="cs-CZ" sz="1800" b="1" u="sng" cap="all" dirty="0" smtClean="0"/>
              <a:t>3. Jak ověříme, že jsme byli úspěšní?</a:t>
            </a:r>
            <a:r>
              <a:rPr lang="cs-CZ" sz="1600" dirty="0" smtClean="0"/>
              <a:t>.</a:t>
            </a:r>
          </a:p>
          <a:p>
            <a:pPr lvl="1">
              <a:lnSpc>
                <a:spcPct val="100000"/>
              </a:lnSpc>
              <a:spcBef>
                <a:spcPts val="0"/>
              </a:spcBef>
            </a:pPr>
            <a:r>
              <a:rPr lang="cs-CZ" sz="1600" dirty="0" smtClean="0"/>
              <a:t>Základním nástrojem jsou </a:t>
            </a:r>
            <a:r>
              <a:rPr lang="cs-CZ" sz="1600" b="1" dirty="0" smtClean="0"/>
              <a:t>indikátory</a:t>
            </a:r>
            <a:r>
              <a:rPr lang="cs-CZ" sz="1600" dirty="0" smtClean="0"/>
              <a:t> OPZ.</a:t>
            </a:r>
          </a:p>
          <a:p>
            <a:pPr lvl="1">
              <a:lnSpc>
                <a:spcPct val="100000"/>
              </a:lnSpc>
              <a:spcBef>
                <a:spcPts val="0"/>
              </a:spcBef>
            </a:pPr>
            <a:r>
              <a:rPr lang="cs-CZ" sz="1600" b="1" dirty="0" smtClean="0"/>
              <a:t>U indikátorů se setkáváme s dělením na: </a:t>
            </a:r>
            <a:endParaRPr lang="cs-CZ" sz="1600" dirty="0" smtClean="0"/>
          </a:p>
          <a:p>
            <a:pPr marL="414000" lvl="1" indent="0">
              <a:lnSpc>
                <a:spcPct val="100000"/>
              </a:lnSpc>
              <a:spcBef>
                <a:spcPts val="0"/>
              </a:spcBef>
              <a:buNone/>
            </a:pPr>
            <a:r>
              <a:rPr lang="cs-CZ" sz="1600" dirty="0" smtClean="0"/>
              <a:t>	</a:t>
            </a:r>
            <a:r>
              <a:rPr lang="cs-CZ" sz="1600" b="1" dirty="0" smtClean="0"/>
              <a:t>1) Výstupy </a:t>
            </a:r>
            <a:r>
              <a:rPr lang="cs-CZ" sz="1600" dirty="0" smtClean="0"/>
              <a:t>= indikátory se závazkem,</a:t>
            </a:r>
          </a:p>
          <a:p>
            <a:pPr marL="414000" lvl="1" indent="0">
              <a:lnSpc>
                <a:spcPct val="100000"/>
              </a:lnSpc>
              <a:spcBef>
                <a:spcPts val="0"/>
              </a:spcBef>
              <a:spcAft>
                <a:spcPts val="0"/>
              </a:spcAft>
              <a:buNone/>
            </a:pPr>
            <a:r>
              <a:rPr lang="cs-CZ" sz="1600" b="1" dirty="0" smtClean="0"/>
              <a:t>	2) Výsledky </a:t>
            </a:r>
            <a:r>
              <a:rPr lang="cs-CZ" sz="1600" dirty="0" smtClean="0"/>
              <a:t>= indikátory bez závazku, ale je nutné je sledovat.</a:t>
            </a:r>
          </a:p>
          <a:p>
            <a:pPr marL="0" lvl="1" indent="0">
              <a:lnSpc>
                <a:spcPct val="100000"/>
              </a:lnSpc>
              <a:spcBef>
                <a:spcPts val="600"/>
              </a:spcBef>
              <a:spcAft>
                <a:spcPts val="600"/>
              </a:spcAft>
              <a:buSzPct val="100000"/>
              <a:buNone/>
            </a:pPr>
            <a:r>
              <a:rPr lang="cs-CZ" sz="1600" b="1" dirty="0" smtClean="0"/>
              <a:t>Doporučení:</a:t>
            </a:r>
            <a:endParaRPr lang="cs-CZ" sz="1600" dirty="0" smtClean="0"/>
          </a:p>
          <a:p>
            <a:pPr algn="just" hangingPunct="0">
              <a:lnSpc>
                <a:spcPct val="100000"/>
              </a:lnSpc>
              <a:spcBef>
                <a:spcPts val="0"/>
              </a:spcBef>
              <a:spcAft>
                <a:spcPts val="0"/>
              </a:spcAft>
            </a:pPr>
            <a:r>
              <a:rPr lang="cs-CZ" sz="1600" dirty="0" smtClean="0"/>
              <a:t>každá aktivita musí mít nějaký konkrétní, měřitelný a dokladovatelný výstup,</a:t>
            </a:r>
          </a:p>
          <a:p>
            <a:pPr algn="just" hangingPunct="0">
              <a:lnSpc>
                <a:spcPct val="100000"/>
              </a:lnSpc>
              <a:spcBef>
                <a:spcPts val="0"/>
              </a:spcBef>
              <a:spcAft>
                <a:spcPts val="1200"/>
              </a:spcAft>
            </a:pPr>
            <a:r>
              <a:rPr lang="cs-CZ" sz="1600" dirty="0" smtClean="0"/>
              <a:t>indikátory jsou ukazatele úspěchu, naplnění cíle, a to v předem stanovené míře, </a:t>
            </a:r>
            <a:br>
              <a:rPr lang="cs-CZ" sz="1600" dirty="0" smtClean="0"/>
            </a:br>
            <a:r>
              <a:rPr lang="cs-CZ" sz="1600" dirty="0" smtClean="0"/>
              <a:t>např. 5 rekvalifikovaných osob – doloženo smlouvami s účastníky a prezenčními listinami.</a:t>
            </a:r>
          </a:p>
          <a:p>
            <a:pPr lvl="1">
              <a:lnSpc>
                <a:spcPct val="100000"/>
              </a:lnSpc>
              <a:spcBef>
                <a:spcPts val="0"/>
              </a:spcBef>
              <a:spcAft>
                <a:spcPts val="1200"/>
              </a:spcAft>
            </a:pPr>
            <a:r>
              <a:rPr lang="cs-CZ" sz="1600" dirty="0" smtClean="0"/>
              <a:t>V rámci přípravy projektu je dále nutné promýšlet veškerá možná </a:t>
            </a:r>
            <a:r>
              <a:rPr lang="cs-CZ" sz="1600" b="1" dirty="0" smtClean="0"/>
              <a:t>rizika</a:t>
            </a:r>
            <a:r>
              <a:rPr lang="cs-CZ" sz="1600" dirty="0" smtClean="0"/>
              <a:t>.</a:t>
            </a:r>
          </a:p>
          <a:p>
            <a:pPr marL="0" lvl="1" indent="0">
              <a:lnSpc>
                <a:spcPct val="100000"/>
              </a:lnSpc>
              <a:spcBef>
                <a:spcPts val="600"/>
              </a:spcBef>
              <a:spcAft>
                <a:spcPts val="600"/>
              </a:spcAft>
              <a:buSzPct val="100000"/>
              <a:buNone/>
            </a:pPr>
            <a:r>
              <a:rPr lang="cs-CZ" sz="1600" b="1" dirty="0" smtClean="0"/>
              <a:t>Doporučení:</a:t>
            </a:r>
          </a:p>
          <a:p>
            <a:pPr lvl="0" algn="just" hangingPunct="0">
              <a:lnSpc>
                <a:spcPct val="100000"/>
              </a:lnSpc>
              <a:spcBef>
                <a:spcPts val="0"/>
              </a:spcBef>
              <a:spcAft>
                <a:spcPts val="0"/>
              </a:spcAft>
            </a:pPr>
            <a:r>
              <a:rPr lang="cs-CZ" sz="1600" dirty="0" smtClean="0"/>
              <a:t>pojmenujte rizika úspěšné realizace projektu,</a:t>
            </a:r>
          </a:p>
          <a:p>
            <a:pPr lvl="0" algn="just" hangingPunct="0">
              <a:lnSpc>
                <a:spcPct val="100000"/>
              </a:lnSpc>
              <a:spcBef>
                <a:spcPts val="0"/>
              </a:spcBef>
              <a:spcAft>
                <a:spcPts val="0"/>
              </a:spcAft>
            </a:pPr>
            <a:r>
              <a:rPr lang="cs-CZ" sz="1600" dirty="0" smtClean="0"/>
              <a:t>popište způsoby eliminace těchto rizik či záložní strategie v případě, že se rizika naplní,</a:t>
            </a:r>
          </a:p>
          <a:p>
            <a:pPr lvl="0" algn="just" hangingPunct="0">
              <a:lnSpc>
                <a:spcPct val="100000"/>
              </a:lnSpc>
              <a:spcBef>
                <a:spcPts val="0"/>
              </a:spcBef>
              <a:spcAft>
                <a:spcPts val="0"/>
              </a:spcAft>
            </a:pPr>
            <a:r>
              <a:rPr lang="cs-CZ" sz="1600" b="1" dirty="0" smtClean="0"/>
              <a:t>rozlište: rizika na straně cílové skupiny </a:t>
            </a:r>
            <a:r>
              <a:rPr lang="cs-CZ" sz="1600" dirty="0" smtClean="0"/>
              <a:t>(např. demotivace, fluktuace, nepřipravenost),</a:t>
            </a:r>
          </a:p>
          <a:p>
            <a:pPr marL="414000" lvl="1" indent="0" algn="just" hangingPunct="0">
              <a:lnSpc>
                <a:spcPct val="100000"/>
              </a:lnSpc>
              <a:spcBef>
                <a:spcPts val="0"/>
              </a:spcBef>
              <a:spcAft>
                <a:spcPts val="0"/>
              </a:spcAft>
              <a:buNone/>
            </a:pPr>
            <a:r>
              <a:rPr lang="cs-CZ" sz="1600" dirty="0" smtClean="0"/>
              <a:t>	      </a:t>
            </a:r>
            <a:r>
              <a:rPr lang="cs-CZ" sz="1600" b="1" dirty="0" smtClean="0"/>
              <a:t>rizika na straně realizátora </a:t>
            </a:r>
            <a:r>
              <a:rPr lang="cs-CZ" sz="1600" dirty="0" smtClean="0"/>
              <a:t>(např. málo kreativní tým, nízká kvalifikace, 	    	      neznalost terénu, fluktuace),</a:t>
            </a:r>
          </a:p>
          <a:p>
            <a:pPr marL="414000" lvl="1" indent="0" algn="just" hangingPunct="0">
              <a:lnSpc>
                <a:spcPct val="100000"/>
              </a:lnSpc>
              <a:spcBef>
                <a:spcPts val="0"/>
              </a:spcBef>
              <a:spcAft>
                <a:spcPts val="0"/>
              </a:spcAft>
              <a:buNone/>
            </a:pPr>
            <a:r>
              <a:rPr lang="cs-CZ" sz="1600" dirty="0" smtClean="0"/>
              <a:t>	      </a:t>
            </a:r>
            <a:r>
              <a:rPr lang="cs-CZ" sz="1600" b="1" dirty="0" smtClean="0"/>
              <a:t>vnější rizika </a:t>
            </a:r>
            <a:r>
              <a:rPr lang="cs-CZ" sz="1600" dirty="0" smtClean="0"/>
              <a:t>(např. ekonomická krize, komunální volby).</a:t>
            </a:r>
            <a:endParaRPr lang="cs-CZ" sz="1600" dirty="0"/>
          </a:p>
        </p:txBody>
      </p:sp>
      <p:pic>
        <p:nvPicPr>
          <p:cNvPr id="35842" name="Picture 2" descr="C:\Users\uzivatel\Desktop\MAS logo.png"/>
          <p:cNvPicPr>
            <a:picLocks noChangeAspect="1" noChangeArrowheads="1"/>
          </p:cNvPicPr>
          <p:nvPr/>
        </p:nvPicPr>
        <p:blipFill>
          <a:blip r:embed="rId2" cstate="print"/>
          <a:srcRect/>
          <a:stretch>
            <a:fillRect/>
          </a:stretch>
        </p:blipFill>
        <p:spPr bwMode="auto">
          <a:xfrm>
            <a:off x="6732240" y="5686142"/>
            <a:ext cx="2411760" cy="1171858"/>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Podání projektové žádosti v </a:t>
            </a:r>
            <a:r>
              <a:rPr lang="cs-CZ" b="1" dirty="0" smtClean="0"/>
              <a:t>OPZ</a:t>
            </a:r>
            <a:endParaRPr lang="cs-CZ" b="1" dirty="0"/>
          </a:p>
        </p:txBody>
      </p:sp>
      <p:sp>
        <p:nvSpPr>
          <p:cNvPr id="3" name="Zástupný symbol pro obsah 2"/>
          <p:cNvSpPr>
            <a:spLocks noGrp="1"/>
          </p:cNvSpPr>
          <p:nvPr>
            <p:ph idx="1"/>
          </p:nvPr>
        </p:nvSpPr>
        <p:spPr>
          <a:xfrm>
            <a:off x="481964" y="1916832"/>
            <a:ext cx="7897525" cy="432048"/>
          </a:xfrm>
          <a:solidFill>
            <a:schemeClr val="accent2">
              <a:lumMod val="20000"/>
              <a:lumOff val="80000"/>
            </a:schemeClr>
          </a:solidFill>
        </p:spPr>
        <p:txBody>
          <a:bodyPr>
            <a:normAutofit fontScale="85000" lnSpcReduction="20000"/>
          </a:bodyPr>
          <a:lstStyle/>
          <a:p>
            <a:pPr marL="0" indent="0">
              <a:buNone/>
            </a:pPr>
            <a:r>
              <a:rPr lang="cs-CZ" b="1" dirty="0"/>
              <a:t> </a:t>
            </a:r>
            <a:r>
              <a:rPr lang="cs-CZ" b="1" dirty="0" smtClean="0"/>
              <a:t>   Zřízení </a:t>
            </a:r>
            <a:r>
              <a:rPr lang="cs-CZ" b="1" dirty="0"/>
              <a:t>elektronického podpisu </a:t>
            </a:r>
          </a:p>
        </p:txBody>
      </p:sp>
      <p:sp>
        <p:nvSpPr>
          <p:cNvPr id="5" name="Obdélník 4"/>
          <p:cNvSpPr/>
          <p:nvPr/>
        </p:nvSpPr>
        <p:spPr>
          <a:xfrm>
            <a:off x="890657" y="2708920"/>
            <a:ext cx="7488832" cy="461665"/>
          </a:xfrm>
          <a:prstGeom prst="rect">
            <a:avLst/>
          </a:prstGeom>
          <a:solidFill>
            <a:schemeClr val="accent2">
              <a:lumMod val="40000"/>
              <a:lumOff val="60000"/>
            </a:schemeClr>
          </a:solidFill>
        </p:spPr>
        <p:txBody>
          <a:bodyPr wrap="square">
            <a:spAutoFit/>
          </a:bodyPr>
          <a:lstStyle/>
          <a:p>
            <a:r>
              <a:rPr lang="cs-CZ" sz="2400" b="1" dirty="0" smtClean="0"/>
              <a:t> Registrace </a:t>
            </a:r>
            <a:r>
              <a:rPr lang="cs-CZ" sz="2400" b="1" dirty="0"/>
              <a:t>do systému IS KP14+</a:t>
            </a:r>
          </a:p>
        </p:txBody>
      </p:sp>
      <p:sp>
        <p:nvSpPr>
          <p:cNvPr id="6" name="Obdélník 5"/>
          <p:cNvSpPr/>
          <p:nvPr/>
        </p:nvSpPr>
        <p:spPr>
          <a:xfrm>
            <a:off x="1466380" y="3573016"/>
            <a:ext cx="6912768" cy="461665"/>
          </a:xfrm>
          <a:prstGeom prst="rect">
            <a:avLst/>
          </a:prstGeom>
          <a:solidFill>
            <a:schemeClr val="accent2">
              <a:lumMod val="60000"/>
              <a:lumOff val="40000"/>
            </a:schemeClr>
          </a:solidFill>
        </p:spPr>
        <p:txBody>
          <a:bodyPr wrap="square">
            <a:spAutoFit/>
          </a:bodyPr>
          <a:lstStyle/>
          <a:p>
            <a:r>
              <a:rPr lang="cs-CZ" sz="2400" b="1" dirty="0"/>
              <a:t>Vyplnění žádosti o podporu</a:t>
            </a:r>
          </a:p>
        </p:txBody>
      </p:sp>
      <p:sp>
        <p:nvSpPr>
          <p:cNvPr id="7" name="Obdélník 6"/>
          <p:cNvSpPr/>
          <p:nvPr/>
        </p:nvSpPr>
        <p:spPr>
          <a:xfrm>
            <a:off x="1898428" y="4432837"/>
            <a:ext cx="6480720" cy="461665"/>
          </a:xfrm>
          <a:prstGeom prst="rect">
            <a:avLst/>
          </a:prstGeom>
          <a:solidFill>
            <a:schemeClr val="accent2">
              <a:lumMod val="75000"/>
            </a:schemeClr>
          </a:solidFill>
        </p:spPr>
        <p:txBody>
          <a:bodyPr wrap="square">
            <a:spAutoFit/>
          </a:bodyPr>
          <a:lstStyle/>
          <a:p>
            <a:r>
              <a:rPr lang="cs-CZ" sz="2400" b="1" dirty="0" smtClean="0"/>
              <a:t>Finalizace žádosti o podporu</a:t>
            </a:r>
            <a:endParaRPr lang="cs-CZ" sz="2400" b="1" dirty="0"/>
          </a:p>
        </p:txBody>
      </p:sp>
      <p:sp>
        <p:nvSpPr>
          <p:cNvPr id="8" name="Obdélník 7"/>
          <p:cNvSpPr/>
          <p:nvPr/>
        </p:nvSpPr>
        <p:spPr>
          <a:xfrm>
            <a:off x="2355702" y="5302272"/>
            <a:ext cx="6023787" cy="461665"/>
          </a:xfrm>
          <a:prstGeom prst="rect">
            <a:avLst/>
          </a:prstGeom>
          <a:solidFill>
            <a:schemeClr val="accent2">
              <a:lumMod val="50000"/>
            </a:schemeClr>
          </a:solidFill>
          <a:ln>
            <a:solidFill>
              <a:schemeClr val="accent2">
                <a:lumMod val="50000"/>
              </a:schemeClr>
            </a:solidFill>
          </a:ln>
        </p:spPr>
        <p:txBody>
          <a:bodyPr wrap="square">
            <a:spAutoFit/>
          </a:bodyPr>
          <a:lstStyle/>
          <a:p>
            <a:r>
              <a:rPr lang="cs-CZ" sz="2400" b="1" dirty="0">
                <a:solidFill>
                  <a:schemeClr val="bg1"/>
                </a:solidFill>
              </a:rPr>
              <a:t>Podepsání a odeslání žádosti o podporu</a:t>
            </a:r>
          </a:p>
        </p:txBody>
      </p:sp>
      <p:cxnSp>
        <p:nvCxnSpPr>
          <p:cNvPr id="10" name="Přímá spojnice se šipkou 9"/>
          <p:cNvCxnSpPr/>
          <p:nvPr/>
        </p:nvCxnSpPr>
        <p:spPr>
          <a:xfrm>
            <a:off x="8676456" y="1988840"/>
            <a:ext cx="0" cy="3327176"/>
          </a:xfrm>
          <a:prstGeom prst="straightConnector1">
            <a:avLst/>
          </a:prstGeom>
          <a:ln w="38100" cap="rnd">
            <a:tailEnd type="arrow"/>
          </a:ln>
        </p:spPr>
        <p:style>
          <a:lnRef idx="1">
            <a:schemeClr val="accent1"/>
          </a:lnRef>
          <a:fillRef idx="0">
            <a:schemeClr val="accent1"/>
          </a:fillRef>
          <a:effectRef idx="0">
            <a:schemeClr val="accent1"/>
          </a:effectRef>
          <a:fontRef idx="minor">
            <a:schemeClr val="tx1"/>
          </a:fontRef>
        </p:style>
      </p:cxnSp>
      <p:pic>
        <p:nvPicPr>
          <p:cNvPr id="36866" name="Picture 2" descr="C:\Users\uzivatel\Desktop\MAS logo.png"/>
          <p:cNvPicPr>
            <a:picLocks noChangeAspect="1" noChangeArrowheads="1"/>
          </p:cNvPicPr>
          <p:nvPr/>
        </p:nvPicPr>
        <p:blipFill>
          <a:blip r:embed="rId3" cstate="print"/>
          <a:srcRect/>
          <a:stretch>
            <a:fillRect/>
          </a:stretch>
        </p:blipFill>
        <p:spPr bwMode="auto">
          <a:xfrm>
            <a:off x="6948264" y="5791106"/>
            <a:ext cx="2195736" cy="1066893"/>
          </a:xfrm>
          <a:prstGeom prst="rect">
            <a:avLst/>
          </a:prstGeom>
          <a:noFill/>
        </p:spPr>
      </p:pic>
    </p:spTree>
    <p:extLst>
      <p:ext uri="{BB962C8B-B14F-4D97-AF65-F5344CB8AC3E}">
        <p14:creationId xmlns:p14="http://schemas.microsoft.com/office/powerpoint/2010/main" val="1062875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Titulní obrazovka ISKP14+</a:t>
            </a:r>
            <a:endParaRPr lang="cs-CZ" b="1" dirty="0"/>
          </a:p>
        </p:txBody>
      </p:sp>
      <p:sp>
        <p:nvSpPr>
          <p:cNvPr id="3" name="Zástupný symbol pro obsah 2"/>
          <p:cNvSpPr>
            <a:spLocks noGrp="1"/>
          </p:cNvSpPr>
          <p:nvPr>
            <p:ph idx="1"/>
          </p:nvPr>
        </p:nvSpPr>
        <p:spPr>
          <a:xfrm>
            <a:off x="457200" y="1600200"/>
            <a:ext cx="8229600" cy="5069160"/>
          </a:xfrm>
        </p:spPr>
        <p:txBody>
          <a:bodyPr/>
          <a:lstStyle/>
          <a:p>
            <a:endParaRPr lang="cs-CZ"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268760"/>
            <a:ext cx="8553863" cy="5399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6710024" y="2732803"/>
            <a:ext cx="2001416" cy="4362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120066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menu</a:t>
            </a:r>
          </a:p>
        </p:txBody>
      </p:sp>
      <p:sp>
        <p:nvSpPr>
          <p:cNvPr id="3" name="Zástupný symbol pro obsah 2"/>
          <p:cNvSpPr>
            <a:spLocks noGrp="1"/>
          </p:cNvSpPr>
          <p:nvPr>
            <p:ph idx="1"/>
          </p:nvPr>
        </p:nvSpPr>
        <p:spPr>
          <a:xfrm>
            <a:off x="437966" y="2184140"/>
            <a:ext cx="8064000" cy="1316868"/>
          </a:xfrm>
        </p:spPr>
        <p:txBody>
          <a:bodyPr>
            <a:normAutofit fontScale="25000" lnSpcReduction="20000"/>
          </a:bodyPr>
          <a:lstStyle/>
          <a:p>
            <a:pPr marL="432000" lvl="1" indent="-432000">
              <a:lnSpc>
                <a:spcPts val="2100"/>
              </a:lnSpc>
              <a:spcBef>
                <a:spcPts val="0"/>
              </a:spcBef>
              <a:spcAft>
                <a:spcPts val="0"/>
              </a:spcAft>
              <a:buSzPct val="100000"/>
              <a:buFont typeface="Wingdings" panose="05000000000000000000" pitchFamily="2" charset="2"/>
              <a:buChar char=""/>
            </a:pPr>
            <a:endParaRPr lang="cs-CZ" sz="1800" b="1" dirty="0" smtClean="0"/>
          </a:p>
          <a:p>
            <a:pPr marL="432000" lvl="1" indent="-432000">
              <a:lnSpc>
                <a:spcPts val="2100"/>
              </a:lnSpc>
              <a:spcBef>
                <a:spcPts val="0"/>
              </a:spcBef>
              <a:spcAft>
                <a:spcPts val="0"/>
              </a:spcAft>
              <a:buSzPct val="100000"/>
              <a:buFont typeface="Wingdings" panose="05000000000000000000" pitchFamily="2" charset="2"/>
              <a:buChar char=""/>
            </a:pPr>
            <a:r>
              <a:rPr lang="cs-CZ" sz="1800" b="1" dirty="0" smtClean="0"/>
              <a:t>Žadatel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smtClean="0"/>
              <a:t>Hodnotitel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smtClean="0"/>
              <a:t>Nositel strategie</a:t>
            </a:r>
          </a:p>
          <a:p>
            <a:pPr marL="432000" lvl="1" indent="-432000">
              <a:lnSpc>
                <a:spcPts val="2100"/>
              </a:lnSpc>
              <a:spcBef>
                <a:spcPts val="0"/>
              </a:spcBef>
              <a:spcAft>
                <a:spcPts val="0"/>
              </a:spcAft>
              <a:buSzPct val="100000"/>
              <a:buFont typeface="Wingdings" panose="05000000000000000000" pitchFamily="2" charset="2"/>
              <a:buChar char=""/>
            </a:pPr>
            <a:r>
              <a:rPr lang="cs-CZ" sz="1800" dirty="0" smtClean="0"/>
              <a:t>Evaluátor</a:t>
            </a:r>
          </a:p>
          <a:p>
            <a:pPr marL="0" lvl="1" indent="0">
              <a:lnSpc>
                <a:spcPts val="1400"/>
              </a:lnSpc>
              <a:spcBef>
                <a:spcPts val="0"/>
              </a:spcBef>
              <a:spcAft>
                <a:spcPts val="0"/>
              </a:spcAft>
              <a:buSzPct val="100000"/>
              <a:buNone/>
            </a:pPr>
            <a:endParaRPr lang="cs-CZ" sz="1900" dirty="0"/>
          </a:p>
        </p:txBody>
      </p:sp>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5523" y="2557775"/>
            <a:ext cx="5579378" cy="77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3983196" y="2617661"/>
            <a:ext cx="2499151" cy="4249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444" y="3501008"/>
            <a:ext cx="8172003" cy="306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Přímá spojnice se šipkou 9"/>
          <p:cNvCxnSpPr/>
          <p:nvPr/>
        </p:nvCxnSpPr>
        <p:spPr>
          <a:xfrm>
            <a:off x="1763688" y="2348880"/>
            <a:ext cx="2088232" cy="268781"/>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15" name="Přímá spojnice se šipkou 14"/>
          <p:cNvCxnSpPr/>
          <p:nvPr/>
        </p:nvCxnSpPr>
        <p:spPr>
          <a:xfrm flipH="1">
            <a:off x="2114368" y="3055031"/>
            <a:ext cx="1809560" cy="1166057"/>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538" y="1243359"/>
            <a:ext cx="8892480" cy="940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bdélník 12"/>
          <p:cNvSpPr/>
          <p:nvPr/>
        </p:nvSpPr>
        <p:spPr>
          <a:xfrm>
            <a:off x="142120" y="1819423"/>
            <a:ext cx="747780" cy="3393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229284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Vytvoření nové žádosti</a:t>
            </a:r>
            <a:endParaRPr lang="cs-CZ" b="1" dirty="0"/>
          </a:p>
        </p:txBody>
      </p:sp>
      <p:sp>
        <p:nvSpPr>
          <p:cNvPr id="3" name="Zástupný symbol pro obsah 2"/>
          <p:cNvSpPr>
            <a:spLocks noGrp="1"/>
          </p:cNvSpPr>
          <p:nvPr>
            <p:ph idx="1"/>
          </p:nvPr>
        </p:nvSpPr>
        <p:spPr>
          <a:xfrm>
            <a:off x="274484" y="1722600"/>
            <a:ext cx="8869516" cy="1174679"/>
          </a:xfrm>
        </p:spPr>
        <p:txBody>
          <a:bodyPr/>
          <a:lstStyle/>
          <a:p>
            <a:pPr>
              <a:lnSpc>
                <a:spcPts val="2200"/>
              </a:lnSpc>
              <a:spcBef>
                <a:spcPts val="0"/>
              </a:spcBef>
              <a:spcAft>
                <a:spcPts val="0"/>
              </a:spcAft>
            </a:pPr>
            <a:r>
              <a:rPr lang="cs-CZ" sz="1400" dirty="0" smtClean="0"/>
              <a:t>Nová žádost</a:t>
            </a:r>
          </a:p>
          <a:p>
            <a:pPr>
              <a:lnSpc>
                <a:spcPts val="2200"/>
              </a:lnSpc>
              <a:spcBef>
                <a:spcPts val="0"/>
              </a:spcBef>
              <a:spcAft>
                <a:spcPts val="0"/>
              </a:spcAft>
            </a:pPr>
            <a:r>
              <a:rPr lang="cs-CZ" sz="1400" dirty="0" smtClean="0"/>
              <a:t>Seznam programů a výzev (uživatel vybere správný OP)</a:t>
            </a:r>
          </a:p>
          <a:p>
            <a:pPr>
              <a:lnSpc>
                <a:spcPts val="2200"/>
              </a:lnSpc>
              <a:spcBef>
                <a:spcPts val="0"/>
              </a:spcBef>
              <a:spcAft>
                <a:spcPts val="0"/>
              </a:spcAft>
            </a:pPr>
            <a:r>
              <a:rPr lang="cs-CZ" sz="1400" dirty="0" smtClean="0"/>
              <a:t>Otevřené výzvy (uživatel vybere </a:t>
            </a:r>
            <a:r>
              <a:rPr lang="cs-CZ" sz="1400" b="1" dirty="0" smtClean="0"/>
              <a:t>Výzvu pro MAS č. 03_16_047 </a:t>
            </a:r>
            <a:r>
              <a:rPr lang="cs-CZ" sz="1400" dirty="0" smtClean="0"/>
              <a:t>a klikne na modrý odkaz </a:t>
            </a:r>
            <a:r>
              <a:rPr lang="cs-CZ" sz="1400" u="sng" dirty="0" smtClean="0"/>
              <a:t>individuální projekt)</a:t>
            </a:r>
            <a:endParaRPr lang="cs-CZ" sz="1400" dirty="0"/>
          </a:p>
        </p:txBody>
      </p:sp>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485" y="1196416"/>
            <a:ext cx="5161611" cy="52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2059195" y="1361121"/>
            <a:ext cx="1115777" cy="2773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870348"/>
            <a:ext cx="31527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C:\Users\michaela.sedlackova\Desktop\Výzva ŘO_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2852937"/>
            <a:ext cx="8928992" cy="230425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ichaela.sedlackova\Desktop\Výzva ŘO_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09756" y="5157193"/>
            <a:ext cx="5319269" cy="1512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8819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Vytvoření nové žádosti</a:t>
            </a:r>
          </a:p>
        </p:txBody>
      </p:sp>
      <p:sp>
        <p:nvSpPr>
          <p:cNvPr id="3" name="Zástupný symbol pro obsah 2"/>
          <p:cNvSpPr>
            <a:spLocks noGrp="1"/>
          </p:cNvSpPr>
          <p:nvPr>
            <p:ph idx="1"/>
          </p:nvPr>
        </p:nvSpPr>
        <p:spPr>
          <a:xfrm>
            <a:off x="7380312" y="1412776"/>
            <a:ext cx="1763688" cy="1800200"/>
          </a:xfrm>
        </p:spPr>
        <p:txBody>
          <a:bodyPr/>
          <a:lstStyle/>
          <a:p>
            <a:pPr>
              <a:lnSpc>
                <a:spcPts val="2200"/>
              </a:lnSpc>
              <a:spcBef>
                <a:spcPts val="0"/>
              </a:spcBef>
              <a:spcAft>
                <a:spcPts val="0"/>
              </a:spcAft>
            </a:pPr>
            <a:r>
              <a:rPr lang="cs-CZ" sz="1800" dirty="0" smtClean="0"/>
              <a:t>Výběr podvýzvy</a:t>
            </a:r>
          </a:p>
          <a:p>
            <a:pPr>
              <a:lnSpc>
                <a:spcPts val="2200"/>
              </a:lnSpc>
              <a:spcBef>
                <a:spcPts val="0"/>
              </a:spcBef>
              <a:spcAft>
                <a:spcPts val="0"/>
              </a:spcAft>
            </a:pPr>
            <a:endParaRPr lang="cs-CZ" sz="1800" dirty="0"/>
          </a:p>
          <a:p>
            <a:pPr marL="0" indent="0">
              <a:lnSpc>
                <a:spcPts val="2200"/>
              </a:lnSpc>
              <a:spcBef>
                <a:spcPts val="0"/>
              </a:spcBef>
              <a:spcAft>
                <a:spcPts val="0"/>
              </a:spcAft>
              <a:buNone/>
            </a:pPr>
            <a:endParaRPr lang="cs-CZ" sz="1800" dirty="0"/>
          </a:p>
          <a:p>
            <a:pPr>
              <a:lnSpc>
                <a:spcPts val="2200"/>
              </a:lnSpc>
              <a:spcBef>
                <a:spcPts val="0"/>
              </a:spcBef>
              <a:spcAft>
                <a:spcPts val="0"/>
              </a:spcAft>
            </a:pPr>
            <a:r>
              <a:rPr lang="cs-CZ" sz="1800" dirty="0" smtClean="0"/>
              <a:t>Výběr výzvy MAS</a:t>
            </a:r>
            <a:endParaRPr lang="cs-CZ" sz="1800" dirty="0"/>
          </a:p>
        </p:txBody>
      </p:sp>
      <p:sp>
        <p:nvSpPr>
          <p:cNvPr id="5" name="Zástupný symbol pro číslo snímku 4"/>
          <p:cNvSpPr>
            <a:spLocks noGrp="1"/>
          </p:cNvSpPr>
          <p:nvPr>
            <p:ph type="sldNum" sz="quarter" idx="13"/>
          </p:nvPr>
        </p:nvSpPr>
        <p:spPr/>
        <p:txBody>
          <a:bodyPr/>
          <a:lstStyle/>
          <a:p>
            <a:fld id="{479BF083-4774-43B1-9AB0-5CC1AC5DD8EE}" type="slidenum">
              <a:rPr lang="cs-CZ" smtClean="0"/>
              <a:pPr/>
              <a:t>45</a:t>
            </a:fld>
            <a:endParaRPr lang="cs-CZ" dirty="0"/>
          </a:p>
        </p:txBody>
      </p:sp>
      <p:pic>
        <p:nvPicPr>
          <p:cNvPr id="1026" name="Picture 2" descr="C:\Users\michaela.sedlackova\Desktop\Výběr podvýzvy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268760"/>
            <a:ext cx="6847903" cy="38884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ichaela.sedlackova\Desktop\Výběr podvýzvy_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5696" y="3342083"/>
            <a:ext cx="6877133" cy="3265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8412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Pravidla pro vyplňování žádosti</a:t>
            </a:r>
            <a:endParaRPr lang="cs-CZ" b="1" dirty="0"/>
          </a:p>
        </p:txBody>
      </p:sp>
      <p:sp>
        <p:nvSpPr>
          <p:cNvPr id="3" name="Zástupný symbol pro obsah 2"/>
          <p:cNvSpPr>
            <a:spLocks noGrp="1"/>
          </p:cNvSpPr>
          <p:nvPr>
            <p:ph idx="1"/>
          </p:nvPr>
        </p:nvSpPr>
        <p:spPr>
          <a:xfrm>
            <a:off x="323528" y="1268760"/>
            <a:ext cx="6984776" cy="1512168"/>
          </a:xfrm>
        </p:spPr>
        <p:txBody>
          <a:bodyPr>
            <a:noAutofit/>
          </a:bodyPr>
          <a:lstStyle/>
          <a:p>
            <a:pPr algn="just">
              <a:lnSpc>
                <a:spcPct val="100000"/>
              </a:lnSpc>
            </a:pPr>
            <a:r>
              <a:rPr lang="cs-CZ" sz="1600" dirty="0" smtClean="0"/>
              <a:t>Uživatel </a:t>
            </a:r>
            <a:r>
              <a:rPr lang="cs-CZ" sz="1600" b="1" u="sng" dirty="0" smtClean="0"/>
              <a:t>vyplňuje záložky postupně</a:t>
            </a:r>
            <a:r>
              <a:rPr lang="cs-CZ" sz="1600" dirty="0" smtClean="0"/>
              <a:t> (!!!) podle navigačního menu v levé části obrazovky.</a:t>
            </a:r>
          </a:p>
          <a:p>
            <a:pPr algn="just">
              <a:lnSpc>
                <a:spcPct val="100000"/>
              </a:lnSpc>
            </a:pPr>
            <a:r>
              <a:rPr lang="cs-CZ" sz="1600" dirty="0" smtClean="0"/>
              <a:t>Jednou vepsaná data se propisují do dalších záložek, či umožní zaktivnění některých neaktivních záložek.</a:t>
            </a:r>
          </a:p>
          <a:p>
            <a:pPr algn="just">
              <a:lnSpc>
                <a:spcPct val="100000"/>
              </a:lnSpc>
            </a:pPr>
            <a:r>
              <a:rPr lang="cs-CZ" sz="1600" b="1" dirty="0" smtClean="0"/>
              <a:t>UKLÁDAT!!! </a:t>
            </a:r>
            <a:r>
              <a:rPr lang="cs-CZ" sz="1600" dirty="0" smtClean="0"/>
              <a:t>každou vyplněnou záložku, či delší textové pole před jeho opuštěním uložte.</a:t>
            </a:r>
            <a:endParaRPr lang="cs-CZ" sz="1600" dirty="0"/>
          </a:p>
        </p:txBody>
      </p:sp>
      <p:sp>
        <p:nvSpPr>
          <p:cNvPr id="4" name="Zástupný symbol pro obsah 3"/>
          <p:cNvSpPr>
            <a:spLocks noGrp="1"/>
          </p:cNvSpPr>
          <p:nvPr>
            <p:ph idx="10"/>
          </p:nvPr>
        </p:nvSpPr>
        <p:spPr>
          <a:xfrm>
            <a:off x="323528" y="3068960"/>
            <a:ext cx="4104456" cy="1008112"/>
          </a:xfrm>
        </p:spPr>
        <p:txBody>
          <a:bodyPr>
            <a:noAutofit/>
          </a:bodyPr>
          <a:lstStyle/>
          <a:p>
            <a:pPr>
              <a:lnSpc>
                <a:spcPct val="100000"/>
              </a:lnSpc>
              <a:spcBef>
                <a:spcPts val="0"/>
              </a:spcBef>
              <a:buNone/>
            </a:pPr>
            <a:r>
              <a:rPr lang="cs-CZ" sz="1200" b="1" u="sng" cap="all" dirty="0" smtClean="0"/>
              <a:t>Pravidlo:</a:t>
            </a:r>
          </a:p>
          <a:p>
            <a:pPr>
              <a:lnSpc>
                <a:spcPct val="100000"/>
              </a:lnSpc>
              <a:spcBef>
                <a:spcPts val="0"/>
              </a:spcBef>
              <a:buNone/>
            </a:pPr>
            <a:r>
              <a:rPr lang="cs-CZ" sz="1200" b="1" dirty="0" smtClean="0"/>
              <a:t>Žlutě</a:t>
            </a:r>
            <a:r>
              <a:rPr lang="cs-CZ" sz="1200" dirty="0" smtClean="0"/>
              <a:t> podbarvená pole = </a:t>
            </a:r>
            <a:r>
              <a:rPr lang="cs-CZ" sz="1200" b="1" dirty="0" smtClean="0"/>
              <a:t>povinně</a:t>
            </a:r>
          </a:p>
          <a:p>
            <a:pPr>
              <a:lnSpc>
                <a:spcPct val="100000"/>
              </a:lnSpc>
              <a:spcBef>
                <a:spcPts val="0"/>
              </a:spcBef>
              <a:buNone/>
            </a:pPr>
            <a:r>
              <a:rPr lang="cs-CZ" sz="1200" b="1" dirty="0" smtClean="0"/>
              <a:t>Šedivě</a:t>
            </a:r>
            <a:r>
              <a:rPr lang="cs-CZ" sz="1200" dirty="0" smtClean="0"/>
              <a:t> podbarvená pole = </a:t>
            </a:r>
            <a:r>
              <a:rPr lang="cs-CZ" sz="1200" b="1" dirty="0" smtClean="0"/>
              <a:t>volitelná</a:t>
            </a:r>
          </a:p>
          <a:p>
            <a:pPr>
              <a:lnSpc>
                <a:spcPct val="100000"/>
              </a:lnSpc>
              <a:spcBef>
                <a:spcPts val="0"/>
              </a:spcBef>
              <a:buNone/>
            </a:pPr>
            <a:r>
              <a:rPr lang="cs-CZ" sz="1200" b="1" dirty="0" smtClean="0"/>
              <a:t>Bíle</a:t>
            </a:r>
            <a:r>
              <a:rPr lang="cs-CZ" sz="1200" dirty="0" smtClean="0"/>
              <a:t> podbarvená pole = </a:t>
            </a:r>
            <a:r>
              <a:rPr lang="cs-CZ" sz="1200" b="1" dirty="0" smtClean="0"/>
              <a:t>vyplňuje systém</a:t>
            </a:r>
          </a:p>
        </p:txBody>
      </p:sp>
      <p:sp>
        <p:nvSpPr>
          <p:cNvPr id="5" name="Zástupný symbol pro číslo snímku 4"/>
          <p:cNvSpPr>
            <a:spLocks noGrp="1"/>
          </p:cNvSpPr>
          <p:nvPr>
            <p:ph type="sldNum" sz="quarter" idx="13"/>
          </p:nvPr>
        </p:nvSpPr>
        <p:spPr/>
        <p:txBody>
          <a:bodyPr/>
          <a:lstStyle/>
          <a:p>
            <a:fld id="{479BF083-4774-43B1-9AB0-5CC1AC5DD8EE}" type="slidenum">
              <a:rPr lang="cs-CZ" smtClean="0"/>
              <a:pPr/>
              <a:t>46</a:t>
            </a:fld>
            <a:endParaRPr lang="cs-CZ" dirty="0"/>
          </a:p>
        </p:txBody>
      </p:sp>
      <p:sp>
        <p:nvSpPr>
          <p:cNvPr id="6" name="Zástupný symbol pro obsah 6"/>
          <p:cNvSpPr txBox="1">
            <a:spLocks/>
          </p:cNvSpPr>
          <p:nvPr/>
        </p:nvSpPr>
        <p:spPr>
          <a:xfrm>
            <a:off x="323528" y="3789040"/>
            <a:ext cx="4176464" cy="2952328"/>
          </a:xfrm>
          <a:prstGeom prst="rect">
            <a:avLst/>
          </a:prstGeom>
        </p:spPr>
        <p:txBody>
          <a:bodyPr vert="horz" lIns="0" tIns="0" rIns="0" bIns="0" rtlCol="0" anchor="ctr"/>
          <a:lstStyle>
            <a:defPPr>
              <a:defRPr lang="cs-CZ"/>
            </a:defPPr>
            <a:lvl1pPr marL="0" algn="ctr" defTabSz="914400" rtl="0" eaLnBrk="1" latinLnBrk="0" hangingPunct="1">
              <a:defRPr sz="10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32000" indent="-432000" algn="just">
              <a:spcBef>
                <a:spcPts val="600"/>
              </a:spcBef>
              <a:spcAft>
                <a:spcPts val="600"/>
              </a:spcAft>
              <a:buClr>
                <a:schemeClr val="accent2"/>
              </a:buClr>
              <a:buSzPct val="100000"/>
              <a:buFont typeface="Wingdings" panose="05000000000000000000" pitchFamily="2" charset="2"/>
              <a:buChar char=""/>
            </a:pPr>
            <a:r>
              <a:rPr lang="cs-CZ" sz="1600" b="0" dirty="0"/>
              <a:t>Seznam jednotlivých záložek žádosti</a:t>
            </a:r>
          </a:p>
          <a:p>
            <a:pPr marL="432000" indent="-432000" algn="l">
              <a:spcBef>
                <a:spcPts val="600"/>
              </a:spcBef>
              <a:spcAft>
                <a:spcPts val="600"/>
              </a:spcAft>
              <a:buClr>
                <a:schemeClr val="accent2"/>
              </a:buClr>
              <a:buSzPct val="100000"/>
              <a:buFont typeface="Wingdings" panose="05000000000000000000" pitchFamily="2" charset="2"/>
              <a:buChar char=""/>
            </a:pPr>
            <a:r>
              <a:rPr lang="cs-CZ" sz="1600" b="0" dirty="0"/>
              <a:t>Pomocí šipek možno seznam </a:t>
            </a:r>
            <a:br>
              <a:rPr lang="cs-CZ" sz="1600" b="0" dirty="0"/>
            </a:br>
            <a:r>
              <a:rPr lang="cs-CZ" sz="1600" b="0" dirty="0" smtClean="0"/>
              <a:t>rozbalovat či </a:t>
            </a:r>
            <a:r>
              <a:rPr lang="cs-CZ" sz="1600" b="0" dirty="0"/>
              <a:t>zabalovat</a:t>
            </a:r>
          </a:p>
          <a:p>
            <a:pPr marL="432000" indent="-432000" algn="just">
              <a:spcBef>
                <a:spcPts val="600"/>
              </a:spcBef>
              <a:spcAft>
                <a:spcPts val="600"/>
              </a:spcAft>
              <a:buClr>
                <a:schemeClr val="accent2"/>
              </a:buClr>
              <a:buSzPct val="100000"/>
              <a:buFont typeface="Wingdings" panose="05000000000000000000" pitchFamily="2" charset="2"/>
              <a:buChar char=""/>
            </a:pPr>
            <a:r>
              <a:rPr lang="cs-CZ" sz="1600" b="0" dirty="0"/>
              <a:t>Šedivé záložky nejsou přístupné</a:t>
            </a:r>
          </a:p>
          <a:p>
            <a:pPr marL="666000" lvl="1" indent="-252000">
              <a:spcAft>
                <a:spcPts val="300"/>
              </a:spcAft>
              <a:buClr>
                <a:schemeClr val="accent2"/>
              </a:buClr>
              <a:buSzPct val="80000"/>
              <a:buFont typeface="Wingdings" panose="05000000000000000000" pitchFamily="2" charset="2"/>
              <a:buChar char=""/>
            </a:pPr>
            <a:r>
              <a:rPr lang="cs-CZ" sz="1600" dirty="0"/>
              <a:t>Zpřístupní se podle dat vyplňovaných během </a:t>
            </a:r>
            <a:r>
              <a:rPr lang="cs-CZ" sz="1600" dirty="0" smtClean="0"/>
              <a:t>žádosti</a:t>
            </a:r>
            <a:endParaRPr lang="cs-CZ" sz="1600" dirty="0"/>
          </a:p>
          <a:p>
            <a:pPr marL="666000" lvl="1" indent="-252000">
              <a:spcAft>
                <a:spcPts val="300"/>
              </a:spcAft>
              <a:buClr>
                <a:schemeClr val="accent2"/>
              </a:buClr>
              <a:buSzPct val="80000"/>
              <a:buFont typeface="Wingdings" panose="05000000000000000000" pitchFamily="2" charset="2"/>
              <a:buChar char=""/>
            </a:pPr>
            <a:r>
              <a:rPr lang="cs-CZ" sz="1600" dirty="0" smtClean="0"/>
              <a:t>Nebo nejsou </a:t>
            </a:r>
            <a:r>
              <a:rPr lang="cs-CZ" sz="1600" dirty="0"/>
              <a:t>podle zadaných dat povinná </a:t>
            </a:r>
          </a:p>
        </p:txBody>
      </p:sp>
      <p:pic>
        <p:nvPicPr>
          <p:cNvPr id="2051" name="Picture 3" descr="C:\Users\michaela.sedlackova\Desktop\datová oblast žádost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5" y="1248366"/>
            <a:ext cx="1121619" cy="5400600"/>
          </a:xfrm>
          <a:prstGeom prst="rect">
            <a:avLst/>
          </a:prstGeom>
          <a:noFill/>
          <a:extLst>
            <a:ext uri="{909E8E84-426E-40DD-AFC4-6F175D3DCCD1}">
              <a14:hiddenFill xmlns:a14="http://schemas.microsoft.com/office/drawing/2010/main">
                <a:solidFill>
                  <a:srgbClr val="FFFFFF"/>
                </a:solidFill>
              </a14:hiddenFill>
            </a:ext>
          </a:extLst>
        </p:spPr>
      </p:pic>
      <p:sp>
        <p:nvSpPr>
          <p:cNvPr id="9" name="Zástupný symbol pro obsah 3"/>
          <p:cNvSpPr txBox="1">
            <a:spLocks/>
          </p:cNvSpPr>
          <p:nvPr/>
        </p:nvSpPr>
        <p:spPr>
          <a:xfrm>
            <a:off x="4427984" y="3933056"/>
            <a:ext cx="3096344" cy="2588719"/>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sz="1600" b="1" dirty="0"/>
              <a:t>Možnosti vyplnění </a:t>
            </a:r>
            <a:r>
              <a:rPr lang="cs-CZ" sz="1600" b="1" dirty="0" smtClean="0"/>
              <a:t>jednotlivých </a:t>
            </a:r>
            <a:r>
              <a:rPr lang="cs-CZ" sz="1600" b="1" dirty="0"/>
              <a:t>polí na záložkách</a:t>
            </a:r>
          </a:p>
          <a:p>
            <a:pPr lvl="1">
              <a:lnSpc>
                <a:spcPct val="100000"/>
              </a:lnSpc>
              <a:spcBef>
                <a:spcPts val="600"/>
              </a:spcBef>
            </a:pPr>
            <a:r>
              <a:rPr lang="cs-CZ" sz="1600" dirty="0"/>
              <a:t>Text, číslo, datum</a:t>
            </a:r>
          </a:p>
          <a:p>
            <a:pPr lvl="1">
              <a:lnSpc>
                <a:spcPct val="100000"/>
              </a:lnSpc>
              <a:spcBef>
                <a:spcPts val="0"/>
              </a:spcBef>
            </a:pPr>
            <a:r>
              <a:rPr lang="cs-CZ" sz="1600" dirty="0"/>
              <a:t>Výběr s rozbalovacího seznamu, kalendáře</a:t>
            </a:r>
          </a:p>
          <a:p>
            <a:pPr lvl="1">
              <a:lnSpc>
                <a:spcPct val="100000"/>
              </a:lnSpc>
              <a:spcBef>
                <a:spcPts val="0"/>
              </a:spcBef>
            </a:pPr>
            <a:r>
              <a:rPr lang="cs-CZ" sz="1600" dirty="0" err="1"/>
              <a:t>Checkboxy</a:t>
            </a:r>
            <a:endParaRPr lang="cs-CZ" sz="1600" dirty="0"/>
          </a:p>
          <a:p>
            <a:pPr lvl="1">
              <a:lnSpc>
                <a:spcPct val="100000"/>
              </a:lnSpc>
              <a:spcBef>
                <a:spcPts val="0"/>
              </a:spcBef>
            </a:pPr>
            <a:r>
              <a:rPr lang="cs-CZ" sz="1600" dirty="0"/>
              <a:t>Výběr ze seznamu </a:t>
            </a:r>
            <a:r>
              <a:rPr lang="cs-CZ" sz="1600" dirty="0" smtClean="0"/>
              <a:t/>
            </a:r>
            <a:br>
              <a:rPr lang="cs-CZ" sz="1600" dirty="0" smtClean="0"/>
            </a:br>
            <a:r>
              <a:rPr lang="cs-CZ" sz="1600" dirty="0" smtClean="0"/>
              <a:t>a </a:t>
            </a:r>
            <a:r>
              <a:rPr lang="cs-CZ" sz="1600" dirty="0"/>
              <a:t>přesunutí </a:t>
            </a:r>
          </a:p>
          <a:p>
            <a:pPr lvl="1">
              <a:lnSpc>
                <a:spcPct val="100000"/>
              </a:lnSpc>
              <a:spcBef>
                <a:spcPts val="0"/>
              </a:spcBef>
            </a:pPr>
            <a:r>
              <a:rPr lang="cs-CZ" sz="1600" dirty="0"/>
              <a:t>Nový záznam</a:t>
            </a:r>
          </a:p>
        </p:txBody>
      </p:sp>
    </p:spTree>
    <p:extLst>
      <p:ext uri="{BB962C8B-B14F-4D97-AF65-F5344CB8AC3E}">
        <p14:creationId xmlns:p14="http://schemas.microsoft.com/office/powerpoint/2010/main" val="13843517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Příklady vyplňovaných záložek – IDENTIFIKACE OPERACE</a:t>
            </a:r>
            <a:endParaRPr lang="cs-CZ" b="1" dirty="0"/>
          </a:p>
        </p:txBody>
      </p:sp>
      <p:sp>
        <p:nvSpPr>
          <p:cNvPr id="6" name="Zástupný symbol pro obsah 5"/>
          <p:cNvSpPr>
            <a:spLocks noGrp="1"/>
          </p:cNvSpPr>
          <p:nvPr>
            <p:ph idx="10"/>
          </p:nvPr>
        </p:nvSpPr>
        <p:spPr>
          <a:xfrm>
            <a:off x="495498" y="5589240"/>
            <a:ext cx="4226445" cy="1080120"/>
          </a:xfrm>
        </p:spPr>
        <p:txBody>
          <a:bodyPr/>
          <a:lstStyle/>
          <a:p>
            <a:pPr>
              <a:lnSpc>
                <a:spcPct val="100000"/>
              </a:lnSpc>
              <a:spcBef>
                <a:spcPts val="0"/>
              </a:spcBef>
              <a:spcAft>
                <a:spcPts val="300"/>
              </a:spcAft>
            </a:pPr>
            <a:r>
              <a:rPr lang="cs-CZ" sz="1600" dirty="0" smtClean="0"/>
              <a:t>Žadatel vyplňuje žlutá povinná pole.</a:t>
            </a:r>
          </a:p>
          <a:p>
            <a:pPr>
              <a:lnSpc>
                <a:spcPct val="100000"/>
              </a:lnSpc>
              <a:spcBef>
                <a:spcPts val="0"/>
              </a:spcBef>
              <a:spcAft>
                <a:spcPts val="300"/>
              </a:spcAft>
            </a:pPr>
            <a:r>
              <a:rPr lang="cs-CZ" sz="1600" dirty="0" smtClean="0"/>
              <a:t>Výběr z rozbalovacího seznamu.</a:t>
            </a:r>
          </a:p>
          <a:p>
            <a:pPr>
              <a:lnSpc>
                <a:spcPct val="100000"/>
              </a:lnSpc>
              <a:spcBef>
                <a:spcPts val="0"/>
              </a:spcBef>
              <a:spcAft>
                <a:spcPts val="300"/>
              </a:spcAft>
            </a:pPr>
            <a:r>
              <a:rPr lang="cs-CZ" sz="1600" dirty="0" smtClean="0"/>
              <a:t>Po vyplnění ULOŽIT.</a:t>
            </a:r>
            <a:endParaRPr lang="cs-CZ" sz="1600"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498" y="1484784"/>
            <a:ext cx="810895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Přímá spojnice se šipkou 14"/>
          <p:cNvCxnSpPr/>
          <p:nvPr/>
        </p:nvCxnSpPr>
        <p:spPr>
          <a:xfrm flipH="1" flipV="1">
            <a:off x="6607937" y="2852936"/>
            <a:ext cx="720080" cy="163031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6" name="Zástupný symbol pro obsah 5"/>
          <p:cNvSpPr>
            <a:spLocks noGrp="1"/>
          </p:cNvSpPr>
          <p:nvPr>
            <p:ph idx="10"/>
          </p:nvPr>
        </p:nvSpPr>
        <p:spPr>
          <a:xfrm>
            <a:off x="6158515" y="4627262"/>
            <a:ext cx="2481329" cy="681605"/>
          </a:xfrm>
        </p:spPr>
        <p:txBody>
          <a:bodyPr/>
          <a:lstStyle/>
          <a:p>
            <a:pPr marL="0" indent="0">
              <a:lnSpc>
                <a:spcPct val="100000"/>
              </a:lnSpc>
              <a:spcBef>
                <a:spcPts val="0"/>
              </a:spcBef>
              <a:spcAft>
                <a:spcPts val="0"/>
              </a:spcAft>
              <a:buNone/>
            </a:pPr>
            <a:r>
              <a:rPr lang="cs-CZ" sz="1600" dirty="0" smtClean="0"/>
              <a:t>Důležitý údaj k identifikaci žádosti - HASH!!!</a:t>
            </a:r>
          </a:p>
        </p:txBody>
      </p:sp>
      <p:sp>
        <p:nvSpPr>
          <p:cNvPr id="17" name="Obdélník 16"/>
          <p:cNvSpPr/>
          <p:nvPr/>
        </p:nvSpPr>
        <p:spPr>
          <a:xfrm>
            <a:off x="5436096" y="2492896"/>
            <a:ext cx="144016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495498" y="4267222"/>
            <a:ext cx="24203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Zástupný symbol pro obsah 5"/>
          <p:cNvSpPr>
            <a:spLocks noGrp="1"/>
          </p:cNvSpPr>
          <p:nvPr>
            <p:ph idx="10"/>
          </p:nvPr>
        </p:nvSpPr>
        <p:spPr>
          <a:xfrm>
            <a:off x="4578620" y="5589240"/>
            <a:ext cx="4198491" cy="988491"/>
          </a:xfrm>
        </p:spPr>
        <p:txBody>
          <a:bodyPr/>
          <a:lstStyle/>
          <a:p>
            <a:pPr marL="0" indent="0">
              <a:lnSpc>
                <a:spcPct val="100000"/>
              </a:lnSpc>
              <a:spcBef>
                <a:spcPts val="0"/>
              </a:spcBef>
              <a:spcAft>
                <a:spcPts val="0"/>
              </a:spcAft>
              <a:buNone/>
            </a:pPr>
            <a:r>
              <a:rPr lang="cs-CZ" sz="1400" dirty="0" smtClean="0"/>
              <a:t>POZOR na defaultní nastavení Typu podání – </a:t>
            </a:r>
            <a:r>
              <a:rPr lang="cs-CZ" sz="1400" b="1" dirty="0" smtClean="0"/>
              <a:t>Automatické</a:t>
            </a:r>
            <a:r>
              <a:rPr lang="cs-CZ" sz="1400" dirty="0" smtClean="0"/>
              <a:t>. Při změně na </a:t>
            </a:r>
            <a:r>
              <a:rPr lang="cs-CZ" sz="1400" b="1" dirty="0" smtClean="0"/>
              <a:t>Ruční</a:t>
            </a:r>
            <a:r>
              <a:rPr lang="cs-CZ" sz="1400" dirty="0" smtClean="0"/>
              <a:t>, musí žadatel podat žádost po finalizaci a podpisu ručně (tlačítkem)!</a:t>
            </a:r>
          </a:p>
        </p:txBody>
      </p:sp>
      <p:cxnSp>
        <p:nvCxnSpPr>
          <p:cNvPr id="21" name="Přímá spojnice se šipkou 20"/>
          <p:cNvCxnSpPr/>
          <p:nvPr/>
        </p:nvCxnSpPr>
        <p:spPr>
          <a:xfrm flipH="1" flipV="1">
            <a:off x="2915816" y="4415054"/>
            <a:ext cx="2088232" cy="1174186"/>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2115430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Projekt</a:t>
            </a:r>
            <a:endParaRPr lang="cs-CZ" b="1"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607" y="1196753"/>
            <a:ext cx="6855471"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Přímá spojnice se šipkou 11"/>
          <p:cNvCxnSpPr/>
          <p:nvPr/>
        </p:nvCxnSpPr>
        <p:spPr>
          <a:xfrm flipH="1" flipV="1">
            <a:off x="1547314" y="1849096"/>
            <a:ext cx="3096694" cy="107584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4" name="Obdélník 13"/>
          <p:cNvSpPr/>
          <p:nvPr/>
        </p:nvSpPr>
        <p:spPr>
          <a:xfrm>
            <a:off x="234631" y="1505990"/>
            <a:ext cx="1296144" cy="3431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Zástupný symbol pro obsah 5"/>
          <p:cNvSpPr>
            <a:spLocks noGrp="1"/>
          </p:cNvSpPr>
          <p:nvPr>
            <p:ph idx="10"/>
          </p:nvPr>
        </p:nvSpPr>
        <p:spPr>
          <a:xfrm>
            <a:off x="4716016" y="2852936"/>
            <a:ext cx="1944216" cy="1368152"/>
          </a:xfrm>
        </p:spPr>
        <p:txBody>
          <a:bodyPr/>
          <a:lstStyle/>
          <a:p>
            <a:pPr marL="0" indent="0">
              <a:lnSpc>
                <a:spcPct val="100000"/>
              </a:lnSpc>
              <a:spcBef>
                <a:spcPts val="0"/>
              </a:spcBef>
              <a:spcAft>
                <a:spcPts val="0"/>
              </a:spcAft>
              <a:buNone/>
            </a:pPr>
            <a:r>
              <a:rPr lang="cs-CZ" sz="2000" dirty="0" smtClean="0"/>
              <a:t>Důležitý údaj k ověření správnosti výběru výzvy!!!</a:t>
            </a:r>
          </a:p>
        </p:txBody>
      </p:sp>
      <p:sp>
        <p:nvSpPr>
          <p:cNvPr id="16" name="Zástupný symbol pro obsah 5"/>
          <p:cNvSpPr>
            <a:spLocks noGrp="1"/>
          </p:cNvSpPr>
          <p:nvPr>
            <p:ph idx="10"/>
          </p:nvPr>
        </p:nvSpPr>
        <p:spPr>
          <a:xfrm>
            <a:off x="7109078" y="1556792"/>
            <a:ext cx="1927418" cy="4824536"/>
          </a:xfrm>
        </p:spPr>
        <p:txBody>
          <a:bodyPr/>
          <a:lstStyle/>
          <a:p>
            <a:pPr>
              <a:lnSpc>
                <a:spcPct val="100000"/>
              </a:lnSpc>
              <a:spcBef>
                <a:spcPts val="0"/>
              </a:spcBef>
              <a:spcAft>
                <a:spcPts val="0"/>
              </a:spcAft>
            </a:pPr>
            <a:r>
              <a:rPr lang="cs-CZ" sz="2000" dirty="0"/>
              <a:t>Ž</a:t>
            </a:r>
            <a:r>
              <a:rPr lang="cs-CZ" sz="2000" dirty="0" smtClean="0"/>
              <a:t>ádost založenou </a:t>
            </a:r>
            <a:br>
              <a:rPr lang="cs-CZ" sz="2000" dirty="0" smtClean="0"/>
            </a:br>
            <a:r>
              <a:rPr lang="cs-CZ" sz="2000" dirty="0" smtClean="0"/>
              <a:t>v </a:t>
            </a:r>
            <a:r>
              <a:rPr lang="cs-CZ" sz="2000" dirty="0"/>
              <a:t>nesprávné výzvě, není možné </a:t>
            </a:r>
            <a:r>
              <a:rPr lang="cs-CZ" sz="2000" dirty="0" smtClean="0"/>
              <a:t>zkopírovat </a:t>
            </a:r>
            <a:r>
              <a:rPr lang="cs-CZ" sz="2000" dirty="0"/>
              <a:t>do výzvy </a:t>
            </a:r>
            <a:r>
              <a:rPr lang="cs-CZ" sz="2000" dirty="0" smtClean="0"/>
              <a:t>jiné. </a:t>
            </a:r>
          </a:p>
          <a:p>
            <a:pPr>
              <a:lnSpc>
                <a:spcPct val="100000"/>
              </a:lnSpc>
              <a:spcBef>
                <a:spcPts val="0"/>
              </a:spcBef>
              <a:spcAft>
                <a:spcPts val="0"/>
              </a:spcAft>
            </a:pPr>
            <a:endParaRPr lang="cs-CZ" sz="2000" dirty="0"/>
          </a:p>
          <a:p>
            <a:pPr>
              <a:lnSpc>
                <a:spcPct val="100000"/>
              </a:lnSpc>
              <a:spcBef>
                <a:spcPts val="0"/>
              </a:spcBef>
              <a:spcAft>
                <a:spcPts val="0"/>
              </a:spcAft>
            </a:pPr>
            <a:r>
              <a:rPr lang="cs-CZ" sz="2000" dirty="0" smtClean="0"/>
              <a:t>Kopii žádosti lze vytvářet </a:t>
            </a:r>
            <a:r>
              <a:rPr lang="cs-CZ" sz="2000" u="sng" dirty="0" smtClean="0"/>
              <a:t>pouze</a:t>
            </a:r>
            <a:r>
              <a:rPr lang="cs-CZ" sz="2000" dirty="0" smtClean="0"/>
              <a:t> </a:t>
            </a:r>
            <a:r>
              <a:rPr lang="cs-CZ" sz="2000" dirty="0"/>
              <a:t>v rámci jedné výzvy</a:t>
            </a:r>
            <a:r>
              <a:rPr lang="cs-CZ" sz="2000" dirty="0" smtClean="0"/>
              <a:t>.</a:t>
            </a:r>
          </a:p>
          <a:p>
            <a:pPr marL="0" indent="0">
              <a:lnSpc>
                <a:spcPct val="100000"/>
              </a:lnSpc>
              <a:spcBef>
                <a:spcPts val="0"/>
              </a:spcBef>
              <a:spcAft>
                <a:spcPts val="0"/>
              </a:spcAft>
              <a:buNone/>
            </a:pPr>
            <a:endParaRPr lang="cs-CZ" sz="2000" dirty="0"/>
          </a:p>
        </p:txBody>
      </p:sp>
    </p:spTree>
    <p:extLst>
      <p:ext uri="{BB962C8B-B14F-4D97-AF65-F5344CB8AC3E}">
        <p14:creationId xmlns:p14="http://schemas.microsoft.com/office/powerpoint/2010/main" val="3338087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Specifické cíle</a:t>
            </a:r>
            <a:endParaRPr lang="cs-CZ" b="1" dirty="0"/>
          </a:p>
        </p:txBody>
      </p:sp>
      <p:sp>
        <p:nvSpPr>
          <p:cNvPr id="4" name="Zástupný symbol pro obsah 3"/>
          <p:cNvSpPr>
            <a:spLocks noGrp="1"/>
          </p:cNvSpPr>
          <p:nvPr>
            <p:ph idx="10"/>
          </p:nvPr>
        </p:nvSpPr>
        <p:spPr>
          <a:xfrm>
            <a:off x="532834" y="5445224"/>
            <a:ext cx="8136456" cy="1224136"/>
          </a:xfrm>
        </p:spPr>
        <p:txBody>
          <a:bodyPr/>
          <a:lstStyle/>
          <a:p>
            <a:pPr>
              <a:lnSpc>
                <a:spcPct val="100000"/>
              </a:lnSpc>
              <a:spcBef>
                <a:spcPts val="0"/>
              </a:spcBef>
              <a:spcAft>
                <a:spcPts val="0"/>
              </a:spcAft>
            </a:pPr>
            <a:r>
              <a:rPr lang="cs-CZ" sz="2000" dirty="0" smtClean="0"/>
              <a:t>Záložka je vyplněna automaticky dle nastavení výzvy, data nelze editovat.</a:t>
            </a:r>
          </a:p>
          <a:p>
            <a:pPr>
              <a:lnSpc>
                <a:spcPct val="100000"/>
              </a:lnSpc>
              <a:spcBef>
                <a:spcPts val="0"/>
              </a:spcBef>
              <a:spcAft>
                <a:spcPts val="0"/>
              </a:spcAft>
            </a:pPr>
            <a:r>
              <a:rPr lang="cs-CZ" sz="2000" dirty="0" smtClean="0"/>
              <a:t>Automatický rozpad na méně a více rozvinuté regiony (% nastavené dle příslušné výzvy).</a:t>
            </a:r>
            <a:endParaRPr lang="cs-CZ" sz="2000" dirty="0"/>
          </a:p>
        </p:txBody>
      </p:sp>
      <p:pic>
        <p:nvPicPr>
          <p:cNvPr id="4099" name="Picture 3" descr="C:\Users\michaela.sedlackova\Desktop\Specifické cí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162860"/>
            <a:ext cx="8699085" cy="4210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t>Věcná způsobilost </a:t>
            </a:r>
            <a:r>
              <a:rPr lang="cs-CZ" sz="3200" b="1" dirty="0" smtClean="0"/>
              <a:t>výdajů: </a:t>
            </a:r>
            <a:endParaRPr lang="cs-CZ" sz="3200" b="1" dirty="0"/>
          </a:p>
        </p:txBody>
      </p:sp>
      <p:sp>
        <p:nvSpPr>
          <p:cNvPr id="3" name="Zástupný symbol pro obsah 2"/>
          <p:cNvSpPr>
            <a:spLocks noGrp="1"/>
          </p:cNvSpPr>
          <p:nvPr>
            <p:ph idx="1"/>
          </p:nvPr>
        </p:nvSpPr>
        <p:spPr>
          <a:xfrm>
            <a:off x="395536" y="1484784"/>
            <a:ext cx="8568952" cy="4824536"/>
          </a:xfrm>
        </p:spPr>
        <p:txBody>
          <a:bodyPr>
            <a:normAutofit/>
          </a:bodyPr>
          <a:lstStyle/>
          <a:p>
            <a:pPr marL="0" indent="0">
              <a:lnSpc>
                <a:spcPct val="150000"/>
              </a:lnSpc>
              <a:spcBef>
                <a:spcPts val="0"/>
              </a:spcBef>
              <a:spcAft>
                <a:spcPts val="0"/>
              </a:spcAft>
              <a:buNone/>
            </a:pPr>
            <a:r>
              <a:rPr lang="cs-CZ" sz="1800" b="1" dirty="0"/>
              <a:t>Způsobilý </a:t>
            </a:r>
            <a:r>
              <a:rPr lang="cs-CZ" sz="1800" b="1" dirty="0" smtClean="0"/>
              <a:t>výdaj – podrobně viz kap. 6 Specifické části pravidel pro žadatele a příjemce: </a:t>
            </a:r>
            <a:endParaRPr lang="cs-CZ" sz="1800" b="1" dirty="0"/>
          </a:p>
          <a:p>
            <a:pPr marL="457200" lvl="1" indent="-457200" algn="just">
              <a:spcBef>
                <a:spcPts val="0"/>
              </a:spcBef>
              <a:spcAft>
                <a:spcPts val="0"/>
              </a:spcAft>
              <a:buSzPct val="100000"/>
              <a:buFont typeface="+mj-lt"/>
              <a:buAutoNum type="arabicPeriod"/>
            </a:pPr>
            <a:r>
              <a:rPr lang="cs-CZ" sz="2000" dirty="0"/>
              <a:t>je v souladu s právními předpisy (zejména legislativou EU a ČR</a:t>
            </a:r>
            <a:r>
              <a:rPr lang="cs-CZ" sz="2000" dirty="0" smtClean="0"/>
              <a:t>) </a:t>
            </a:r>
            <a:endParaRPr lang="cs-CZ" sz="2000" dirty="0"/>
          </a:p>
          <a:p>
            <a:pPr marL="457200" lvl="1" indent="-457200" algn="just">
              <a:spcBef>
                <a:spcPts val="0"/>
              </a:spcBef>
              <a:spcAft>
                <a:spcPts val="0"/>
              </a:spcAft>
              <a:buSzPct val="100000"/>
              <a:buFont typeface="+mj-lt"/>
              <a:buAutoNum type="arabicPeriod"/>
            </a:pPr>
            <a:r>
              <a:rPr lang="pl-PL" sz="2000" dirty="0"/>
              <a:t>je v souladu s pravidly programu a s podmínkami poskytnutí </a:t>
            </a:r>
            <a:r>
              <a:rPr lang="pl-PL" sz="2000" dirty="0" smtClean="0"/>
              <a:t>podpory </a:t>
            </a:r>
            <a:endParaRPr lang="pl-PL" sz="2000" dirty="0"/>
          </a:p>
          <a:p>
            <a:pPr marL="457200" lvl="1" indent="-457200" algn="just">
              <a:spcBef>
                <a:spcPts val="0"/>
              </a:spcBef>
              <a:spcAft>
                <a:spcPts val="0"/>
              </a:spcAft>
              <a:buSzPct val="100000"/>
              <a:buFont typeface="+mj-lt"/>
              <a:buAutoNum type="arabicPeriod"/>
            </a:pPr>
            <a:r>
              <a:rPr lang="cs-CZ" sz="2000" dirty="0"/>
              <a:t>je přiměřený (viz kapitola 6.1 Specifické části pravidel pro žadatele </a:t>
            </a:r>
            <a:r>
              <a:rPr lang="cs-CZ" sz="2000" dirty="0" smtClean="0"/>
              <a:t/>
            </a:r>
            <a:br>
              <a:rPr lang="cs-CZ" sz="2000" dirty="0" smtClean="0"/>
            </a:br>
            <a:r>
              <a:rPr lang="cs-CZ" sz="2000" dirty="0" smtClean="0"/>
              <a:t>a </a:t>
            </a:r>
            <a:r>
              <a:rPr lang="cs-CZ" sz="2000" dirty="0"/>
              <a:t>příjemce</a:t>
            </a:r>
            <a:r>
              <a:rPr lang="cs-CZ" sz="2000" dirty="0" smtClean="0"/>
              <a:t>)</a:t>
            </a:r>
            <a:endParaRPr lang="cs-CZ" sz="2000" dirty="0"/>
          </a:p>
          <a:p>
            <a:pPr marL="457200" lvl="1" indent="-457200" algn="just">
              <a:spcBef>
                <a:spcPts val="0"/>
              </a:spcBef>
              <a:spcAft>
                <a:spcPts val="0"/>
              </a:spcAft>
              <a:buSzPct val="100000"/>
              <a:buFont typeface="+mj-lt"/>
              <a:buAutoNum type="arabicPeriod"/>
            </a:pPr>
            <a:r>
              <a:rPr lang="cs-CZ" sz="2000" dirty="0"/>
              <a:t>vznikl v době realizace projektu a byl uhrazen nejpozději do okamžiku ukončení administrace závěrečné </a:t>
            </a:r>
            <a:r>
              <a:rPr lang="cs-CZ" sz="2000" dirty="0" smtClean="0"/>
              <a:t>zprávy o </a:t>
            </a:r>
            <a:r>
              <a:rPr lang="cs-CZ" sz="2000" dirty="0"/>
              <a:t>realizaci </a:t>
            </a:r>
            <a:r>
              <a:rPr lang="cs-CZ" sz="2000" dirty="0" smtClean="0"/>
              <a:t>projektu</a:t>
            </a:r>
            <a:endParaRPr lang="cs-CZ" sz="2000" dirty="0"/>
          </a:p>
          <a:p>
            <a:pPr marL="457200" lvl="1" indent="-457200" algn="just">
              <a:spcBef>
                <a:spcPts val="0"/>
              </a:spcBef>
              <a:spcAft>
                <a:spcPts val="0"/>
              </a:spcAft>
              <a:buSzPct val="100000"/>
              <a:buFont typeface="+mj-lt"/>
              <a:buAutoNum type="arabicPeriod"/>
            </a:pPr>
            <a:r>
              <a:rPr lang="cs-CZ" sz="2000" dirty="0"/>
              <a:t>váže se na aktivity projektu, které jsou územně </a:t>
            </a:r>
            <a:r>
              <a:rPr lang="cs-CZ" sz="2000" dirty="0" smtClean="0"/>
              <a:t>způsobilé</a:t>
            </a:r>
            <a:endParaRPr lang="cs-CZ" sz="2000" dirty="0"/>
          </a:p>
          <a:p>
            <a:pPr marL="457200" lvl="1" indent="-457200" algn="just">
              <a:spcBef>
                <a:spcPts val="0"/>
              </a:spcBef>
              <a:spcAft>
                <a:spcPts val="0"/>
              </a:spcAft>
              <a:buSzPct val="100000"/>
              <a:buFont typeface="+mj-lt"/>
              <a:buAutoNum type="arabicPeriod"/>
            </a:pPr>
            <a:r>
              <a:rPr lang="cs-CZ" sz="2000" dirty="0"/>
              <a:t>je řádně identifikovatelný, prokazatelný a </a:t>
            </a:r>
            <a:r>
              <a:rPr lang="cs-CZ" sz="2000" dirty="0" smtClean="0"/>
              <a:t>doložitelný (kap. 6.3 Specifických pravidel) </a:t>
            </a:r>
          </a:p>
          <a:p>
            <a:pPr marL="457200" lvl="1" indent="-457200" algn="just">
              <a:spcBef>
                <a:spcPts val="0"/>
              </a:spcBef>
              <a:spcAft>
                <a:spcPts val="0"/>
              </a:spcAft>
              <a:buSzPct val="100000"/>
              <a:buFont typeface="+mj-lt"/>
              <a:buAutoNum type="arabicPeriod"/>
            </a:pPr>
            <a:r>
              <a:rPr lang="cs-CZ" sz="2000" dirty="0" smtClean="0"/>
              <a:t>Je nezbytný pro dosažení cílů projektu</a:t>
            </a:r>
          </a:p>
          <a:p>
            <a:pPr marL="0" lvl="1" indent="0">
              <a:lnSpc>
                <a:spcPct val="100000"/>
              </a:lnSpc>
              <a:spcBef>
                <a:spcPts val="0"/>
              </a:spcBef>
              <a:spcAft>
                <a:spcPts val="0"/>
              </a:spcAft>
              <a:buSzPct val="100000"/>
              <a:buNone/>
            </a:pPr>
            <a:endParaRPr lang="cs-CZ" sz="1800" b="1" u="sng" dirty="0" smtClean="0"/>
          </a:p>
          <a:p>
            <a:pPr marL="432000" lvl="1" indent="-432000">
              <a:lnSpc>
                <a:spcPct val="150000"/>
              </a:lnSpc>
              <a:spcBef>
                <a:spcPts val="0"/>
              </a:spcBef>
              <a:spcAft>
                <a:spcPts val="0"/>
              </a:spcAft>
              <a:buSzPct val="100000"/>
              <a:buFont typeface="Wingdings" panose="05000000000000000000" pitchFamily="2" charset="2"/>
              <a:buChar char=""/>
            </a:pPr>
            <a:endParaRPr lang="cs-CZ" sz="1800" dirty="0"/>
          </a:p>
          <a:p>
            <a:pPr marL="0" indent="0">
              <a:buNone/>
            </a:pPr>
            <a:endParaRPr lang="cs-CZ" sz="18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a:t>
            </a:fld>
            <a:endParaRPr lang="cs-CZ" dirty="0"/>
          </a:p>
        </p:txBody>
      </p:sp>
      <p:pic>
        <p:nvPicPr>
          <p:cNvPr id="5122" name="Picture 2" descr="C:\Users\uzivatel\Desktop\MAS logo.png"/>
          <p:cNvPicPr>
            <a:picLocks noChangeAspect="1" noChangeArrowheads="1"/>
          </p:cNvPicPr>
          <p:nvPr/>
        </p:nvPicPr>
        <p:blipFill>
          <a:blip r:embed="rId3" cstate="print"/>
          <a:srcRect/>
          <a:stretch>
            <a:fillRect/>
          </a:stretch>
        </p:blipFill>
        <p:spPr bwMode="auto">
          <a:xfrm>
            <a:off x="6105101" y="5381419"/>
            <a:ext cx="3038899" cy="1476581"/>
          </a:xfrm>
          <a:prstGeom prst="rect">
            <a:avLst/>
          </a:prstGeom>
          <a:noFill/>
        </p:spPr>
      </p:pic>
    </p:spTree>
    <p:extLst>
      <p:ext uri="{BB962C8B-B14F-4D97-AF65-F5344CB8AC3E}">
        <p14:creationId xmlns:p14="http://schemas.microsoft.com/office/powerpoint/2010/main" val="13493726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Popis projektu</a:t>
            </a:r>
            <a:endParaRPr lang="cs-CZ" b="1" dirty="0"/>
          </a:p>
        </p:txBody>
      </p:sp>
      <p:sp>
        <p:nvSpPr>
          <p:cNvPr id="4" name="Zástupný symbol pro obsah 3"/>
          <p:cNvSpPr>
            <a:spLocks noGrp="1"/>
          </p:cNvSpPr>
          <p:nvPr>
            <p:ph idx="10"/>
          </p:nvPr>
        </p:nvSpPr>
        <p:spPr>
          <a:xfrm>
            <a:off x="5436096" y="1529408"/>
            <a:ext cx="3456384" cy="5067944"/>
          </a:xfrm>
        </p:spPr>
        <p:txBody>
          <a:bodyPr/>
          <a:lstStyle/>
          <a:p>
            <a:pPr>
              <a:lnSpc>
                <a:spcPct val="100000"/>
              </a:lnSpc>
            </a:pPr>
            <a:r>
              <a:rPr lang="cs-CZ" sz="1600" b="1" dirty="0"/>
              <a:t>Jaký problém projekt řeší? </a:t>
            </a:r>
            <a:endParaRPr lang="cs-CZ" sz="1600" b="1" dirty="0" smtClean="0"/>
          </a:p>
          <a:p>
            <a:pPr>
              <a:lnSpc>
                <a:spcPct val="100000"/>
              </a:lnSpc>
            </a:pPr>
            <a:r>
              <a:rPr lang="cs-CZ" sz="1600" b="1" dirty="0" smtClean="0"/>
              <a:t>Jaké </a:t>
            </a:r>
            <a:r>
              <a:rPr lang="cs-CZ" sz="1600" b="1" dirty="0"/>
              <a:t>jsou příčiny problému?</a:t>
            </a:r>
            <a:r>
              <a:rPr lang="cs-CZ" sz="1600" dirty="0"/>
              <a:t> </a:t>
            </a:r>
            <a:endParaRPr lang="cs-CZ" sz="1600" dirty="0" smtClean="0"/>
          </a:p>
          <a:p>
            <a:pPr>
              <a:lnSpc>
                <a:spcPct val="100000"/>
              </a:lnSpc>
            </a:pPr>
            <a:r>
              <a:rPr lang="cs-CZ" sz="1600" b="1" dirty="0" smtClean="0"/>
              <a:t>Co </a:t>
            </a:r>
            <a:r>
              <a:rPr lang="cs-CZ" sz="1600" b="1" dirty="0"/>
              <a:t>je </a:t>
            </a:r>
            <a:r>
              <a:rPr lang="cs-CZ" sz="1600" b="1" dirty="0" smtClean="0"/>
              <a:t>cílem </a:t>
            </a:r>
            <a:r>
              <a:rPr lang="cs-CZ" sz="1600" b="1" dirty="0"/>
              <a:t>projektu? </a:t>
            </a:r>
            <a:endParaRPr lang="cs-CZ" sz="1600" b="1" dirty="0" smtClean="0"/>
          </a:p>
          <a:p>
            <a:pPr>
              <a:lnSpc>
                <a:spcPct val="100000"/>
              </a:lnSpc>
            </a:pPr>
            <a:r>
              <a:rPr lang="cs-CZ" sz="1600" b="1" dirty="0"/>
              <a:t>Jaká/é změna/y je/jsou v důsledku projektu očekávána/y? </a:t>
            </a:r>
            <a:endParaRPr lang="cs-CZ" sz="1600" b="1" dirty="0" smtClean="0"/>
          </a:p>
          <a:p>
            <a:pPr>
              <a:lnSpc>
                <a:spcPct val="100000"/>
              </a:lnSpc>
            </a:pPr>
            <a:r>
              <a:rPr lang="cs-CZ" sz="1600" b="1" dirty="0"/>
              <a:t>Jaké aktivity v projektu budou realizovány? </a:t>
            </a:r>
            <a:r>
              <a:rPr lang="cs-CZ" sz="1600" b="1" dirty="0" smtClean="0"/>
              <a:t> </a:t>
            </a:r>
          </a:p>
          <a:p>
            <a:pPr>
              <a:lnSpc>
                <a:spcPct val="100000"/>
              </a:lnSpc>
            </a:pPr>
            <a:r>
              <a:rPr lang="cs-CZ" sz="1600" b="1" dirty="0"/>
              <a:t>Popis realizačního týmu </a:t>
            </a:r>
            <a:r>
              <a:rPr lang="cs-CZ" sz="1600" b="1" dirty="0" smtClean="0"/>
              <a:t>projektu.</a:t>
            </a:r>
          </a:p>
          <a:p>
            <a:pPr>
              <a:lnSpc>
                <a:spcPct val="100000"/>
              </a:lnSpc>
            </a:pPr>
            <a:r>
              <a:rPr lang="cs-CZ" sz="1600" b="1" dirty="0"/>
              <a:t>Jak bude zajištěno šíření výstupů projektu? </a:t>
            </a:r>
            <a:endParaRPr lang="cs-CZ" sz="1600" b="1" dirty="0" smtClean="0"/>
          </a:p>
          <a:p>
            <a:pPr>
              <a:lnSpc>
                <a:spcPct val="100000"/>
              </a:lnSpc>
            </a:pPr>
            <a:r>
              <a:rPr lang="cs-CZ" sz="1600" b="1" dirty="0"/>
              <a:t>V čem je navržené řešení inovativní? </a:t>
            </a:r>
            <a:endParaRPr lang="cs-CZ" sz="1600" b="1" dirty="0" smtClean="0"/>
          </a:p>
          <a:p>
            <a:pPr>
              <a:lnSpc>
                <a:spcPct val="100000"/>
              </a:lnSpc>
            </a:pPr>
            <a:r>
              <a:rPr lang="cs-CZ" sz="1600" b="1" dirty="0"/>
              <a:t>Jaká existují rizika projektu? </a:t>
            </a:r>
            <a:endParaRPr lang="cs-CZ" sz="1600" b="1" dirty="0" smtClean="0"/>
          </a:p>
          <a:p>
            <a:pPr>
              <a:lnSpc>
                <a:spcPct val="100000"/>
              </a:lnSpc>
            </a:pPr>
            <a:endParaRPr lang="cs-CZ" sz="1600" b="1" dirty="0"/>
          </a:p>
          <a:p>
            <a:pPr>
              <a:lnSpc>
                <a:spcPct val="100000"/>
              </a:lnSpc>
            </a:pPr>
            <a:endParaRPr lang="cs-CZ" sz="1600" b="1" dirty="0" smtClean="0"/>
          </a:p>
          <a:p>
            <a:pPr>
              <a:lnSpc>
                <a:spcPct val="100000"/>
              </a:lnSpc>
            </a:pPr>
            <a:endParaRPr lang="cs-CZ" sz="1600" b="1" dirty="0" smtClean="0"/>
          </a:p>
          <a:p>
            <a:pPr>
              <a:lnSpc>
                <a:spcPct val="100000"/>
              </a:lnSpc>
            </a:pPr>
            <a:endParaRPr lang="cs-CZ" sz="1600" b="1" dirty="0" smtClean="0"/>
          </a:p>
          <a:p>
            <a:pPr>
              <a:lnSpc>
                <a:spcPct val="100000"/>
              </a:lnSpc>
            </a:pPr>
            <a:endParaRPr lang="cs-CZ" sz="1600" dirty="0"/>
          </a:p>
        </p:txBody>
      </p:sp>
      <p:pic>
        <p:nvPicPr>
          <p:cNvPr id="1026" name="Picture 2" descr="C:\Users\michaela.sedlackova\Desktop\Popis projektu.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1196752"/>
            <a:ext cx="5295417" cy="555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518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Indikátory</a:t>
            </a:r>
            <a:endParaRPr lang="cs-CZ" b="1" dirty="0"/>
          </a:p>
        </p:txBody>
      </p:sp>
      <p:sp>
        <p:nvSpPr>
          <p:cNvPr id="4" name="Zástupný symbol pro obsah 3"/>
          <p:cNvSpPr>
            <a:spLocks noGrp="1"/>
          </p:cNvSpPr>
          <p:nvPr>
            <p:ph idx="10"/>
          </p:nvPr>
        </p:nvSpPr>
        <p:spPr>
          <a:xfrm>
            <a:off x="6300192" y="1332349"/>
            <a:ext cx="2808312" cy="5166186"/>
          </a:xfrm>
        </p:spPr>
        <p:txBody>
          <a:bodyPr>
            <a:normAutofit fontScale="92500"/>
          </a:bodyPr>
          <a:lstStyle/>
          <a:p>
            <a:pPr>
              <a:lnSpc>
                <a:spcPts val="2500"/>
              </a:lnSpc>
            </a:pPr>
            <a:r>
              <a:rPr lang="cs-CZ" sz="2000" dirty="0" smtClean="0"/>
              <a:t>Indikátory aktuální pro danou výzvu se nabízí ze seznamu nebo ve výběru přes tlačítko Nový  záznam.</a:t>
            </a:r>
          </a:p>
          <a:p>
            <a:pPr>
              <a:lnSpc>
                <a:spcPts val="2500"/>
              </a:lnSpc>
            </a:pPr>
            <a:r>
              <a:rPr lang="cs-CZ" sz="2000" b="1" u="sng" dirty="0" smtClean="0"/>
              <a:t>Povinná pole:</a:t>
            </a:r>
          </a:p>
          <a:p>
            <a:pPr lvl="1">
              <a:lnSpc>
                <a:spcPts val="2500"/>
              </a:lnSpc>
              <a:spcBef>
                <a:spcPts val="0"/>
              </a:spcBef>
              <a:spcAft>
                <a:spcPts val="0"/>
              </a:spcAft>
            </a:pPr>
            <a:r>
              <a:rPr lang="cs-CZ" sz="1700" dirty="0" smtClean="0"/>
              <a:t>Cílová hodnota</a:t>
            </a:r>
          </a:p>
          <a:p>
            <a:pPr lvl="1">
              <a:lnSpc>
                <a:spcPts val="2500"/>
              </a:lnSpc>
              <a:spcBef>
                <a:spcPts val="0"/>
              </a:spcBef>
              <a:spcAft>
                <a:spcPts val="0"/>
              </a:spcAft>
            </a:pPr>
            <a:r>
              <a:rPr lang="cs-CZ" sz="1700" dirty="0" smtClean="0"/>
              <a:t>Datum cílové hodnoty</a:t>
            </a:r>
          </a:p>
          <a:p>
            <a:pPr lvl="1">
              <a:lnSpc>
                <a:spcPts val="2500"/>
              </a:lnSpc>
              <a:spcBef>
                <a:spcPts val="0"/>
              </a:spcBef>
              <a:spcAft>
                <a:spcPts val="0"/>
              </a:spcAft>
            </a:pPr>
            <a:r>
              <a:rPr lang="cs-CZ" sz="1700" dirty="0" smtClean="0"/>
              <a:t>Popis hodnoty </a:t>
            </a:r>
          </a:p>
          <a:p>
            <a:pPr lvl="1">
              <a:lnSpc>
                <a:spcPts val="2500"/>
              </a:lnSpc>
              <a:spcBef>
                <a:spcPts val="0"/>
              </a:spcBef>
              <a:spcAft>
                <a:spcPts val="0"/>
              </a:spcAft>
            </a:pPr>
            <a:r>
              <a:rPr lang="cs-CZ" sz="1700" dirty="0"/>
              <a:t>p</a:t>
            </a:r>
            <a:r>
              <a:rPr lang="cs-CZ" sz="1700" dirty="0" smtClean="0"/>
              <a:t>řípadně Výchozí hodnota</a:t>
            </a:r>
          </a:p>
          <a:p>
            <a:pPr>
              <a:lnSpc>
                <a:spcPts val="2500"/>
              </a:lnSpc>
            </a:pPr>
            <a:r>
              <a:rPr lang="cs-CZ" sz="2000" dirty="0" smtClean="0"/>
              <a:t>Každý řádek (indikátor) je nutné po vyplnění uložit!</a:t>
            </a:r>
          </a:p>
          <a:p>
            <a:pPr marL="0" indent="0">
              <a:lnSpc>
                <a:spcPts val="2500"/>
              </a:lnSpc>
              <a:buNone/>
            </a:pPr>
            <a:endParaRPr lang="cs-CZ" sz="2100" dirty="0"/>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215142"/>
            <a:ext cx="597666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délník 7"/>
          <p:cNvSpPr/>
          <p:nvPr/>
        </p:nvSpPr>
        <p:spPr>
          <a:xfrm>
            <a:off x="323528" y="5944647"/>
            <a:ext cx="57606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1331640" y="4761148"/>
            <a:ext cx="1872208" cy="3240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7396598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Horizontální principy</a:t>
            </a:r>
            <a:endParaRPr lang="cs-CZ" b="1" dirty="0"/>
          </a:p>
        </p:txBody>
      </p:sp>
      <p:sp>
        <p:nvSpPr>
          <p:cNvPr id="4" name="Zástupný symbol pro obsah 3"/>
          <p:cNvSpPr>
            <a:spLocks noGrp="1"/>
          </p:cNvSpPr>
          <p:nvPr>
            <p:ph idx="10"/>
          </p:nvPr>
        </p:nvSpPr>
        <p:spPr>
          <a:xfrm>
            <a:off x="501602" y="5373216"/>
            <a:ext cx="8064000" cy="1152128"/>
          </a:xfrm>
        </p:spPr>
        <p:txBody>
          <a:bodyPr/>
          <a:lstStyle/>
          <a:p>
            <a:pPr>
              <a:spcBef>
                <a:spcPts val="0"/>
              </a:spcBef>
              <a:spcAft>
                <a:spcPts val="0"/>
              </a:spcAft>
            </a:pPr>
            <a:r>
              <a:rPr lang="cs-CZ" sz="2000" dirty="0" smtClean="0"/>
              <a:t>Nutno vyplnit všechny tři horizontální principy výběrem ze seznamu, případně popisem a zdůvodněním.</a:t>
            </a:r>
          </a:p>
          <a:p>
            <a:pPr>
              <a:spcBef>
                <a:spcPts val="0"/>
              </a:spcBef>
              <a:spcAft>
                <a:spcPts val="0"/>
              </a:spcAft>
            </a:pPr>
            <a:r>
              <a:rPr lang="cs-CZ" sz="2000" dirty="0" smtClean="0"/>
              <a:t>Nutno průběžně ukládat jednotlivé řádky.</a:t>
            </a:r>
            <a:endParaRPr lang="cs-CZ" sz="2000" dirty="0"/>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748" y="1196752"/>
            <a:ext cx="8285708"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flipV="1">
            <a:off x="390748" y="1844824"/>
            <a:ext cx="2146953" cy="64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287254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Klíčové aktivity</a:t>
            </a:r>
            <a:endParaRPr lang="cs-CZ" b="1" dirty="0"/>
          </a:p>
        </p:txBody>
      </p:sp>
      <p:sp>
        <p:nvSpPr>
          <p:cNvPr id="3" name="Zástupný symbol pro obsah 2"/>
          <p:cNvSpPr>
            <a:spLocks noGrp="1"/>
          </p:cNvSpPr>
          <p:nvPr>
            <p:ph idx="1"/>
          </p:nvPr>
        </p:nvSpPr>
        <p:spPr/>
        <p:txBody>
          <a:bodyPr/>
          <a:lstStyle/>
          <a:p>
            <a:endParaRPr lang="cs-CZ" dirty="0"/>
          </a:p>
        </p:txBody>
      </p:sp>
      <p:sp>
        <p:nvSpPr>
          <p:cNvPr id="4" name="Zástupný symbol pro obsah 3"/>
          <p:cNvSpPr>
            <a:spLocks noGrp="1"/>
          </p:cNvSpPr>
          <p:nvPr>
            <p:ph idx="10"/>
          </p:nvPr>
        </p:nvSpPr>
        <p:spPr/>
        <p:txBody>
          <a:bodyPr/>
          <a:lstStyle/>
          <a:p>
            <a:endParaRPr lang="cs-CZ"/>
          </a:p>
        </p:txBody>
      </p:sp>
      <p:pic>
        <p:nvPicPr>
          <p:cNvPr id="1026" name="Picture 2" descr="C:\Users\michaela.sedlackova\Desktop\Klíčová aktivit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12776"/>
            <a:ext cx="9144000" cy="480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786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Cílová skupina</a:t>
            </a:r>
            <a:endParaRPr lang="cs-CZ" b="1" dirty="0"/>
          </a:p>
        </p:txBody>
      </p:sp>
      <p:sp>
        <p:nvSpPr>
          <p:cNvPr id="6" name="Zástupný symbol pro obsah 5"/>
          <p:cNvSpPr>
            <a:spLocks noGrp="1"/>
          </p:cNvSpPr>
          <p:nvPr>
            <p:ph idx="1"/>
          </p:nvPr>
        </p:nvSpPr>
        <p:spPr/>
        <p:txBody>
          <a:bodyPr/>
          <a:lstStyle/>
          <a:p>
            <a:endParaRPr lang="cs-CZ" dirty="0"/>
          </a:p>
        </p:txBody>
      </p:sp>
      <p:pic>
        <p:nvPicPr>
          <p:cNvPr id="7" name="Picture 2" descr="C:\Users\michaela.sedlackova\Desktop\c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41" y="1484784"/>
            <a:ext cx="9067021"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2845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Umístění</a:t>
            </a:r>
            <a:endParaRPr lang="cs-CZ" b="1" dirty="0"/>
          </a:p>
        </p:txBody>
      </p:sp>
      <p:sp>
        <p:nvSpPr>
          <p:cNvPr id="3" name="Zástupný symbol pro obsah 2"/>
          <p:cNvSpPr>
            <a:spLocks noGrp="1"/>
          </p:cNvSpPr>
          <p:nvPr>
            <p:ph idx="1"/>
          </p:nvPr>
        </p:nvSpPr>
        <p:spPr/>
        <p:txBody>
          <a:bodyPr/>
          <a:lstStyle/>
          <a:p>
            <a:endParaRPr lang="cs-CZ" dirty="0"/>
          </a:p>
        </p:txBody>
      </p:sp>
      <p:sp>
        <p:nvSpPr>
          <p:cNvPr id="4" name="Zástupný symbol pro obsah 3"/>
          <p:cNvSpPr>
            <a:spLocks noGrp="1"/>
          </p:cNvSpPr>
          <p:nvPr>
            <p:ph idx="10"/>
          </p:nvPr>
        </p:nvSpPr>
        <p:spPr/>
        <p:txBody>
          <a:bodyPr/>
          <a:lstStyle/>
          <a:p>
            <a:endParaRPr lang="cs-CZ"/>
          </a:p>
        </p:txBody>
      </p:sp>
      <p:pic>
        <p:nvPicPr>
          <p:cNvPr id="3074" name="Picture 2" descr="C:\Users\michaela.sedlackova\Desktop\Umístění.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51" y="1196752"/>
            <a:ext cx="8688189"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0812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Subjekty projektu</a:t>
            </a:r>
            <a:endParaRPr lang="cs-CZ" b="1" dirty="0"/>
          </a:p>
        </p:txBody>
      </p:sp>
      <p:sp>
        <p:nvSpPr>
          <p:cNvPr id="6" name="Zástupný symbol pro obsah 5"/>
          <p:cNvSpPr>
            <a:spLocks noGrp="1"/>
          </p:cNvSpPr>
          <p:nvPr>
            <p:ph idx="10"/>
          </p:nvPr>
        </p:nvSpPr>
        <p:spPr>
          <a:xfrm>
            <a:off x="6300192" y="1268760"/>
            <a:ext cx="2646039" cy="5458966"/>
          </a:xfrm>
        </p:spPr>
        <p:txBody>
          <a:bodyPr/>
          <a:lstStyle/>
          <a:p>
            <a:pPr>
              <a:lnSpc>
                <a:spcPct val="100000"/>
              </a:lnSpc>
              <a:spcBef>
                <a:spcPts val="0"/>
              </a:spcBef>
            </a:pPr>
            <a:r>
              <a:rPr lang="cs-CZ" sz="1400" dirty="0"/>
              <a:t>Vybrat Typ subjektu.</a:t>
            </a:r>
          </a:p>
          <a:p>
            <a:pPr>
              <a:lnSpc>
                <a:spcPct val="100000"/>
              </a:lnSpc>
              <a:spcBef>
                <a:spcPts val="0"/>
              </a:spcBef>
            </a:pPr>
            <a:r>
              <a:rPr lang="cs-CZ" sz="1400" dirty="0" smtClean="0"/>
              <a:t>Nejdůležitější je typ </a:t>
            </a:r>
          </a:p>
          <a:p>
            <a:pPr>
              <a:lnSpc>
                <a:spcPct val="100000"/>
              </a:lnSpc>
              <a:spcBef>
                <a:spcPts val="0"/>
              </a:spcBef>
            </a:pPr>
            <a:endParaRPr lang="cs-CZ" sz="1400" dirty="0"/>
          </a:p>
          <a:p>
            <a:pPr>
              <a:lnSpc>
                <a:spcPct val="100000"/>
              </a:lnSpc>
              <a:spcBef>
                <a:spcPts val="0"/>
              </a:spcBef>
            </a:pPr>
            <a:endParaRPr lang="cs-CZ" sz="1400" dirty="0" smtClean="0"/>
          </a:p>
          <a:p>
            <a:pPr>
              <a:lnSpc>
                <a:spcPct val="100000"/>
              </a:lnSpc>
              <a:spcBef>
                <a:spcPts val="0"/>
              </a:spcBef>
            </a:pPr>
            <a:r>
              <a:rPr lang="cs-CZ" sz="1400" dirty="0" smtClean="0"/>
              <a:t>Po </a:t>
            </a:r>
            <a:r>
              <a:rPr lang="cs-CZ" sz="1400" dirty="0"/>
              <a:t>zadání subjektu typu Žadatel/příjemce se zpřístupní </a:t>
            </a:r>
            <a:r>
              <a:rPr lang="cs-CZ" sz="1400" dirty="0" smtClean="0"/>
              <a:t>záložka Rozpočet.</a:t>
            </a:r>
          </a:p>
          <a:p>
            <a:pPr>
              <a:lnSpc>
                <a:spcPct val="100000"/>
              </a:lnSpc>
              <a:spcBef>
                <a:spcPts val="0"/>
              </a:spcBef>
            </a:pPr>
            <a:r>
              <a:rPr lang="cs-CZ" sz="1400" dirty="0" smtClean="0"/>
              <a:t>Vyplnit IČ a Validovat. </a:t>
            </a:r>
          </a:p>
          <a:p>
            <a:pPr lvl="1">
              <a:lnSpc>
                <a:spcPct val="100000"/>
              </a:lnSpc>
              <a:spcBef>
                <a:spcPts val="0"/>
              </a:spcBef>
              <a:spcAft>
                <a:spcPts val="600"/>
              </a:spcAft>
            </a:pPr>
            <a:r>
              <a:rPr lang="cs-CZ" sz="1400" dirty="0"/>
              <a:t>P</a:t>
            </a:r>
            <a:r>
              <a:rPr lang="cs-CZ" sz="1400" dirty="0" smtClean="0"/>
              <a:t>o úspěšné validaci jsou data doplněna z ROS (registr osob). </a:t>
            </a:r>
          </a:p>
          <a:p>
            <a:pPr lvl="1">
              <a:lnSpc>
                <a:spcPct val="100000"/>
              </a:lnSpc>
              <a:spcBef>
                <a:spcPts val="0"/>
              </a:spcBef>
              <a:spcAft>
                <a:spcPts val="600"/>
              </a:spcAft>
            </a:pPr>
            <a:r>
              <a:rPr lang="cs-CZ" sz="1400" dirty="0"/>
              <a:t>P</a:t>
            </a:r>
            <a:r>
              <a:rPr lang="cs-CZ" sz="1400" dirty="0" smtClean="0"/>
              <a:t>okud nelze validovat, kontaktujte technickou podporu </a:t>
            </a:r>
            <a:r>
              <a:rPr lang="cs-CZ" sz="1400" dirty="0" smtClean="0">
                <a:hlinkClick r:id="rId3"/>
              </a:rPr>
              <a:t>iskp@mpsv.cz</a:t>
            </a:r>
            <a:r>
              <a:rPr lang="cs-CZ" sz="1400" dirty="0" smtClean="0"/>
              <a:t>. </a:t>
            </a:r>
          </a:p>
          <a:p>
            <a:pPr marL="432000" lvl="1" indent="-432000">
              <a:lnSpc>
                <a:spcPct val="100000"/>
              </a:lnSpc>
              <a:spcBef>
                <a:spcPts val="0"/>
              </a:spcBef>
              <a:spcAft>
                <a:spcPts val="600"/>
              </a:spcAft>
              <a:buSzPct val="100000"/>
              <a:buFont typeface="Wingdings" panose="05000000000000000000" pitchFamily="2" charset="2"/>
              <a:buChar char=""/>
            </a:pPr>
            <a:r>
              <a:rPr lang="cs-CZ" sz="1400" dirty="0"/>
              <a:t>Počet zaměstnanců </a:t>
            </a:r>
            <a:r>
              <a:rPr lang="cs-CZ" sz="1400" dirty="0" smtClean="0"/>
              <a:t/>
            </a:r>
            <a:br>
              <a:rPr lang="cs-CZ" sz="1400" dirty="0" smtClean="0"/>
            </a:br>
            <a:r>
              <a:rPr lang="cs-CZ" sz="1400" dirty="0" smtClean="0"/>
              <a:t>a </a:t>
            </a:r>
            <a:r>
              <a:rPr lang="cs-CZ" sz="1400" dirty="0"/>
              <a:t>Roční obrat – vazba </a:t>
            </a:r>
            <a:r>
              <a:rPr lang="cs-CZ" sz="1400" dirty="0" smtClean="0"/>
              <a:t/>
            </a:r>
            <a:br>
              <a:rPr lang="cs-CZ" sz="1400" dirty="0" smtClean="0"/>
            </a:br>
            <a:r>
              <a:rPr lang="cs-CZ" sz="1400" dirty="0" smtClean="0"/>
              <a:t>na </a:t>
            </a:r>
            <a:r>
              <a:rPr lang="cs-CZ" sz="1400" dirty="0"/>
              <a:t>hodnocení projektu – eliminační kritérium Ověření administrativní, finanční </a:t>
            </a:r>
            <a:r>
              <a:rPr lang="cs-CZ" sz="1400" dirty="0" smtClean="0"/>
              <a:t/>
            </a:r>
            <a:br>
              <a:rPr lang="cs-CZ" sz="1400" dirty="0" smtClean="0"/>
            </a:br>
            <a:r>
              <a:rPr lang="cs-CZ" sz="1400" dirty="0" smtClean="0"/>
              <a:t>a </a:t>
            </a:r>
            <a:r>
              <a:rPr lang="cs-CZ" sz="1400" dirty="0"/>
              <a:t>provozní kapacity </a:t>
            </a:r>
            <a:r>
              <a:rPr lang="cs-CZ" sz="1400" dirty="0" smtClean="0"/>
              <a:t>žadatele.</a:t>
            </a:r>
            <a:endParaRPr lang="cs-CZ" sz="1400" dirty="0"/>
          </a:p>
          <a:p>
            <a:pPr>
              <a:lnSpc>
                <a:spcPct val="100000"/>
              </a:lnSpc>
              <a:spcBef>
                <a:spcPts val="0"/>
              </a:spcBef>
            </a:pPr>
            <a:endParaRPr lang="cs-CZ" sz="1600" dirty="0"/>
          </a:p>
        </p:txBody>
      </p:sp>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96752"/>
            <a:ext cx="6048672" cy="531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bdélník 10"/>
          <p:cNvSpPr/>
          <p:nvPr/>
        </p:nvSpPr>
        <p:spPr>
          <a:xfrm>
            <a:off x="190181" y="2996952"/>
            <a:ext cx="142949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151681" y="4149080"/>
            <a:ext cx="1549624"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1707837" y="4149080"/>
            <a:ext cx="95553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1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57780" y="1916832"/>
            <a:ext cx="1224135" cy="45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bdélník 9"/>
          <p:cNvSpPr/>
          <p:nvPr/>
        </p:nvSpPr>
        <p:spPr>
          <a:xfrm>
            <a:off x="193475" y="5877272"/>
            <a:ext cx="7330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4211960" y="5900999"/>
            <a:ext cx="29968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1619671" y="4797152"/>
            <a:ext cx="2891969"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032322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Osoby subjektu</a:t>
            </a:r>
            <a:endParaRPr lang="cs-CZ" b="1" dirty="0"/>
          </a:p>
        </p:txBody>
      </p:sp>
      <p:sp>
        <p:nvSpPr>
          <p:cNvPr id="4" name="Zástupný symbol pro obsah 3"/>
          <p:cNvSpPr>
            <a:spLocks noGrp="1"/>
          </p:cNvSpPr>
          <p:nvPr>
            <p:ph idx="10"/>
          </p:nvPr>
        </p:nvSpPr>
        <p:spPr>
          <a:xfrm>
            <a:off x="276402" y="5428078"/>
            <a:ext cx="8486816" cy="1080120"/>
          </a:xfrm>
        </p:spPr>
        <p:txBody>
          <a:bodyPr/>
          <a:lstStyle/>
          <a:p>
            <a:pPr algn="just">
              <a:spcBef>
                <a:spcPts val="0"/>
              </a:spcBef>
              <a:spcAft>
                <a:spcPts val="0"/>
              </a:spcAft>
            </a:pPr>
            <a:r>
              <a:rPr lang="cs-CZ" sz="2000" dirty="0" smtClean="0"/>
              <a:t>Nutno vložit hlavní kontaktní osobu a minimálně jednoho statutárního zástupce (rozlišit zaškrtnutím </a:t>
            </a:r>
            <a:r>
              <a:rPr lang="cs-CZ" sz="2000" dirty="0" err="1" smtClean="0"/>
              <a:t>checkboxu</a:t>
            </a:r>
            <a:r>
              <a:rPr lang="cs-CZ" sz="2000" dirty="0" smtClean="0"/>
              <a:t>).</a:t>
            </a:r>
          </a:p>
          <a:p>
            <a:pPr algn="just">
              <a:spcBef>
                <a:spcPts val="0"/>
              </a:spcBef>
              <a:spcAft>
                <a:spcPts val="0"/>
              </a:spcAft>
            </a:pPr>
            <a:r>
              <a:rPr lang="cs-CZ" sz="2000" dirty="0" smtClean="0"/>
              <a:t>Každá další osoba je vložena pomocí Nový záznam.</a:t>
            </a:r>
            <a:endParaRPr lang="cs-CZ" sz="2000" dirty="0"/>
          </a:p>
        </p:txBody>
      </p:sp>
      <p:sp>
        <p:nvSpPr>
          <p:cNvPr id="3" name="Obdélník 2"/>
          <p:cNvSpPr/>
          <p:nvPr/>
        </p:nvSpPr>
        <p:spPr>
          <a:xfrm>
            <a:off x="2561644" y="3933532"/>
            <a:ext cx="86409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573568" y="3933056"/>
            <a:ext cx="72008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6402" y="1196751"/>
            <a:ext cx="8544070" cy="4231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bdélník 9"/>
          <p:cNvSpPr/>
          <p:nvPr/>
        </p:nvSpPr>
        <p:spPr>
          <a:xfrm>
            <a:off x="323528" y="5061908"/>
            <a:ext cx="3384376"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5143933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ÚČTY SUBJEKTU, ÚČETNÍ OBDOBÍ, KATEGORIE INTERVENCÍ </a:t>
            </a:r>
            <a:endParaRPr lang="cs-CZ" b="1" dirty="0"/>
          </a:p>
        </p:txBody>
      </p:sp>
      <p:sp>
        <p:nvSpPr>
          <p:cNvPr id="4" name="Zástupný symbol pro obsah 3"/>
          <p:cNvSpPr>
            <a:spLocks noGrp="1"/>
          </p:cNvSpPr>
          <p:nvPr>
            <p:ph idx="10"/>
          </p:nvPr>
        </p:nvSpPr>
        <p:spPr>
          <a:xfrm>
            <a:off x="2771800" y="1484784"/>
            <a:ext cx="6048672" cy="4824536"/>
          </a:xfrm>
        </p:spPr>
        <p:txBody>
          <a:bodyPr/>
          <a:lstStyle/>
          <a:p>
            <a:pPr algn="just">
              <a:lnSpc>
                <a:spcPct val="100000"/>
              </a:lnSpc>
              <a:spcBef>
                <a:spcPts val="0"/>
              </a:spcBef>
              <a:spcAft>
                <a:spcPts val="0"/>
              </a:spcAft>
            </a:pPr>
            <a:r>
              <a:rPr lang="cs-CZ" sz="1800" dirty="0" smtClean="0"/>
              <a:t>Záložky Účty subjektu, Účetní období a Kategorie intervencí se v žádosti o finanční podporu nevyplňují, </a:t>
            </a:r>
            <a:r>
              <a:rPr lang="cs-CZ" sz="1800" b="1" dirty="0" smtClean="0"/>
              <a:t>jsou </a:t>
            </a:r>
            <a:r>
              <a:rPr lang="cs-CZ" sz="1800" b="1" dirty="0" err="1" smtClean="0"/>
              <a:t>NEeditovatelné</a:t>
            </a:r>
            <a:r>
              <a:rPr lang="cs-CZ" sz="1800" b="1" dirty="0" smtClean="0"/>
              <a:t>!!!</a:t>
            </a:r>
          </a:p>
          <a:p>
            <a:pPr marL="0" indent="0" algn="just">
              <a:lnSpc>
                <a:spcPct val="100000"/>
              </a:lnSpc>
              <a:spcBef>
                <a:spcPts val="0"/>
              </a:spcBef>
              <a:spcAft>
                <a:spcPts val="0"/>
              </a:spcAft>
              <a:buNone/>
            </a:pPr>
            <a:endParaRPr lang="cs-CZ" sz="1800" dirty="0" smtClean="0"/>
          </a:p>
          <a:p>
            <a:pPr algn="just">
              <a:lnSpc>
                <a:spcPct val="100000"/>
              </a:lnSpc>
              <a:spcBef>
                <a:spcPts val="0"/>
              </a:spcBef>
              <a:spcAft>
                <a:spcPts val="0"/>
              </a:spcAft>
            </a:pPr>
            <a:r>
              <a:rPr lang="cs-CZ" sz="1800" dirty="0" smtClean="0"/>
              <a:t>Žadatel vyplňuje až před přípravou právního aktu na vyzvání poskytovatele podpory.</a:t>
            </a:r>
          </a:p>
          <a:p>
            <a:pPr algn="just">
              <a:lnSpc>
                <a:spcPct val="100000"/>
              </a:lnSpc>
              <a:spcBef>
                <a:spcPts val="0"/>
              </a:spcBef>
              <a:spcAft>
                <a:spcPts val="0"/>
              </a:spcAft>
            </a:pPr>
            <a:endParaRPr lang="cs-CZ" sz="1800" dirty="0"/>
          </a:p>
          <a:p>
            <a:pPr algn="just">
              <a:lnSpc>
                <a:spcPct val="100000"/>
              </a:lnSpc>
              <a:spcBef>
                <a:spcPts val="0"/>
              </a:spcBef>
              <a:spcAft>
                <a:spcPts val="0"/>
              </a:spcAft>
            </a:pPr>
            <a:r>
              <a:rPr lang="cs-CZ" sz="1800" b="1" dirty="0">
                <a:hlinkClick r:id="rId3"/>
              </a:rPr>
              <a:t>Pokyny k doplnění žádosti o podporu v IS KP14+ před vydáním právního </a:t>
            </a:r>
            <a:r>
              <a:rPr lang="cs-CZ" sz="1800" b="1" dirty="0" smtClean="0">
                <a:hlinkClick r:id="rId3"/>
              </a:rPr>
              <a:t>aktu</a:t>
            </a:r>
            <a:r>
              <a:rPr lang="cs-CZ" sz="1800" b="1" dirty="0" smtClean="0"/>
              <a:t> </a:t>
            </a:r>
            <a:r>
              <a:rPr lang="cs-CZ" sz="1800" dirty="0" smtClean="0"/>
              <a:t>(v aktuálním vydání).</a:t>
            </a:r>
          </a:p>
          <a:p>
            <a:pPr marL="0" indent="0" algn="just">
              <a:lnSpc>
                <a:spcPct val="100000"/>
              </a:lnSpc>
              <a:spcBef>
                <a:spcPts val="0"/>
              </a:spcBef>
              <a:spcAft>
                <a:spcPts val="0"/>
              </a:spcAft>
              <a:buNone/>
            </a:pPr>
            <a:endParaRPr lang="cs-CZ" sz="1800" dirty="0"/>
          </a:p>
          <a:p>
            <a:pPr lvl="1">
              <a:lnSpc>
                <a:spcPct val="100000"/>
              </a:lnSpc>
              <a:spcBef>
                <a:spcPts val="0"/>
              </a:spcBef>
              <a:spcAft>
                <a:spcPts val="600"/>
              </a:spcAft>
            </a:pPr>
            <a:r>
              <a:rPr lang="cs-CZ" sz="1400" dirty="0"/>
              <a:t>https://www.esfcr.cz/formulare-pro-uzavreni-pravniho-aktu-a-vzory-pravnich-aktu-o-poskytnuti-podpory-na-projekt-opz/-/dokument/798824</a:t>
            </a:r>
          </a:p>
          <a:p>
            <a:pPr algn="just">
              <a:lnSpc>
                <a:spcPct val="100000"/>
              </a:lnSpc>
              <a:spcBef>
                <a:spcPts val="0"/>
              </a:spcBef>
              <a:spcAft>
                <a:spcPts val="0"/>
              </a:spcAft>
            </a:pPr>
            <a:endParaRPr lang="cs-CZ" sz="1400" dirty="0"/>
          </a:p>
          <a:p>
            <a:pPr algn="just">
              <a:lnSpc>
                <a:spcPct val="100000"/>
              </a:lnSpc>
              <a:spcBef>
                <a:spcPts val="0"/>
              </a:spcBef>
              <a:spcAft>
                <a:spcPts val="0"/>
              </a:spcAft>
            </a:pPr>
            <a:endParaRPr lang="cs-CZ" sz="2000" dirty="0" smtClean="0"/>
          </a:p>
          <a:p>
            <a:pPr algn="just">
              <a:lnSpc>
                <a:spcPct val="100000"/>
              </a:lnSpc>
              <a:spcBef>
                <a:spcPts val="0"/>
              </a:spcBef>
              <a:spcAft>
                <a:spcPts val="0"/>
              </a:spcAft>
            </a:pPr>
            <a:endParaRPr lang="cs-CZ" sz="2000" dirty="0"/>
          </a:p>
          <a:p>
            <a:pPr algn="just">
              <a:lnSpc>
                <a:spcPct val="100000"/>
              </a:lnSpc>
              <a:spcBef>
                <a:spcPts val="0"/>
              </a:spcBef>
              <a:spcAft>
                <a:spcPts val="0"/>
              </a:spcAft>
            </a:pPr>
            <a:endParaRPr lang="cs-CZ" sz="2000" dirty="0"/>
          </a:p>
        </p:txBody>
      </p:sp>
      <p:sp>
        <p:nvSpPr>
          <p:cNvPr id="3" name="Obdélník 2"/>
          <p:cNvSpPr/>
          <p:nvPr/>
        </p:nvSpPr>
        <p:spPr>
          <a:xfrm>
            <a:off x="323528" y="5022994"/>
            <a:ext cx="1512168" cy="3502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894" y="1484784"/>
            <a:ext cx="2371725"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bdélník 10"/>
          <p:cNvSpPr/>
          <p:nvPr/>
        </p:nvSpPr>
        <p:spPr>
          <a:xfrm>
            <a:off x="467544" y="3140968"/>
            <a:ext cx="1080120" cy="6964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344734" y="5385838"/>
            <a:ext cx="1368152"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717839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Rozpočet jednotkový </a:t>
            </a:r>
            <a:endParaRPr lang="cs-CZ" b="1" dirty="0"/>
          </a:p>
        </p:txBody>
      </p:sp>
      <p:sp>
        <p:nvSpPr>
          <p:cNvPr id="7" name="Zástupný symbol pro obsah 6"/>
          <p:cNvSpPr>
            <a:spLocks noGrp="1"/>
          </p:cNvSpPr>
          <p:nvPr>
            <p:ph idx="13"/>
          </p:nvPr>
        </p:nvSpPr>
        <p:spPr>
          <a:xfrm>
            <a:off x="5724128" y="1916832"/>
            <a:ext cx="3168352" cy="4356484"/>
          </a:xfrm>
        </p:spPr>
        <p:txBody>
          <a:bodyPr/>
          <a:lstStyle/>
          <a:p>
            <a:pPr>
              <a:lnSpc>
                <a:spcPct val="100000"/>
              </a:lnSpc>
              <a:spcBef>
                <a:spcPts val="0"/>
              </a:spcBef>
              <a:spcAft>
                <a:spcPts val="1200"/>
              </a:spcAft>
              <a:buFont typeface="Wingdings" panose="05000000000000000000" pitchFamily="2" charset="2"/>
              <a:buChar char=""/>
            </a:pPr>
            <a:r>
              <a:rPr lang="cs-CZ" sz="1800" dirty="0" smtClean="0"/>
              <a:t>Přímá editace nákladů.</a:t>
            </a:r>
          </a:p>
          <a:p>
            <a:pPr>
              <a:lnSpc>
                <a:spcPct val="100000"/>
              </a:lnSpc>
              <a:spcBef>
                <a:spcPts val="0"/>
              </a:spcBef>
              <a:spcAft>
                <a:spcPts val="1200"/>
              </a:spcAft>
              <a:buFont typeface="Wingdings" panose="05000000000000000000" pitchFamily="2" charset="2"/>
              <a:buChar char=""/>
            </a:pPr>
            <a:r>
              <a:rPr lang="cs-CZ" sz="1800" b="1" dirty="0" smtClean="0"/>
              <a:t>Editovat vše </a:t>
            </a:r>
            <a:r>
              <a:rPr lang="cs-CZ" sz="1800" dirty="0" smtClean="0"/>
              <a:t>(tlačítko </a:t>
            </a:r>
            <a:br>
              <a:rPr lang="cs-CZ" sz="1800" dirty="0" smtClean="0"/>
            </a:br>
            <a:r>
              <a:rPr lang="cs-CZ" sz="1800" dirty="0" smtClean="0"/>
              <a:t>pod rozpočtem) – umožňuje přímé vpisování nákladů do  rozpočtu. </a:t>
            </a:r>
            <a:br>
              <a:rPr lang="cs-CZ" sz="1800" dirty="0" smtClean="0"/>
            </a:br>
            <a:r>
              <a:rPr lang="cs-CZ" sz="1800" dirty="0" smtClean="0"/>
              <a:t>Po vyplnění celého rozpočtu stačí zmáčknout </a:t>
            </a:r>
            <a:r>
              <a:rPr lang="cs-CZ" sz="1800" b="1" dirty="0" smtClean="0"/>
              <a:t>Uložit vše</a:t>
            </a:r>
            <a:r>
              <a:rPr lang="cs-CZ" sz="1800" dirty="0" smtClean="0"/>
              <a:t>.</a:t>
            </a:r>
            <a:r>
              <a:rPr lang="cs-CZ" sz="1800" b="1" dirty="0" smtClean="0"/>
              <a:t> </a:t>
            </a:r>
            <a:endParaRPr lang="cs-CZ" sz="1800" b="1" dirty="0"/>
          </a:p>
          <a:p>
            <a:pPr>
              <a:lnSpc>
                <a:spcPct val="100000"/>
              </a:lnSpc>
              <a:spcBef>
                <a:spcPts val="0"/>
              </a:spcBef>
              <a:spcAft>
                <a:spcPts val="1200"/>
              </a:spcAft>
              <a:buFont typeface="Wingdings" panose="05000000000000000000" pitchFamily="2" charset="2"/>
              <a:buChar char=""/>
            </a:pPr>
            <a:r>
              <a:rPr lang="cs-CZ" sz="1800" b="1" u="sng" dirty="0"/>
              <a:t>Možno exportovat </a:t>
            </a:r>
            <a:r>
              <a:rPr lang="cs-CZ" sz="1800" b="1" u="sng" dirty="0" smtClean="0"/>
              <a:t/>
            </a:r>
            <a:br>
              <a:rPr lang="cs-CZ" sz="1800" b="1" u="sng" dirty="0" smtClean="0"/>
            </a:br>
            <a:r>
              <a:rPr lang="cs-CZ" sz="1800" b="1" u="sng" dirty="0" smtClean="0"/>
              <a:t>do Excelu!!!</a:t>
            </a:r>
            <a:endParaRPr lang="cs-CZ" sz="1800" b="1" u="sng"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323339"/>
            <a:ext cx="5178856" cy="5217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2195736" y="6390953"/>
            <a:ext cx="158417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06787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sz="3200" b="1" dirty="0"/>
              <a:t>Věcná způsobilost </a:t>
            </a:r>
            <a:r>
              <a:rPr lang="cs-CZ" sz="3200" b="1" dirty="0" smtClean="0"/>
              <a:t>výdajů: </a:t>
            </a:r>
            <a:endParaRPr lang="cs-CZ" sz="3200" b="1" dirty="0"/>
          </a:p>
        </p:txBody>
      </p:sp>
      <p:sp>
        <p:nvSpPr>
          <p:cNvPr id="3" name="Zástupný symbol pro obsah 2"/>
          <p:cNvSpPr>
            <a:spLocks noGrp="1"/>
          </p:cNvSpPr>
          <p:nvPr>
            <p:ph idx="1"/>
          </p:nvPr>
        </p:nvSpPr>
        <p:spPr>
          <a:xfrm>
            <a:off x="179512" y="1268760"/>
            <a:ext cx="8784976" cy="4896544"/>
          </a:xfrm>
        </p:spPr>
        <p:txBody>
          <a:bodyPr>
            <a:normAutofit fontScale="92500" lnSpcReduction="10000"/>
          </a:bodyPr>
          <a:lstStyle/>
          <a:p>
            <a:pPr marL="0" lvl="1" indent="0">
              <a:lnSpc>
                <a:spcPct val="150000"/>
              </a:lnSpc>
              <a:spcBef>
                <a:spcPts val="0"/>
              </a:spcBef>
              <a:spcAft>
                <a:spcPts val="0"/>
              </a:spcAft>
              <a:buSzPct val="100000"/>
              <a:buNone/>
            </a:pPr>
            <a:r>
              <a:rPr lang="cs-CZ" sz="2000" b="1" u="sng" dirty="0" smtClean="0">
                <a:hlinkClick r:id="rId3"/>
              </a:rPr>
              <a:t>Kategorie </a:t>
            </a:r>
            <a:r>
              <a:rPr lang="cs-CZ" sz="2000" b="1" u="sng" dirty="0">
                <a:hlinkClick r:id="rId3"/>
              </a:rPr>
              <a:t>způsobilých výdajů </a:t>
            </a:r>
            <a:r>
              <a:rPr lang="cs-CZ" sz="2000" b="1" u="sng" dirty="0" smtClean="0">
                <a:hlinkClick r:id="rId3"/>
              </a:rPr>
              <a:t>OPZ (</a:t>
            </a:r>
            <a:r>
              <a:rPr lang="cs-CZ" sz="2000" b="1" u="sng" dirty="0" err="1" smtClean="0">
                <a:hlinkClick r:id="rId3"/>
              </a:rPr>
              <a:t>Spec</a:t>
            </a:r>
            <a:r>
              <a:rPr lang="cs-CZ" sz="2000" b="1" u="sng" dirty="0" smtClean="0">
                <a:hlinkClick r:id="rId3"/>
              </a:rPr>
              <a:t>. pravidla, kap. 6.2)</a:t>
            </a:r>
            <a:endParaRPr lang="cs-CZ" sz="2000" b="1" u="sng" dirty="0"/>
          </a:p>
          <a:p>
            <a:pPr>
              <a:lnSpc>
                <a:spcPct val="100000"/>
              </a:lnSpc>
              <a:spcBef>
                <a:spcPts val="0"/>
              </a:spcBef>
              <a:spcAft>
                <a:spcPts val="0"/>
              </a:spcAft>
              <a:buNone/>
              <a:defRPr/>
            </a:pPr>
            <a:endParaRPr lang="cs-CZ" altLang="cs-CZ" sz="2800" b="1" dirty="0" smtClean="0"/>
          </a:p>
          <a:p>
            <a:pPr>
              <a:spcBef>
                <a:spcPts val="0"/>
              </a:spcBef>
              <a:defRPr/>
            </a:pPr>
            <a:r>
              <a:rPr lang="cs-CZ" altLang="cs-CZ" sz="2800" b="1" dirty="0" smtClean="0"/>
              <a:t>1</a:t>
            </a:r>
            <a:r>
              <a:rPr lang="cs-CZ" altLang="cs-CZ" sz="2800" b="1" dirty="0"/>
              <a:t>. Celkové způsobilé </a:t>
            </a:r>
            <a:r>
              <a:rPr lang="cs-CZ" altLang="cs-CZ" sz="2800" b="1" dirty="0" smtClean="0"/>
              <a:t>výdaje (CZV) </a:t>
            </a:r>
            <a:r>
              <a:rPr lang="cs-CZ" altLang="cs-CZ" sz="2000" b="1" dirty="0" smtClean="0"/>
              <a:t>– </a:t>
            </a:r>
            <a:r>
              <a:rPr lang="cs-CZ" altLang="cs-CZ" sz="2000" b="1" dirty="0" smtClean="0">
                <a:solidFill>
                  <a:srgbClr val="FF0000"/>
                </a:solidFill>
              </a:rPr>
              <a:t>maximálně 2 110 437,50 Kč</a:t>
            </a:r>
            <a:endParaRPr lang="cs-CZ" altLang="cs-CZ" sz="2000" b="1" dirty="0">
              <a:solidFill>
                <a:srgbClr val="FF0000"/>
              </a:solidFill>
            </a:endParaRPr>
          </a:p>
          <a:p>
            <a:pPr lvl="1">
              <a:lnSpc>
                <a:spcPct val="100000"/>
              </a:lnSpc>
              <a:spcBef>
                <a:spcPts val="0"/>
              </a:spcBef>
              <a:spcAft>
                <a:spcPts val="0"/>
              </a:spcAft>
              <a:defRPr/>
            </a:pPr>
            <a:r>
              <a:rPr lang="cs-CZ" altLang="cs-CZ" sz="2400" b="1" dirty="0"/>
              <a:t>1.1 Přímé </a:t>
            </a:r>
            <a:r>
              <a:rPr lang="cs-CZ" altLang="cs-CZ" sz="2400" b="1" dirty="0" smtClean="0"/>
              <a:t>náklady (podrobně viz Specifická pravidla, kap. 6.2)</a:t>
            </a:r>
            <a:r>
              <a:rPr lang="cs-CZ" altLang="cs-CZ" dirty="0"/>
              <a:t>	</a:t>
            </a:r>
          </a:p>
          <a:p>
            <a:pPr lvl="2">
              <a:lnSpc>
                <a:spcPct val="80000"/>
              </a:lnSpc>
              <a:buFont typeface="Wingdings" pitchFamily="2" charset="2"/>
              <a:buChar char="Ø"/>
              <a:defRPr/>
            </a:pPr>
            <a:r>
              <a:rPr lang="cs-CZ" altLang="cs-CZ" dirty="0" smtClean="0"/>
              <a:t> Osobní náklady</a:t>
            </a:r>
            <a:endParaRPr lang="cs-CZ" altLang="cs-CZ" dirty="0"/>
          </a:p>
          <a:p>
            <a:pPr lvl="2">
              <a:lnSpc>
                <a:spcPct val="80000"/>
              </a:lnSpc>
              <a:buFont typeface="Wingdings" pitchFamily="2" charset="2"/>
              <a:buChar char="Ø"/>
              <a:defRPr/>
            </a:pPr>
            <a:r>
              <a:rPr lang="cs-CZ" altLang="cs-CZ" dirty="0" smtClean="0"/>
              <a:t> Cestovní náhrady</a:t>
            </a:r>
            <a:endParaRPr lang="cs-CZ" altLang="cs-CZ" dirty="0"/>
          </a:p>
          <a:p>
            <a:pPr lvl="2">
              <a:lnSpc>
                <a:spcPct val="80000"/>
              </a:lnSpc>
              <a:buFont typeface="Wingdings" pitchFamily="2" charset="2"/>
              <a:buChar char="Ø"/>
              <a:defRPr/>
            </a:pPr>
            <a:r>
              <a:rPr lang="cs-CZ" dirty="0" smtClean="0"/>
              <a:t> Nákup zařízení a vybavení a spotřebního materiálu</a:t>
            </a:r>
            <a:endParaRPr lang="cs-CZ" altLang="cs-CZ" dirty="0"/>
          </a:p>
          <a:p>
            <a:pPr lvl="2">
              <a:lnSpc>
                <a:spcPct val="80000"/>
              </a:lnSpc>
              <a:buFont typeface="Wingdings" pitchFamily="2" charset="2"/>
              <a:buChar char="Ø"/>
              <a:defRPr/>
            </a:pPr>
            <a:r>
              <a:rPr lang="cs-CZ" altLang="cs-CZ" dirty="0" smtClean="0"/>
              <a:t> Nájem či leasing zařízení a vybavení, budov</a:t>
            </a:r>
          </a:p>
          <a:p>
            <a:pPr lvl="2">
              <a:lnSpc>
                <a:spcPct val="80000"/>
              </a:lnSpc>
              <a:buFont typeface="Wingdings" pitchFamily="2" charset="2"/>
              <a:buChar char="Ø"/>
              <a:defRPr/>
            </a:pPr>
            <a:r>
              <a:rPr lang="cs-CZ" altLang="cs-CZ" dirty="0" smtClean="0"/>
              <a:t> Odpisy</a:t>
            </a:r>
            <a:endParaRPr lang="cs-CZ" altLang="cs-CZ" dirty="0"/>
          </a:p>
          <a:p>
            <a:pPr lvl="2">
              <a:lnSpc>
                <a:spcPct val="80000"/>
              </a:lnSpc>
              <a:buFont typeface="Wingdings" pitchFamily="2" charset="2"/>
              <a:buChar char="Ø"/>
              <a:defRPr/>
            </a:pPr>
            <a:r>
              <a:rPr lang="cs-CZ" altLang="cs-CZ" dirty="0" smtClean="0"/>
              <a:t> Drobné </a:t>
            </a:r>
            <a:r>
              <a:rPr lang="cs-CZ" altLang="cs-CZ" dirty="0"/>
              <a:t>stavební úpravy (do 40 tis. Kč)</a:t>
            </a:r>
          </a:p>
          <a:p>
            <a:pPr lvl="2">
              <a:lnSpc>
                <a:spcPct val="80000"/>
              </a:lnSpc>
              <a:buFont typeface="Wingdings" pitchFamily="2" charset="2"/>
              <a:buChar char="Ø"/>
              <a:defRPr/>
            </a:pPr>
            <a:r>
              <a:rPr lang="cs-CZ" altLang="cs-CZ" dirty="0" smtClean="0"/>
              <a:t> Nákup služeb</a:t>
            </a:r>
          </a:p>
          <a:p>
            <a:pPr lvl="2">
              <a:lnSpc>
                <a:spcPct val="80000"/>
              </a:lnSpc>
              <a:buFont typeface="Wingdings" pitchFamily="2" charset="2"/>
              <a:buChar char="Ø"/>
              <a:defRPr/>
            </a:pPr>
            <a:r>
              <a:rPr lang="cs-CZ" altLang="cs-CZ" dirty="0" smtClean="0"/>
              <a:t> Přímá </a:t>
            </a:r>
            <a:r>
              <a:rPr lang="cs-CZ" altLang="cs-CZ" dirty="0"/>
              <a:t>podpora CS </a:t>
            </a:r>
          </a:p>
          <a:p>
            <a:pPr lvl="1">
              <a:lnSpc>
                <a:spcPct val="100000"/>
              </a:lnSpc>
              <a:spcBef>
                <a:spcPts val="0"/>
              </a:spcBef>
              <a:spcAft>
                <a:spcPts val="0"/>
              </a:spcAft>
              <a:defRPr/>
            </a:pPr>
            <a:r>
              <a:rPr lang="cs-CZ" sz="2400" b="1" dirty="0" smtClean="0"/>
              <a:t>1.2 </a:t>
            </a:r>
            <a:r>
              <a:rPr lang="cs-CZ" sz="2400" b="1" dirty="0"/>
              <a:t>Nepřímé </a:t>
            </a:r>
            <a:r>
              <a:rPr lang="cs-CZ" sz="2400" b="1" dirty="0" smtClean="0"/>
              <a:t>náklady</a:t>
            </a:r>
            <a:endParaRPr lang="cs-CZ" sz="2400" b="1" dirty="0"/>
          </a:p>
          <a:p>
            <a:pPr marL="432000" lvl="1" indent="-432000">
              <a:lnSpc>
                <a:spcPct val="150000"/>
              </a:lnSpc>
              <a:spcBef>
                <a:spcPts val="0"/>
              </a:spcBef>
              <a:spcAft>
                <a:spcPts val="0"/>
              </a:spcAft>
              <a:buSzPct val="100000"/>
              <a:buFont typeface="Arial" pitchFamily="34" charset="0"/>
              <a:buChar char="•"/>
            </a:pPr>
            <a:r>
              <a:rPr lang="cs-CZ" altLang="cs-CZ" b="1" dirty="0" smtClean="0"/>
              <a:t>2. Celkové nezpůsobilé výdaje</a:t>
            </a:r>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a:t>
            </a:fld>
            <a:endParaRPr lang="cs-CZ" dirty="0"/>
          </a:p>
        </p:txBody>
      </p:sp>
      <p:pic>
        <p:nvPicPr>
          <p:cNvPr id="6146" name="Picture 2" descr="C:\Users\uzivatel\Desktop\MAS logo.png"/>
          <p:cNvPicPr>
            <a:picLocks noChangeAspect="1" noChangeArrowheads="1"/>
          </p:cNvPicPr>
          <p:nvPr/>
        </p:nvPicPr>
        <p:blipFill>
          <a:blip r:embed="rId4" cstate="print"/>
          <a:srcRect/>
          <a:stretch>
            <a:fillRect/>
          </a:stretch>
        </p:blipFill>
        <p:spPr bwMode="auto">
          <a:xfrm>
            <a:off x="6105101" y="5381419"/>
            <a:ext cx="3038899" cy="1476581"/>
          </a:xfrm>
          <a:prstGeom prst="rect">
            <a:avLst/>
          </a:prstGeom>
          <a:noFill/>
        </p:spPr>
      </p:pic>
    </p:spTree>
    <p:extLst>
      <p:ext uri="{BB962C8B-B14F-4D97-AF65-F5344CB8AC3E}">
        <p14:creationId xmlns:p14="http://schemas.microsoft.com/office/powerpoint/2010/main" val="11997369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Rozpočet </a:t>
            </a:r>
            <a:r>
              <a:rPr lang="cs-CZ" b="1" dirty="0" smtClean="0"/>
              <a:t>jednotkový</a:t>
            </a:r>
            <a:r>
              <a:rPr lang="cs-CZ" dirty="0" smtClean="0"/>
              <a:t> </a:t>
            </a:r>
            <a:endParaRPr lang="cs-CZ" dirty="0"/>
          </a:p>
        </p:txBody>
      </p:sp>
      <p:sp>
        <p:nvSpPr>
          <p:cNvPr id="6" name="Zástupný symbol pro obsah 5"/>
          <p:cNvSpPr>
            <a:spLocks noGrp="1"/>
          </p:cNvSpPr>
          <p:nvPr>
            <p:ph idx="10"/>
          </p:nvPr>
        </p:nvSpPr>
        <p:spPr>
          <a:xfrm>
            <a:off x="514494" y="4941168"/>
            <a:ext cx="8064000" cy="1490110"/>
          </a:xfrm>
        </p:spPr>
        <p:txBody>
          <a:bodyPr/>
          <a:lstStyle/>
          <a:p>
            <a:pPr algn="just">
              <a:lnSpc>
                <a:spcPct val="100000"/>
              </a:lnSpc>
              <a:spcBef>
                <a:spcPts val="0"/>
              </a:spcBef>
            </a:pPr>
            <a:r>
              <a:rPr lang="cs-CZ" sz="1800" dirty="0" smtClean="0"/>
              <a:t>Editace po jednotlivých řádcích.</a:t>
            </a:r>
          </a:p>
          <a:p>
            <a:pPr algn="just">
              <a:lnSpc>
                <a:spcPct val="100000"/>
              </a:lnSpc>
              <a:spcBef>
                <a:spcPts val="0"/>
              </a:spcBef>
            </a:pPr>
            <a:r>
              <a:rPr lang="cs-CZ" sz="1800" dirty="0" smtClean="0"/>
              <a:t>Aktivní řádek možno editovat přímo </a:t>
            </a:r>
            <a:r>
              <a:rPr lang="cs-CZ" sz="1800" u="sng" dirty="0" smtClean="0"/>
              <a:t>pod</a:t>
            </a:r>
            <a:r>
              <a:rPr lang="cs-CZ" sz="1800" dirty="0" smtClean="0"/>
              <a:t> rozpočtem.</a:t>
            </a:r>
          </a:p>
          <a:p>
            <a:pPr algn="just">
              <a:lnSpc>
                <a:spcPct val="100000"/>
              </a:lnSpc>
              <a:spcBef>
                <a:spcPts val="0"/>
              </a:spcBef>
            </a:pPr>
            <a:r>
              <a:rPr lang="cs-CZ" sz="1800" dirty="0" smtClean="0"/>
              <a:t>U položek označených zelenou fajfkou, je možno vytvářet podpoložky – přes tlačítko Nový záznam.</a:t>
            </a:r>
          </a:p>
          <a:p>
            <a:pPr algn="just">
              <a:lnSpc>
                <a:spcPct val="100000"/>
              </a:lnSpc>
              <a:spcBef>
                <a:spcPts val="0"/>
              </a:spcBef>
            </a:pPr>
            <a:r>
              <a:rPr lang="cs-CZ" sz="1800" dirty="0" smtClean="0"/>
              <a:t>Každou vyplněnou/založenou položku je potřeba ULOŽIT!!!</a:t>
            </a:r>
            <a:endParaRPr lang="cs-CZ" sz="1800"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327037"/>
            <a:ext cx="7873930" cy="3492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514494" y="3789040"/>
            <a:ext cx="7081842"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8150824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Přehled zdrojů financování</a:t>
            </a:r>
            <a:endParaRPr lang="cs-CZ" b="1" dirty="0"/>
          </a:p>
        </p:txBody>
      </p:sp>
      <p:sp>
        <p:nvSpPr>
          <p:cNvPr id="5" name="Zástupný symbol pro obsah 4"/>
          <p:cNvSpPr>
            <a:spLocks noGrp="1"/>
          </p:cNvSpPr>
          <p:nvPr>
            <p:ph idx="13"/>
          </p:nvPr>
        </p:nvSpPr>
        <p:spPr>
          <a:xfrm>
            <a:off x="388902" y="5121188"/>
            <a:ext cx="5256584" cy="1368152"/>
          </a:xfrm>
        </p:spPr>
        <p:txBody>
          <a:bodyPr/>
          <a:lstStyle/>
          <a:p>
            <a:pPr algn="just">
              <a:lnSpc>
                <a:spcPct val="100000"/>
              </a:lnSpc>
              <a:spcBef>
                <a:spcPts val="0"/>
              </a:spcBef>
              <a:buFont typeface="Wingdings" panose="05000000000000000000" pitchFamily="2" charset="2"/>
              <a:buChar char=""/>
            </a:pPr>
            <a:r>
              <a:rPr lang="cs-CZ" sz="1800" dirty="0" smtClean="0"/>
              <a:t>Rozpad zdrojů financování pomocí tlačítka Rozpad financí.</a:t>
            </a:r>
          </a:p>
          <a:p>
            <a:pPr algn="just">
              <a:lnSpc>
                <a:spcPct val="100000"/>
              </a:lnSpc>
              <a:spcBef>
                <a:spcPts val="0"/>
              </a:spcBef>
              <a:buFont typeface="Wingdings" panose="05000000000000000000" pitchFamily="2" charset="2"/>
              <a:buChar char=""/>
            </a:pPr>
            <a:r>
              <a:rPr lang="cs-CZ" sz="1800" dirty="0" smtClean="0"/>
              <a:t>Po </a:t>
            </a:r>
            <a:r>
              <a:rPr lang="cs-CZ" sz="1800" dirty="0"/>
              <a:t>každé změně </a:t>
            </a:r>
            <a:r>
              <a:rPr lang="cs-CZ" sz="1800" dirty="0" smtClean="0"/>
              <a:t>rozpočtu nutno provést rozpad financí znovu.</a:t>
            </a:r>
          </a:p>
          <a:p>
            <a:pPr marL="0" indent="0" algn="just">
              <a:lnSpc>
                <a:spcPct val="100000"/>
              </a:lnSpc>
              <a:spcBef>
                <a:spcPts val="0"/>
              </a:spcBef>
              <a:spcAft>
                <a:spcPts val="0"/>
              </a:spcAft>
              <a:buNone/>
            </a:pPr>
            <a:endParaRPr lang="cs-CZ" sz="2000" dirty="0"/>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902" y="1250853"/>
            <a:ext cx="7344816" cy="37394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bdélník 9"/>
          <p:cNvSpPr/>
          <p:nvPr/>
        </p:nvSpPr>
        <p:spPr>
          <a:xfrm>
            <a:off x="438669" y="3727613"/>
            <a:ext cx="1253011"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048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3609671"/>
            <a:ext cx="3206071" cy="2376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bdélník 10"/>
          <p:cNvSpPr/>
          <p:nvPr/>
        </p:nvSpPr>
        <p:spPr>
          <a:xfrm>
            <a:off x="1695034" y="3284984"/>
            <a:ext cx="24449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 name="Přímá spojnice se šipkou 6"/>
          <p:cNvCxnSpPr/>
          <p:nvPr/>
        </p:nvCxnSpPr>
        <p:spPr>
          <a:xfrm>
            <a:off x="3851920" y="3727613"/>
            <a:ext cx="1872208" cy="781507"/>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3" name="Obdélník 2"/>
          <p:cNvSpPr/>
          <p:nvPr/>
        </p:nvSpPr>
        <p:spPr>
          <a:xfrm>
            <a:off x="5580112" y="2780928"/>
            <a:ext cx="122413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7276476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Finanční plán</a:t>
            </a:r>
            <a:endParaRPr lang="cs-CZ" b="1" dirty="0"/>
          </a:p>
        </p:txBody>
      </p:sp>
      <p:sp>
        <p:nvSpPr>
          <p:cNvPr id="5" name="Zástupný symbol pro obsah 4"/>
          <p:cNvSpPr>
            <a:spLocks noGrp="1"/>
          </p:cNvSpPr>
          <p:nvPr>
            <p:ph idx="13"/>
          </p:nvPr>
        </p:nvSpPr>
        <p:spPr>
          <a:xfrm>
            <a:off x="431540" y="5373216"/>
            <a:ext cx="8208912" cy="1152128"/>
          </a:xfrm>
        </p:spPr>
        <p:txBody>
          <a:bodyPr/>
          <a:lstStyle/>
          <a:p>
            <a:pPr algn="just">
              <a:lnSpc>
                <a:spcPct val="100000"/>
              </a:lnSpc>
              <a:spcBef>
                <a:spcPts val="0"/>
              </a:spcBef>
              <a:buFont typeface="Wingdings" panose="05000000000000000000" pitchFamily="2" charset="2"/>
              <a:buChar char=""/>
            </a:pPr>
            <a:r>
              <a:rPr lang="cs-CZ" sz="1800" dirty="0" smtClean="0"/>
              <a:t>Finanční </a:t>
            </a:r>
            <a:r>
              <a:rPr lang="cs-CZ" sz="1800" dirty="0"/>
              <a:t>plán se generuje automaticky, ale žadatel ho může ručně </a:t>
            </a:r>
            <a:r>
              <a:rPr lang="cs-CZ" sz="1800" dirty="0" smtClean="0"/>
              <a:t>upravit.</a:t>
            </a:r>
          </a:p>
          <a:p>
            <a:pPr algn="just">
              <a:lnSpc>
                <a:spcPct val="100000"/>
              </a:lnSpc>
              <a:spcBef>
                <a:spcPts val="0"/>
              </a:spcBef>
              <a:buFont typeface="Wingdings" panose="05000000000000000000" pitchFamily="2" charset="2"/>
              <a:buChar char=""/>
            </a:pPr>
            <a:r>
              <a:rPr lang="cs-CZ" sz="1800" dirty="0" smtClean="0"/>
              <a:t>Automatické </a:t>
            </a:r>
            <a:r>
              <a:rPr lang="cs-CZ" sz="1800" dirty="0"/>
              <a:t>generování FP je převzato z nastavení Výzvy ŘO do výzev MAS</a:t>
            </a:r>
            <a:r>
              <a:rPr lang="cs-CZ" sz="1800" dirty="0" smtClean="0"/>
              <a:t>.</a:t>
            </a:r>
            <a:endParaRPr lang="cs-CZ" sz="1800" dirty="0"/>
          </a:p>
          <a:p>
            <a:pPr algn="just">
              <a:lnSpc>
                <a:spcPct val="100000"/>
              </a:lnSpc>
              <a:spcBef>
                <a:spcPts val="0"/>
              </a:spcBef>
              <a:buFont typeface="Wingdings" panose="05000000000000000000" pitchFamily="2" charset="2"/>
              <a:buChar char=""/>
            </a:pPr>
            <a:r>
              <a:rPr lang="cs-CZ" sz="1800" dirty="0"/>
              <a:t>Kontrola shody částek finančního plánu a </a:t>
            </a:r>
            <a:r>
              <a:rPr lang="cs-CZ" sz="1800" dirty="0" smtClean="0"/>
              <a:t>rozpočtu.</a:t>
            </a:r>
            <a:endParaRPr lang="cs-CZ" sz="1800" dirty="0"/>
          </a:p>
          <a:p>
            <a:pPr algn="just">
              <a:lnSpc>
                <a:spcPct val="100000"/>
              </a:lnSpc>
              <a:spcBef>
                <a:spcPts val="0"/>
              </a:spcBef>
              <a:buFont typeface="Wingdings" panose="05000000000000000000" pitchFamily="2" charset="2"/>
              <a:buChar char=""/>
            </a:pPr>
            <a:endParaRPr lang="cs-CZ" sz="1800" dirty="0"/>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196752"/>
            <a:ext cx="8424936" cy="408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délník 7"/>
          <p:cNvSpPr/>
          <p:nvPr/>
        </p:nvSpPr>
        <p:spPr>
          <a:xfrm>
            <a:off x="4211960" y="4869160"/>
            <a:ext cx="1800200" cy="4106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865598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Čestné prohlášení</a:t>
            </a:r>
            <a:endParaRPr lang="cs-CZ" b="1" dirty="0"/>
          </a:p>
        </p:txBody>
      </p:sp>
      <p:sp>
        <p:nvSpPr>
          <p:cNvPr id="5" name="Zástupný symbol pro obsah 4"/>
          <p:cNvSpPr>
            <a:spLocks noGrp="1"/>
          </p:cNvSpPr>
          <p:nvPr>
            <p:ph idx="13"/>
          </p:nvPr>
        </p:nvSpPr>
        <p:spPr>
          <a:xfrm>
            <a:off x="539552" y="5661248"/>
            <a:ext cx="8064896" cy="1008112"/>
          </a:xfrm>
        </p:spPr>
        <p:txBody>
          <a:bodyPr/>
          <a:lstStyle/>
          <a:p>
            <a:pPr algn="just">
              <a:lnSpc>
                <a:spcPct val="100000"/>
              </a:lnSpc>
              <a:spcBef>
                <a:spcPts val="0"/>
              </a:spcBef>
              <a:buFont typeface="Wingdings" panose="05000000000000000000" pitchFamily="2" charset="2"/>
              <a:buChar char=""/>
            </a:pPr>
            <a:r>
              <a:rPr lang="cs-CZ" sz="1600" dirty="0"/>
              <a:t>Z</a:t>
            </a:r>
            <a:r>
              <a:rPr lang="cs-CZ" sz="1600" dirty="0" smtClean="0"/>
              <a:t>aškrtnout </a:t>
            </a:r>
            <a:r>
              <a:rPr lang="cs-CZ" sz="1600" dirty="0" err="1" smtClean="0"/>
              <a:t>check</a:t>
            </a:r>
            <a:r>
              <a:rPr lang="cs-CZ" sz="1600" dirty="0" err="1"/>
              <a:t>b</a:t>
            </a:r>
            <a:r>
              <a:rPr lang="cs-CZ" sz="1600" dirty="0" err="1" smtClean="0"/>
              <a:t>ox</a:t>
            </a:r>
            <a:r>
              <a:rPr lang="cs-CZ" sz="1600" dirty="0" smtClean="0"/>
              <a:t> u požadovaných </a:t>
            </a:r>
            <a:r>
              <a:rPr lang="cs-CZ" sz="1600" dirty="0"/>
              <a:t>čestných </a:t>
            </a:r>
            <a:r>
              <a:rPr lang="cs-CZ" sz="1600" dirty="0" smtClean="0"/>
              <a:t>prohlášení a každý řádek uložit.</a:t>
            </a:r>
          </a:p>
          <a:p>
            <a:pPr algn="just">
              <a:lnSpc>
                <a:spcPct val="100000"/>
              </a:lnSpc>
              <a:spcBef>
                <a:spcPts val="0"/>
              </a:spcBef>
              <a:buFont typeface="Wingdings" panose="05000000000000000000" pitchFamily="2" charset="2"/>
              <a:buChar char=""/>
            </a:pPr>
            <a:r>
              <a:rPr lang="cs-CZ" sz="1600" dirty="0"/>
              <a:t>Editace se omezuje na vyznačení souhlasu s textem prohlášení, textové pole </a:t>
            </a:r>
            <a:r>
              <a:rPr lang="cs-CZ" sz="1600" dirty="0" smtClean="0"/>
              <a:t/>
            </a:r>
            <a:br>
              <a:rPr lang="cs-CZ" sz="1600" dirty="0" smtClean="0"/>
            </a:br>
            <a:r>
              <a:rPr lang="cs-CZ" sz="1600" dirty="0" smtClean="0"/>
              <a:t>s </a:t>
            </a:r>
            <a:r>
              <a:rPr lang="cs-CZ" sz="1600" dirty="0"/>
              <a:t>obsahem prohlášení nelze editovat.</a:t>
            </a:r>
          </a:p>
          <a:p>
            <a:pPr algn="just">
              <a:lnSpc>
                <a:spcPct val="100000"/>
              </a:lnSpc>
              <a:spcBef>
                <a:spcPts val="0"/>
              </a:spcBef>
              <a:spcAft>
                <a:spcPts val="0"/>
              </a:spcAft>
              <a:buFont typeface="Wingdings" panose="05000000000000000000" pitchFamily="2" charset="2"/>
              <a:buChar char=""/>
            </a:pPr>
            <a:endParaRPr lang="cs-CZ" sz="2000" dirty="0" smtClean="0"/>
          </a:p>
          <a:p>
            <a:pPr algn="just">
              <a:lnSpc>
                <a:spcPct val="100000"/>
              </a:lnSpc>
              <a:spcBef>
                <a:spcPts val="0"/>
              </a:spcBef>
              <a:spcAft>
                <a:spcPts val="0"/>
              </a:spcAft>
              <a:buFont typeface="Wingdings" panose="05000000000000000000" pitchFamily="2" charset="2"/>
              <a:buChar char=""/>
            </a:pPr>
            <a:endParaRPr lang="cs-CZ" sz="2000" dirty="0"/>
          </a:p>
        </p:txBody>
      </p:sp>
      <p:pic>
        <p:nvPicPr>
          <p:cNvPr id="2050" name="Picture 2" descr="C:\Users\michaela.sedlackova\Desktop\Č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196752"/>
            <a:ext cx="7210302" cy="4306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5700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Dokumenty</a:t>
            </a:r>
            <a:endParaRPr lang="cs-CZ" b="1" dirty="0"/>
          </a:p>
        </p:txBody>
      </p:sp>
      <p:sp>
        <p:nvSpPr>
          <p:cNvPr id="5" name="Zástupný symbol pro obsah 4"/>
          <p:cNvSpPr>
            <a:spLocks noGrp="1"/>
          </p:cNvSpPr>
          <p:nvPr>
            <p:ph idx="13"/>
          </p:nvPr>
        </p:nvSpPr>
        <p:spPr>
          <a:xfrm>
            <a:off x="395536" y="5661248"/>
            <a:ext cx="8352928" cy="1008112"/>
          </a:xfrm>
        </p:spPr>
        <p:txBody>
          <a:bodyPr/>
          <a:lstStyle/>
          <a:p>
            <a:pPr algn="just">
              <a:lnSpc>
                <a:spcPct val="100000"/>
              </a:lnSpc>
              <a:spcBef>
                <a:spcPts val="0"/>
              </a:spcBef>
              <a:spcAft>
                <a:spcPts val="0"/>
              </a:spcAft>
              <a:buFont typeface="Wingdings" panose="05000000000000000000" pitchFamily="2" charset="2"/>
              <a:buChar char=""/>
            </a:pPr>
            <a:r>
              <a:rPr lang="cs-CZ" sz="1600" dirty="0"/>
              <a:t>Požadované dokumenty jsou uvedeny v textu </a:t>
            </a:r>
            <a:r>
              <a:rPr lang="cs-CZ" sz="1600" dirty="0" smtClean="0"/>
              <a:t>výzvy MAS/ŘO.</a:t>
            </a:r>
            <a:endParaRPr lang="cs-CZ" sz="1600" dirty="0"/>
          </a:p>
          <a:p>
            <a:pPr algn="just">
              <a:lnSpc>
                <a:spcPct val="100000"/>
              </a:lnSpc>
              <a:spcBef>
                <a:spcPts val="0"/>
              </a:spcBef>
              <a:spcAft>
                <a:spcPts val="0"/>
              </a:spcAft>
              <a:buFont typeface="Wingdings" panose="05000000000000000000" pitchFamily="2" charset="2"/>
              <a:buChar char=""/>
            </a:pPr>
            <a:r>
              <a:rPr lang="cs-CZ" sz="1600" dirty="0" smtClean="0"/>
              <a:t>Předdefinovaný </a:t>
            </a:r>
            <a:r>
              <a:rPr lang="cs-CZ" sz="1600" u="sng" dirty="0" smtClean="0"/>
              <a:t>vzor/formulář</a:t>
            </a:r>
            <a:r>
              <a:rPr lang="cs-CZ" sz="1600" dirty="0" smtClean="0"/>
              <a:t> přílohy stáhnete přes tlačítko Stáhnout soubor dokumentu.</a:t>
            </a:r>
          </a:p>
          <a:p>
            <a:pPr algn="just">
              <a:lnSpc>
                <a:spcPct val="100000"/>
              </a:lnSpc>
              <a:spcBef>
                <a:spcPts val="0"/>
              </a:spcBef>
              <a:spcAft>
                <a:spcPts val="0"/>
              </a:spcAft>
              <a:buFont typeface="Wingdings" panose="05000000000000000000" pitchFamily="2" charset="2"/>
              <a:buChar char=""/>
            </a:pPr>
            <a:r>
              <a:rPr lang="cs-CZ" sz="1600" dirty="0" smtClean="0"/>
              <a:t>Tlačítkem Připojit fyzický soubor připojíte a záznam uložte.</a:t>
            </a:r>
            <a:endParaRPr lang="cs-CZ" sz="1600" dirty="0"/>
          </a:p>
        </p:txBody>
      </p:sp>
      <p:pic>
        <p:nvPicPr>
          <p:cNvPr id="235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192334"/>
            <a:ext cx="7632848" cy="432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bdélník 10"/>
          <p:cNvSpPr/>
          <p:nvPr/>
        </p:nvSpPr>
        <p:spPr>
          <a:xfrm>
            <a:off x="6115636" y="3391107"/>
            <a:ext cx="28803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3174973" y="4883418"/>
            <a:ext cx="57606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664318" y="5176442"/>
            <a:ext cx="158417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207666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Operace se žádostí</a:t>
            </a:r>
            <a:endParaRPr lang="cs-CZ" b="1" dirty="0"/>
          </a:p>
        </p:txBody>
      </p:sp>
      <p:sp>
        <p:nvSpPr>
          <p:cNvPr id="3" name="Zástupný symbol pro obsah 2"/>
          <p:cNvSpPr>
            <a:spLocks noGrp="1"/>
          </p:cNvSpPr>
          <p:nvPr>
            <p:ph idx="1"/>
          </p:nvPr>
        </p:nvSpPr>
        <p:spPr>
          <a:xfrm>
            <a:off x="540000" y="1484784"/>
            <a:ext cx="8064000" cy="2403216"/>
          </a:xfrm>
        </p:spPr>
        <p:txBody>
          <a:bodyPr>
            <a:normAutofit fontScale="62500" lnSpcReduction="20000"/>
          </a:bodyPr>
          <a:lstStyle/>
          <a:p>
            <a:r>
              <a:rPr lang="cs-CZ" dirty="0" smtClean="0"/>
              <a:t>Horní příkazový řádek obsahuje:</a:t>
            </a:r>
          </a:p>
          <a:p>
            <a:pPr lvl="1"/>
            <a:r>
              <a:rPr lang="cs-CZ" dirty="0" smtClean="0">
                <a:solidFill>
                  <a:schemeClr val="accent6"/>
                </a:solidFill>
              </a:rPr>
              <a:t>Přístup k projektu</a:t>
            </a:r>
          </a:p>
          <a:p>
            <a:pPr lvl="1"/>
            <a:r>
              <a:rPr lang="cs-CZ" dirty="0" smtClean="0"/>
              <a:t>Plné moci</a:t>
            </a:r>
          </a:p>
          <a:p>
            <a:pPr lvl="1"/>
            <a:r>
              <a:rPr lang="cs-CZ" dirty="0" smtClean="0"/>
              <a:t>Kopírovat</a:t>
            </a:r>
          </a:p>
          <a:p>
            <a:pPr lvl="1"/>
            <a:r>
              <a:rPr lang="cs-CZ" dirty="0" smtClean="0"/>
              <a:t>Vymazat žádost</a:t>
            </a:r>
          </a:p>
          <a:p>
            <a:pPr lvl="1"/>
            <a:r>
              <a:rPr lang="cs-CZ" dirty="0" smtClean="0">
                <a:solidFill>
                  <a:schemeClr val="accent6"/>
                </a:solidFill>
              </a:rPr>
              <a:t>Kontrola</a:t>
            </a:r>
          </a:p>
          <a:p>
            <a:pPr lvl="1"/>
            <a:r>
              <a:rPr lang="cs-CZ" dirty="0" smtClean="0">
                <a:solidFill>
                  <a:schemeClr val="accent6"/>
                </a:solidFill>
              </a:rPr>
              <a:t>Finalizace</a:t>
            </a:r>
          </a:p>
          <a:p>
            <a:pPr lvl="1"/>
            <a:r>
              <a:rPr lang="cs-CZ" dirty="0"/>
              <a:t>T</a:t>
            </a:r>
            <a:r>
              <a:rPr lang="cs-CZ" dirty="0" smtClean="0"/>
              <a:t>isk</a:t>
            </a:r>
          </a:p>
          <a:p>
            <a:pPr lvl="1"/>
            <a:endParaRPr lang="cs-CZ" dirty="0"/>
          </a:p>
        </p:txBody>
      </p:sp>
      <p:pic>
        <p:nvPicPr>
          <p:cNvPr id="12290" name="Picture 2"/>
          <p:cNvPicPr>
            <a:picLocks noGrp="1" noChangeAspect="1" noChangeArrowheads="1"/>
          </p:cNvPicPr>
          <p:nvPr>
            <p:ph idx="10"/>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941168"/>
            <a:ext cx="8064500" cy="936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95170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Přístup k projektu </a:t>
            </a:r>
            <a:endParaRPr lang="cs-CZ" b="1" dirty="0"/>
          </a:p>
        </p:txBody>
      </p:sp>
      <p:sp>
        <p:nvSpPr>
          <p:cNvPr id="3" name="Zástupný symbol pro obsah 2"/>
          <p:cNvSpPr>
            <a:spLocks noGrp="1"/>
          </p:cNvSpPr>
          <p:nvPr>
            <p:ph idx="1"/>
          </p:nvPr>
        </p:nvSpPr>
        <p:spPr>
          <a:xfrm>
            <a:off x="595329" y="1268760"/>
            <a:ext cx="8064000" cy="4824056"/>
          </a:xfrm>
        </p:spPr>
        <p:txBody>
          <a:bodyPr/>
          <a:lstStyle/>
          <a:p>
            <a:pPr algn="just"/>
            <a:r>
              <a:rPr lang="cs-CZ" sz="1800" dirty="0" smtClean="0"/>
              <a:t>Uživatel, který žádost založil se automaticky stává </a:t>
            </a:r>
            <a:r>
              <a:rPr lang="cs-CZ" sz="1800" u="sng" dirty="0"/>
              <a:t>S</a:t>
            </a:r>
            <a:r>
              <a:rPr lang="cs-CZ" sz="1800" u="sng" dirty="0" smtClean="0"/>
              <a:t>právcem přístupů.</a:t>
            </a:r>
          </a:p>
          <a:p>
            <a:pPr marL="0" indent="0" algn="just">
              <a:buNone/>
            </a:pPr>
            <a:endParaRPr lang="cs-CZ" u="sng" dirty="0" smtClean="0"/>
          </a:p>
          <a:p>
            <a:pPr marL="0" indent="0" algn="just">
              <a:buNone/>
            </a:pPr>
            <a:endParaRPr lang="cs-CZ" u="sng" dirty="0"/>
          </a:p>
          <a:p>
            <a:pPr algn="just">
              <a:spcBef>
                <a:spcPts val="0"/>
              </a:spcBef>
              <a:spcAft>
                <a:spcPts val="0"/>
              </a:spcAft>
            </a:pPr>
            <a:endParaRPr lang="cs-CZ" dirty="0" smtClean="0"/>
          </a:p>
          <a:p>
            <a:pPr algn="just">
              <a:spcBef>
                <a:spcPts val="0"/>
              </a:spcBef>
              <a:spcAft>
                <a:spcPts val="0"/>
              </a:spcAft>
            </a:pPr>
            <a:r>
              <a:rPr lang="cs-CZ" sz="1800" dirty="0" smtClean="0"/>
              <a:t>Možno zpřístupnit žádost dalším uživatelům, včetně pracovníků technické podpory </a:t>
            </a:r>
            <a:r>
              <a:rPr lang="cs-CZ" sz="1800" dirty="0" smtClean="0">
                <a:hlinkClick r:id="rId3"/>
              </a:rPr>
              <a:t>iskp@mpsv.cz</a:t>
            </a:r>
            <a:r>
              <a:rPr lang="cs-CZ" sz="1800" dirty="0" smtClean="0"/>
              <a:t>. </a:t>
            </a:r>
          </a:p>
          <a:p>
            <a:pPr algn="just"/>
            <a:r>
              <a:rPr lang="cs-CZ" sz="1800" u="sng" dirty="0" smtClean="0"/>
              <a:t>Nastavit práva uživatelů:</a:t>
            </a:r>
          </a:p>
          <a:p>
            <a:pPr lvl="1" algn="just"/>
            <a:r>
              <a:rPr lang="cs-CZ" sz="1800" dirty="0" smtClean="0"/>
              <a:t>Čtenář</a:t>
            </a:r>
          </a:p>
          <a:p>
            <a:pPr lvl="1" algn="just"/>
            <a:r>
              <a:rPr lang="cs-CZ" sz="1800" dirty="0" smtClean="0"/>
              <a:t>Editor</a:t>
            </a:r>
          </a:p>
          <a:p>
            <a:pPr lvl="1" algn="just"/>
            <a:r>
              <a:rPr lang="cs-CZ" sz="1800" dirty="0" smtClean="0"/>
              <a:t>Signatář</a:t>
            </a:r>
          </a:p>
          <a:p>
            <a:pPr lvl="1" algn="just"/>
            <a:r>
              <a:rPr lang="cs-CZ" sz="1800" dirty="0" smtClean="0"/>
              <a:t>Správce přístupů</a:t>
            </a:r>
          </a:p>
          <a:p>
            <a:pPr lvl="1" algn="just"/>
            <a:r>
              <a:rPr lang="cs-CZ" sz="1800" dirty="0" smtClean="0"/>
              <a:t>Zástupce správce přístupů</a:t>
            </a:r>
          </a:p>
          <a:p>
            <a:pPr marL="414000" lvl="1" indent="0">
              <a:buNone/>
            </a:pPr>
            <a:endParaRPr lang="cs-CZ" dirty="0"/>
          </a:p>
          <a:p>
            <a:pPr marL="414000" lvl="1" indent="0">
              <a:buNone/>
            </a:pPr>
            <a:endParaRPr lang="cs-CZ" dirty="0" smtClean="0"/>
          </a:p>
          <a:p>
            <a:pPr lvl="1"/>
            <a:endParaRPr lang="cs-CZ" dirty="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947" y="1646134"/>
            <a:ext cx="784887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bdélník 5"/>
          <p:cNvSpPr/>
          <p:nvPr/>
        </p:nvSpPr>
        <p:spPr>
          <a:xfrm>
            <a:off x="2424095" y="2247248"/>
            <a:ext cx="648072" cy="6596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7890" name="Picture 2" descr="C:\Users\uzivatel\Desktop\MAS logo.png"/>
          <p:cNvPicPr>
            <a:picLocks noChangeAspect="1" noChangeArrowheads="1"/>
          </p:cNvPicPr>
          <p:nvPr/>
        </p:nvPicPr>
        <p:blipFill>
          <a:blip r:embed="rId5" cstate="print"/>
          <a:srcRect/>
          <a:stretch>
            <a:fillRect/>
          </a:stretch>
        </p:blipFill>
        <p:spPr bwMode="auto">
          <a:xfrm>
            <a:off x="6876256" y="5756118"/>
            <a:ext cx="2267744" cy="1101882"/>
          </a:xfrm>
          <a:prstGeom prst="rect">
            <a:avLst/>
          </a:prstGeom>
          <a:noFill/>
        </p:spPr>
      </p:pic>
    </p:spTree>
    <p:extLst>
      <p:ext uri="{BB962C8B-B14F-4D97-AF65-F5344CB8AC3E}">
        <p14:creationId xmlns:p14="http://schemas.microsoft.com/office/powerpoint/2010/main" val="117046821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Přístup k projektu </a:t>
            </a:r>
            <a:endParaRPr lang="cs-CZ" b="1" dirty="0"/>
          </a:p>
        </p:txBody>
      </p:sp>
      <p:sp>
        <p:nvSpPr>
          <p:cNvPr id="3" name="Zástupný symbol pro obsah 2"/>
          <p:cNvSpPr>
            <a:spLocks noGrp="1"/>
          </p:cNvSpPr>
          <p:nvPr>
            <p:ph idx="1"/>
          </p:nvPr>
        </p:nvSpPr>
        <p:spPr>
          <a:xfrm>
            <a:off x="540000" y="1484784"/>
            <a:ext cx="8064000" cy="1512168"/>
          </a:xfrm>
        </p:spPr>
        <p:txBody>
          <a:bodyPr/>
          <a:lstStyle/>
          <a:p>
            <a:pPr algn="just">
              <a:spcBef>
                <a:spcPts val="0"/>
              </a:spcBef>
              <a:spcAft>
                <a:spcPts val="0"/>
              </a:spcAft>
              <a:buFont typeface="Wingdings" panose="05000000000000000000" pitchFamily="2" charset="2"/>
              <a:buChar char=""/>
            </a:pPr>
            <a:r>
              <a:rPr lang="cs-CZ" sz="1800" dirty="0"/>
              <a:t>Přidělení přístupu novému uživateli pomocí tlačítka Nový </a:t>
            </a:r>
            <a:r>
              <a:rPr lang="cs-CZ" sz="1800" dirty="0" smtClean="0"/>
              <a:t>záznam.</a:t>
            </a:r>
            <a:endParaRPr lang="cs-CZ" sz="1800" dirty="0"/>
          </a:p>
          <a:p>
            <a:pPr algn="just">
              <a:spcBef>
                <a:spcPts val="0"/>
              </a:spcBef>
              <a:spcAft>
                <a:spcPts val="0"/>
              </a:spcAft>
              <a:buFont typeface="Wingdings" panose="05000000000000000000" pitchFamily="2" charset="2"/>
              <a:buChar char=""/>
            </a:pPr>
            <a:r>
              <a:rPr lang="cs-CZ" sz="1800" dirty="0"/>
              <a:t>Změna práv stávajících uživatelů – Změnit nastavení </a:t>
            </a:r>
            <a:r>
              <a:rPr lang="cs-CZ" sz="1800" dirty="0" smtClean="0"/>
              <a:t>přístupů.</a:t>
            </a:r>
            <a:endParaRPr lang="cs-CZ" sz="1800" dirty="0"/>
          </a:p>
        </p:txBody>
      </p:sp>
      <p:pic>
        <p:nvPicPr>
          <p:cNvPr id="2457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970" y="3429000"/>
            <a:ext cx="829406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bdélník 11"/>
          <p:cNvSpPr/>
          <p:nvPr/>
        </p:nvSpPr>
        <p:spPr>
          <a:xfrm>
            <a:off x="6607474" y="5209950"/>
            <a:ext cx="194421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467544" y="3501008"/>
            <a:ext cx="136815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7625582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Přístup k projektu  </a:t>
            </a:r>
            <a:endParaRPr lang="cs-CZ" b="1" dirty="0"/>
          </a:p>
        </p:txBody>
      </p:sp>
      <p:sp>
        <p:nvSpPr>
          <p:cNvPr id="3" name="Zástupný symbol pro obsah 2"/>
          <p:cNvSpPr>
            <a:spLocks noGrp="1"/>
          </p:cNvSpPr>
          <p:nvPr>
            <p:ph idx="1"/>
          </p:nvPr>
        </p:nvSpPr>
        <p:spPr>
          <a:xfrm>
            <a:off x="540000" y="1340768"/>
            <a:ext cx="8064000" cy="1656184"/>
          </a:xfrm>
        </p:spPr>
        <p:txBody>
          <a:bodyPr/>
          <a:lstStyle/>
          <a:p>
            <a:pPr algn="just">
              <a:lnSpc>
                <a:spcPct val="100000"/>
              </a:lnSpc>
              <a:spcBef>
                <a:spcPts val="0"/>
              </a:spcBef>
              <a:spcAft>
                <a:spcPts val="0"/>
              </a:spcAft>
              <a:buFont typeface="Wingdings" panose="05000000000000000000" pitchFamily="2" charset="2"/>
              <a:buChar char=""/>
            </a:pPr>
            <a:r>
              <a:rPr lang="cs-CZ" sz="1800" dirty="0" smtClean="0"/>
              <a:t>Pokud má aplikace ISKP14+ umožnit signatáři podepsat žádost, musí mu být přidělena </a:t>
            </a:r>
            <a:r>
              <a:rPr lang="cs-CZ" sz="1800" b="1" dirty="0" smtClean="0"/>
              <a:t>Úloha</a:t>
            </a:r>
            <a:r>
              <a:rPr lang="cs-CZ" sz="1800" dirty="0" smtClean="0"/>
              <a:t> k podpisu. </a:t>
            </a:r>
            <a:endParaRPr lang="cs-CZ" sz="18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060848"/>
            <a:ext cx="6908863" cy="432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395536" y="2427606"/>
            <a:ext cx="2520280" cy="20815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491427" y="5013176"/>
            <a:ext cx="100811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Zástupný symbol pro obsah 2"/>
          <p:cNvSpPr>
            <a:spLocks noGrp="1"/>
          </p:cNvSpPr>
          <p:nvPr>
            <p:ph idx="1"/>
          </p:nvPr>
        </p:nvSpPr>
        <p:spPr>
          <a:xfrm>
            <a:off x="6839791" y="5129320"/>
            <a:ext cx="2304256" cy="1367898"/>
          </a:xfrm>
        </p:spPr>
        <p:txBody>
          <a:bodyPr/>
          <a:lstStyle/>
          <a:p>
            <a:pPr marL="0" indent="0">
              <a:spcBef>
                <a:spcPts val="0"/>
              </a:spcBef>
              <a:spcAft>
                <a:spcPts val="0"/>
              </a:spcAft>
              <a:buNone/>
            </a:pPr>
            <a:r>
              <a:rPr lang="cs-CZ" sz="1800" dirty="0" smtClean="0"/>
              <a:t>Úlohu lze přidat pomocí tlačítka </a:t>
            </a:r>
            <a:br>
              <a:rPr lang="cs-CZ" sz="1800" dirty="0" smtClean="0"/>
            </a:br>
            <a:r>
              <a:rPr lang="cs-CZ" sz="1800" dirty="0" smtClean="0"/>
              <a:t>Nový záznam. </a:t>
            </a:r>
            <a:endParaRPr lang="cs-CZ" sz="1800" dirty="0"/>
          </a:p>
        </p:txBody>
      </p:sp>
      <p:cxnSp>
        <p:nvCxnSpPr>
          <p:cNvPr id="16" name="Přímá spojnice se šipkou 15"/>
          <p:cNvCxnSpPr/>
          <p:nvPr/>
        </p:nvCxnSpPr>
        <p:spPr>
          <a:xfrm flipH="1" flipV="1">
            <a:off x="1499539" y="5263067"/>
            <a:ext cx="5160693" cy="144016"/>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316874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Plné moci</a:t>
            </a: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69</a:t>
            </a:fld>
            <a:endParaRPr lang="cs-CZ" dirty="0"/>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196752"/>
            <a:ext cx="8280920" cy="5661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588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noFill/>
        </p:spPr>
        <p:txBody>
          <a:bodyPr/>
          <a:lstStyle/>
          <a:p>
            <a:r>
              <a:rPr lang="cs-CZ" sz="3200" b="1" dirty="0" smtClean="0"/>
              <a:t>Věcná způsobilost výdajů:</a:t>
            </a:r>
            <a:r>
              <a:rPr lang="cs-CZ" dirty="0" smtClean="0"/>
              <a:t> </a:t>
            </a:r>
            <a:endParaRPr lang="cs-CZ" dirty="0"/>
          </a:p>
        </p:txBody>
      </p:sp>
      <p:sp>
        <p:nvSpPr>
          <p:cNvPr id="3" name="Zástupný symbol pro obsah 2"/>
          <p:cNvSpPr>
            <a:spLocks noGrp="1"/>
          </p:cNvSpPr>
          <p:nvPr>
            <p:ph idx="1"/>
          </p:nvPr>
        </p:nvSpPr>
        <p:spPr>
          <a:xfrm>
            <a:off x="251520" y="1484784"/>
            <a:ext cx="8568952" cy="4680520"/>
          </a:xfrm>
        </p:spPr>
        <p:txBody>
          <a:bodyPr>
            <a:normAutofit/>
          </a:bodyPr>
          <a:lstStyle/>
          <a:p>
            <a:pPr marL="0" lvl="1" indent="0">
              <a:lnSpc>
                <a:spcPts val="2880"/>
              </a:lnSpc>
              <a:spcBef>
                <a:spcPts val="600"/>
              </a:spcBef>
              <a:spcAft>
                <a:spcPts val="600"/>
              </a:spcAft>
              <a:buSzPct val="100000"/>
              <a:buNone/>
              <a:defRPr/>
            </a:pPr>
            <a:r>
              <a:rPr lang="cs-CZ" sz="2200" b="1" dirty="0" smtClean="0"/>
              <a:t>Osobní náklady</a:t>
            </a:r>
            <a:endParaRPr lang="cs-CZ" altLang="cs-CZ" sz="2200" b="1" dirty="0"/>
          </a:p>
          <a:p>
            <a:pPr marL="432000" lvl="1" indent="-432000" algn="just">
              <a:lnSpc>
                <a:spcPct val="100000"/>
              </a:lnSpc>
              <a:spcBef>
                <a:spcPts val="0"/>
              </a:spcBef>
              <a:spcAft>
                <a:spcPts val="0"/>
              </a:spcAft>
              <a:buSzPct val="100000"/>
              <a:buFont typeface="Arial" pitchFamily="34" charset="0"/>
              <a:buChar char="•"/>
              <a:defRPr/>
            </a:pPr>
            <a:r>
              <a:rPr lang="cs-CZ" altLang="cs-CZ" sz="2200" dirty="0"/>
              <a:t>m</a:t>
            </a:r>
            <a:r>
              <a:rPr lang="cs-CZ" altLang="cs-CZ" sz="2200" dirty="0" smtClean="0"/>
              <a:t>zdy a platy pracovníků zaměstnaných výhradně pro projekt</a:t>
            </a:r>
          </a:p>
          <a:p>
            <a:pPr marL="432000" lvl="1" indent="-432000" algn="just">
              <a:lnSpc>
                <a:spcPct val="100000"/>
              </a:lnSpc>
              <a:spcBef>
                <a:spcPts val="0"/>
              </a:spcBef>
              <a:spcAft>
                <a:spcPts val="0"/>
              </a:spcAft>
              <a:buSzPct val="100000"/>
              <a:buFont typeface="Arial" pitchFamily="34" charset="0"/>
              <a:buChar char="•"/>
              <a:defRPr/>
            </a:pPr>
            <a:r>
              <a:rPr lang="cs-CZ" altLang="cs-CZ" sz="2200" dirty="0" smtClean="0"/>
              <a:t>příslušná část mezd nebo platů zaměstnanců, kteří se na realizaci projektu podílejí pouze částí svého úvazku </a:t>
            </a:r>
            <a:r>
              <a:rPr lang="cs-CZ" altLang="cs-CZ" sz="1800" dirty="0" smtClean="0"/>
              <a:t>(</a:t>
            </a:r>
            <a:r>
              <a:rPr lang="cs-CZ" altLang="cs-CZ" sz="1800" i="1" dirty="0" smtClean="0"/>
              <a:t>např. sociální pracovník pracuje z 50 % na aktivitách projektu, pak 50 % jeho mzdových nákladů je způsobilých, a zbylých 50 % dál hradí příjemce ze svých prostředků</a:t>
            </a:r>
            <a:r>
              <a:rPr lang="cs-CZ" altLang="cs-CZ" sz="1800" dirty="0" smtClean="0"/>
              <a:t>)</a:t>
            </a:r>
            <a:r>
              <a:rPr lang="cs-CZ" altLang="cs-CZ" sz="2200" dirty="0" smtClean="0"/>
              <a:t> </a:t>
            </a:r>
          </a:p>
          <a:p>
            <a:pPr marL="432000" lvl="1" indent="-432000" algn="just">
              <a:lnSpc>
                <a:spcPct val="100000"/>
              </a:lnSpc>
              <a:spcBef>
                <a:spcPts val="0"/>
              </a:spcBef>
              <a:spcAft>
                <a:spcPts val="0"/>
              </a:spcAft>
              <a:buSzPct val="100000"/>
              <a:buFont typeface="Arial" pitchFamily="34" charset="0"/>
              <a:buChar char="•"/>
              <a:defRPr/>
            </a:pPr>
            <a:r>
              <a:rPr lang="cs-CZ" altLang="cs-CZ" sz="2200" dirty="0" smtClean="0"/>
              <a:t>ostatní osobní náklady na zaměstnance, kteří jsou zaměstnáni na DPČ nebo DPP</a:t>
            </a:r>
          </a:p>
          <a:p>
            <a:pPr marL="432000" lvl="1" indent="-432000" algn="just">
              <a:lnSpc>
                <a:spcPct val="100000"/>
              </a:lnSpc>
              <a:spcBef>
                <a:spcPts val="0"/>
              </a:spcBef>
              <a:spcAft>
                <a:spcPts val="0"/>
              </a:spcAft>
              <a:buSzPct val="100000"/>
              <a:buFont typeface="Arial" pitchFamily="34" charset="0"/>
              <a:buChar char="•"/>
              <a:defRPr/>
            </a:pPr>
            <a:r>
              <a:rPr lang="cs-CZ" altLang="cs-CZ" sz="2200" dirty="0"/>
              <a:t>v</a:t>
            </a:r>
            <a:r>
              <a:rPr lang="cs-CZ" altLang="cs-CZ" sz="2200" dirty="0" smtClean="0"/>
              <a:t>ýdaje na odměny</a:t>
            </a:r>
            <a:endParaRPr lang="cs-CZ" altLang="cs-CZ" sz="2200" dirty="0"/>
          </a:p>
          <a:p>
            <a:pPr marL="432000" lvl="1" indent="-432000" algn="just">
              <a:lnSpc>
                <a:spcPct val="100000"/>
              </a:lnSpc>
              <a:spcBef>
                <a:spcPts val="0"/>
              </a:spcBef>
              <a:spcAft>
                <a:spcPts val="0"/>
              </a:spcAft>
              <a:buSzPct val="100000"/>
              <a:buFont typeface="Arial" pitchFamily="34" charset="0"/>
              <a:buChar char="•"/>
              <a:defRPr/>
            </a:pPr>
            <a:r>
              <a:rPr lang="cs-CZ" altLang="cs-CZ" sz="2200" b="1" dirty="0"/>
              <a:t>n</a:t>
            </a:r>
            <a:r>
              <a:rPr lang="cs-CZ" altLang="cs-CZ" sz="2200" b="1" dirty="0" smtClean="0"/>
              <a:t>esmí </a:t>
            </a:r>
            <a:r>
              <a:rPr lang="cs-CZ" altLang="cs-CZ" sz="2200" b="1" dirty="0"/>
              <a:t>přesáhnout obvyklou výši v daném místě, čase a oboru! </a:t>
            </a:r>
            <a:endParaRPr lang="cs-CZ" altLang="cs-CZ" sz="2200" b="1" dirty="0" smtClean="0"/>
          </a:p>
          <a:p>
            <a:pPr marL="432000" lvl="1" indent="-432000" algn="just">
              <a:lnSpc>
                <a:spcPct val="100000"/>
              </a:lnSpc>
              <a:spcBef>
                <a:spcPts val="0"/>
              </a:spcBef>
              <a:spcAft>
                <a:spcPts val="0"/>
              </a:spcAft>
              <a:buSzPct val="100000"/>
              <a:buFont typeface="Arial" pitchFamily="34" charset="0"/>
              <a:buChar char="•"/>
              <a:defRPr/>
            </a:pPr>
            <a:r>
              <a:rPr lang="cs-CZ" altLang="cs-CZ" sz="2200" dirty="0" smtClean="0"/>
              <a:t>ŘO </a:t>
            </a:r>
            <a:r>
              <a:rPr lang="cs-CZ" altLang="cs-CZ" sz="2200" dirty="0"/>
              <a:t>zveřejňuje </a:t>
            </a:r>
            <a:r>
              <a:rPr lang="cs-CZ" altLang="cs-CZ" sz="2200" b="1" dirty="0">
                <a:hlinkClick r:id="rId3"/>
              </a:rPr>
              <a:t>přehled obvyklých výší mezd a platů</a:t>
            </a:r>
            <a:r>
              <a:rPr lang="cs-CZ" altLang="cs-CZ" sz="2200" dirty="0"/>
              <a:t> pro nejčastější pozice v rámci projektů podpořených z OPZ na portálu </a:t>
            </a:r>
            <a:r>
              <a:rPr lang="cs-CZ" altLang="cs-CZ" sz="2200" b="1" dirty="0" smtClean="0">
                <a:hlinkClick r:id="rId4"/>
              </a:rPr>
              <a:t>www.</a:t>
            </a:r>
            <a:r>
              <a:rPr lang="cs-CZ" altLang="cs-CZ" sz="2200" b="1" dirty="0" err="1" smtClean="0">
                <a:hlinkClick r:id="rId4"/>
              </a:rPr>
              <a:t>esfcr.cz</a:t>
            </a:r>
            <a:r>
              <a:rPr lang="cs-CZ" altLang="cs-CZ" sz="2200" b="1" dirty="0" smtClean="0"/>
              <a:t> (odkaz uveden ve Výzvě)</a:t>
            </a:r>
            <a:endParaRPr lang="cs-CZ" altLang="cs-CZ" sz="2200"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2200" b="1" dirty="0" smtClean="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22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2200" b="1" dirty="0"/>
          </a:p>
          <a:p>
            <a:pPr lvl="1">
              <a:buFont typeface="Arial" panose="020B0604020202020204" pitchFamily="34" charset="0"/>
              <a:buChar char="•"/>
              <a:defRPr/>
            </a:pPr>
            <a:endParaRPr lang="cs-CZ" altLang="cs-CZ" sz="2200" dirty="0">
              <a:solidFill>
                <a:srgbClr val="92D050"/>
              </a:solidFill>
            </a:endParaRPr>
          </a:p>
          <a:p>
            <a:endParaRPr lang="cs-CZ" sz="22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a:t>
            </a:fld>
            <a:endParaRPr lang="cs-CZ" dirty="0"/>
          </a:p>
        </p:txBody>
      </p:sp>
      <p:pic>
        <p:nvPicPr>
          <p:cNvPr id="7170" name="Picture 2" descr="C:\Users\uzivatel\Desktop\MAS logo.png"/>
          <p:cNvPicPr>
            <a:picLocks noChangeAspect="1" noChangeArrowheads="1"/>
          </p:cNvPicPr>
          <p:nvPr/>
        </p:nvPicPr>
        <p:blipFill>
          <a:blip r:embed="rId5" cstate="print"/>
          <a:srcRect/>
          <a:stretch>
            <a:fillRect/>
          </a:stretch>
        </p:blipFill>
        <p:spPr bwMode="auto">
          <a:xfrm>
            <a:off x="6948264" y="5949280"/>
            <a:ext cx="2195736" cy="908720"/>
          </a:xfrm>
          <a:prstGeom prst="rect">
            <a:avLst/>
          </a:prstGeom>
          <a:noFill/>
        </p:spPr>
      </p:pic>
    </p:spTree>
    <p:extLst>
      <p:ext uri="{BB962C8B-B14F-4D97-AF65-F5344CB8AC3E}">
        <p14:creationId xmlns:p14="http://schemas.microsoft.com/office/powerpoint/2010/main" val="16427660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Kontrola</a:t>
            </a:r>
            <a:endParaRPr lang="cs-CZ" b="1" dirty="0"/>
          </a:p>
        </p:txBody>
      </p:sp>
      <p:sp>
        <p:nvSpPr>
          <p:cNvPr id="3" name="Zástupný symbol pro obsah 2"/>
          <p:cNvSpPr>
            <a:spLocks noGrp="1"/>
          </p:cNvSpPr>
          <p:nvPr>
            <p:ph idx="1"/>
          </p:nvPr>
        </p:nvSpPr>
        <p:spPr>
          <a:xfrm>
            <a:off x="539552" y="1556792"/>
            <a:ext cx="8064000" cy="5184576"/>
          </a:xfrm>
        </p:spPr>
        <p:txBody>
          <a:bodyPr/>
          <a:lstStyle/>
          <a:p>
            <a:pPr algn="just">
              <a:lnSpc>
                <a:spcPct val="100000"/>
              </a:lnSpc>
            </a:pPr>
            <a:r>
              <a:rPr lang="cs-CZ" sz="1800" dirty="0" smtClean="0"/>
              <a:t>Provádíme zpravidla po vyplnění všech záložek (celé žádosti). </a:t>
            </a:r>
          </a:p>
          <a:p>
            <a:pPr algn="just">
              <a:lnSpc>
                <a:spcPct val="100000"/>
              </a:lnSpc>
            </a:pPr>
            <a:r>
              <a:rPr lang="cs-CZ" sz="1800" dirty="0" smtClean="0"/>
              <a:t>Můžeme využít i průběžně jako nápovědu jak správně dané pole vyplnit.</a:t>
            </a:r>
          </a:p>
          <a:p>
            <a:pPr algn="just">
              <a:lnSpc>
                <a:spcPct val="100000"/>
              </a:lnSpc>
            </a:pPr>
            <a:r>
              <a:rPr lang="cs-CZ" sz="1800" dirty="0" smtClean="0"/>
              <a:t>Všechny červené chybové hlášky nutno odstranit.</a:t>
            </a:r>
          </a:p>
          <a:p>
            <a:endParaRPr lang="cs-CZ" dirty="0" smtClean="0"/>
          </a:p>
          <a:p>
            <a:endParaRPr lang="cs-CZ" dirty="0"/>
          </a:p>
          <a:p>
            <a:endParaRPr lang="cs-CZ" dirty="0" smtClean="0"/>
          </a:p>
          <a:p>
            <a:endParaRPr lang="cs-CZ" dirty="0" smtClean="0"/>
          </a:p>
          <a:p>
            <a:r>
              <a:rPr lang="cs-CZ" sz="1800" dirty="0" smtClean="0"/>
              <a:t>Kontrola proběhla v pořádku = možnost finalizovat!</a:t>
            </a:r>
            <a:endParaRPr lang="cs-CZ" sz="1800" dirty="0"/>
          </a:p>
        </p:txBody>
      </p:sp>
      <p:pic>
        <p:nvPicPr>
          <p:cNvPr id="256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6501" y="2780928"/>
            <a:ext cx="626469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4" name="Picture 2" descr="C:\Users\uzivatel\Desktop\MAS logo.png"/>
          <p:cNvPicPr>
            <a:picLocks noChangeAspect="1" noChangeArrowheads="1"/>
          </p:cNvPicPr>
          <p:nvPr/>
        </p:nvPicPr>
        <p:blipFill>
          <a:blip r:embed="rId4" cstate="print"/>
          <a:srcRect/>
          <a:stretch>
            <a:fillRect/>
          </a:stretch>
        </p:blipFill>
        <p:spPr bwMode="auto">
          <a:xfrm>
            <a:off x="6948264" y="5791106"/>
            <a:ext cx="2195736" cy="1066894"/>
          </a:xfrm>
          <a:prstGeom prst="rect">
            <a:avLst/>
          </a:prstGeom>
          <a:noFill/>
        </p:spPr>
      </p:pic>
    </p:spTree>
    <p:extLst>
      <p:ext uri="{BB962C8B-B14F-4D97-AF65-F5344CB8AC3E}">
        <p14:creationId xmlns:p14="http://schemas.microsoft.com/office/powerpoint/2010/main" val="24312093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Finalizace</a:t>
            </a:r>
            <a:endParaRPr lang="cs-CZ" b="1" dirty="0"/>
          </a:p>
        </p:txBody>
      </p:sp>
      <p:sp>
        <p:nvSpPr>
          <p:cNvPr id="3" name="Zástupný symbol pro obsah 2"/>
          <p:cNvSpPr>
            <a:spLocks noGrp="1"/>
          </p:cNvSpPr>
          <p:nvPr>
            <p:ph idx="1"/>
          </p:nvPr>
        </p:nvSpPr>
        <p:spPr>
          <a:xfrm>
            <a:off x="540000" y="1628800"/>
            <a:ext cx="8064000" cy="4680520"/>
          </a:xfrm>
        </p:spPr>
        <p:txBody>
          <a:bodyPr/>
          <a:lstStyle/>
          <a:p>
            <a:r>
              <a:rPr lang="cs-CZ" sz="1800" dirty="0" smtClean="0"/>
              <a:t>Nutno v nastavení přístupů (záložka Přístup k žádosti) uvést/zatrhnout Signatáře.</a:t>
            </a:r>
          </a:p>
          <a:p>
            <a:r>
              <a:rPr lang="cs-CZ" sz="1800" dirty="0" smtClean="0"/>
              <a:t>I po finalizaci žádosti o podporu možno provést změny.</a:t>
            </a:r>
          </a:p>
          <a:p>
            <a:r>
              <a:rPr lang="cs-CZ" sz="1800" dirty="0" smtClean="0"/>
              <a:t>V PŘÍKAZOVÉM ŘÁDKU se objeví tlačítko STORNO FINALIZACE.</a:t>
            </a:r>
          </a:p>
          <a:p>
            <a:r>
              <a:rPr lang="cs-CZ" sz="1800" dirty="0" smtClean="0"/>
              <a:t>Poté opět nutno finalizovat.</a:t>
            </a:r>
          </a:p>
          <a:p>
            <a:r>
              <a:rPr lang="cs-CZ" sz="1800" dirty="0" smtClean="0"/>
              <a:t>POZOR!!!</a:t>
            </a:r>
          </a:p>
          <a:p>
            <a:pPr marL="414000" lvl="1" indent="0" algn="just">
              <a:buNone/>
            </a:pPr>
            <a:r>
              <a:rPr lang="cs-CZ" sz="1800" dirty="0" smtClean="0"/>
              <a:t>U </a:t>
            </a:r>
            <a:r>
              <a:rPr lang="cs-CZ" sz="1800" dirty="0" err="1" smtClean="0"/>
              <a:t>finalizované</a:t>
            </a:r>
            <a:r>
              <a:rPr lang="cs-CZ" sz="1800" dirty="0" smtClean="0"/>
              <a:t> žádosti nelze provádět změny v přístupech k projektu. Pokud je nutné změnu provést, musíte zmáčknout Storno finalizace </a:t>
            </a:r>
            <a:br>
              <a:rPr lang="cs-CZ" sz="1800" dirty="0" smtClean="0"/>
            </a:br>
            <a:r>
              <a:rPr lang="cs-CZ" sz="1800" dirty="0" smtClean="0"/>
              <a:t>na horní liště .</a:t>
            </a:r>
            <a:endParaRPr lang="cs-CZ" sz="1800"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5654999"/>
            <a:ext cx="1689301" cy="29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8" name="Picture 2" descr="C:\Users\uzivatel\Desktop\MAS logo.png"/>
          <p:cNvPicPr>
            <a:picLocks noChangeAspect="1" noChangeArrowheads="1"/>
          </p:cNvPicPr>
          <p:nvPr/>
        </p:nvPicPr>
        <p:blipFill>
          <a:blip r:embed="rId4" cstate="print"/>
          <a:srcRect/>
          <a:stretch>
            <a:fillRect/>
          </a:stretch>
        </p:blipFill>
        <p:spPr bwMode="auto">
          <a:xfrm>
            <a:off x="6804248" y="5721130"/>
            <a:ext cx="2339752" cy="1136870"/>
          </a:xfrm>
          <a:prstGeom prst="rect">
            <a:avLst/>
          </a:prstGeom>
          <a:noFill/>
        </p:spPr>
      </p:pic>
    </p:spTree>
    <p:extLst>
      <p:ext uri="{BB962C8B-B14F-4D97-AF65-F5344CB8AC3E}">
        <p14:creationId xmlns:p14="http://schemas.microsoft.com/office/powerpoint/2010/main" val="75050960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a:t>
            </a:r>
            <a:r>
              <a:rPr lang="cs-CZ" b="1" dirty="0" smtClean="0"/>
              <a:t>odpis a podání žádosti</a:t>
            </a:r>
            <a:endParaRPr lang="cs-CZ" b="1" dirty="0"/>
          </a:p>
        </p:txBody>
      </p:sp>
      <p:sp>
        <p:nvSpPr>
          <p:cNvPr id="3" name="Zástupný symbol pro obsah 2"/>
          <p:cNvSpPr>
            <a:spLocks noGrp="1"/>
          </p:cNvSpPr>
          <p:nvPr>
            <p:ph idx="1"/>
          </p:nvPr>
        </p:nvSpPr>
        <p:spPr>
          <a:xfrm>
            <a:off x="539552" y="1556792"/>
            <a:ext cx="4536056" cy="2403216"/>
          </a:xfrm>
        </p:spPr>
        <p:txBody>
          <a:bodyPr/>
          <a:lstStyle/>
          <a:p>
            <a:r>
              <a:rPr lang="cs-CZ" sz="1600" b="1" u="sng" dirty="0" smtClean="0"/>
              <a:t>PODPIS ŽÁDOSTI</a:t>
            </a:r>
          </a:p>
          <a:p>
            <a:pPr lvl="1">
              <a:lnSpc>
                <a:spcPct val="100000"/>
              </a:lnSpc>
            </a:pPr>
            <a:r>
              <a:rPr lang="cs-CZ" sz="1600" dirty="0" smtClean="0"/>
              <a:t>Poslední záložka v levém menu.</a:t>
            </a:r>
          </a:p>
          <a:p>
            <a:pPr lvl="1">
              <a:lnSpc>
                <a:spcPct val="100000"/>
              </a:lnSpc>
            </a:pPr>
            <a:r>
              <a:rPr lang="cs-CZ" sz="1600" b="1" u="sng" dirty="0" smtClean="0"/>
              <a:t>Zaktivní se až po úspěšné finalizaci.</a:t>
            </a:r>
            <a:endParaRPr lang="cs-CZ" sz="1600" b="1" u="sng" dirty="0"/>
          </a:p>
          <a:p>
            <a:pPr lvl="1">
              <a:lnSpc>
                <a:spcPct val="100000"/>
              </a:lnSpc>
            </a:pPr>
            <a:r>
              <a:rPr lang="cs-CZ" sz="1600" dirty="0"/>
              <a:t>Podepisuje jeden či více </a:t>
            </a:r>
            <a:r>
              <a:rPr lang="cs-CZ" sz="1600" dirty="0" smtClean="0"/>
              <a:t>signatářů (dle volby na záložce Identifikace operace </a:t>
            </a:r>
            <a:r>
              <a:rPr lang="cs-CZ" sz="1600" dirty="0" smtClean="0">
                <a:sym typeface="Wingdings" pitchFamily="2" charset="2"/>
              </a:rPr>
              <a:t> pole Způsob jednání</a:t>
            </a:r>
            <a:r>
              <a:rPr lang="cs-CZ" sz="1600" dirty="0" smtClean="0"/>
              <a:t>).</a:t>
            </a:r>
          </a:p>
          <a:p>
            <a:pPr lvl="1">
              <a:lnSpc>
                <a:spcPct val="100000"/>
              </a:lnSpc>
            </a:pPr>
            <a:r>
              <a:rPr lang="cs-CZ" sz="1600" dirty="0" smtClean="0"/>
              <a:t>Nutný </a:t>
            </a:r>
            <a:r>
              <a:rPr lang="cs-CZ" sz="1600" dirty="0"/>
              <a:t>elektronický </a:t>
            </a:r>
            <a:r>
              <a:rPr lang="cs-CZ" sz="1600" dirty="0" smtClean="0"/>
              <a:t>podpis (osobní kvalifikovaný certifikát).</a:t>
            </a:r>
            <a:endParaRPr lang="cs-CZ" sz="1600" dirty="0"/>
          </a:p>
          <a:p>
            <a:endParaRPr lang="cs-CZ" sz="1600" dirty="0"/>
          </a:p>
        </p:txBody>
      </p:sp>
      <p:sp>
        <p:nvSpPr>
          <p:cNvPr id="4" name="Zástupný symbol pro obsah 3"/>
          <p:cNvSpPr>
            <a:spLocks noGrp="1"/>
          </p:cNvSpPr>
          <p:nvPr>
            <p:ph idx="10"/>
          </p:nvPr>
        </p:nvSpPr>
        <p:spPr>
          <a:xfrm>
            <a:off x="539552" y="4293096"/>
            <a:ext cx="5112568" cy="1970920"/>
          </a:xfrm>
        </p:spPr>
        <p:txBody>
          <a:bodyPr>
            <a:normAutofit fontScale="92500" lnSpcReduction="10000"/>
          </a:bodyPr>
          <a:lstStyle/>
          <a:p>
            <a:r>
              <a:rPr lang="cs-CZ" sz="1600" b="1" u="sng" dirty="0"/>
              <a:t>PODÁNÍ ŽÁDOSTI</a:t>
            </a:r>
          </a:p>
          <a:p>
            <a:pPr lvl="1" algn="just">
              <a:lnSpc>
                <a:spcPct val="100000"/>
              </a:lnSpc>
            </a:pPr>
            <a:r>
              <a:rPr lang="cs-CZ" sz="1600" dirty="0" smtClean="0"/>
              <a:t>Určeno na první záložce Identifikace operace (pole Typ podání) při vyplňování žádosti.</a:t>
            </a:r>
          </a:p>
          <a:p>
            <a:pPr lvl="1" algn="just">
              <a:lnSpc>
                <a:spcPct val="100000"/>
              </a:lnSpc>
            </a:pPr>
            <a:r>
              <a:rPr lang="cs-CZ" sz="1600" dirty="0" smtClean="0"/>
              <a:t>Automaticky (nastaveno defaultně) x Ručně. </a:t>
            </a:r>
          </a:p>
          <a:p>
            <a:pPr lvl="1" algn="just">
              <a:lnSpc>
                <a:spcPct val="100000"/>
              </a:lnSpc>
            </a:pPr>
            <a:r>
              <a:rPr lang="cs-CZ" sz="1600" dirty="0" smtClean="0"/>
              <a:t>Žádost podána současně s podpisem x Žádost ručně podána.</a:t>
            </a:r>
            <a:r>
              <a:rPr lang="cs-CZ" dirty="0" smtClean="0"/>
              <a:t>									</a:t>
            </a:r>
          </a:p>
        </p:txBody>
      </p:sp>
      <p:sp>
        <p:nvSpPr>
          <p:cNvPr id="5" name="Zástupný symbol pro číslo snímku 4"/>
          <p:cNvSpPr>
            <a:spLocks noGrp="1"/>
          </p:cNvSpPr>
          <p:nvPr>
            <p:ph type="sldNum" sz="quarter" idx="13"/>
          </p:nvPr>
        </p:nvSpPr>
        <p:spPr/>
        <p:txBody>
          <a:bodyPr/>
          <a:lstStyle/>
          <a:p>
            <a:fld id="{479BF083-4774-43B1-9AB0-5CC1AC5DD8EE}" type="slidenum">
              <a:rPr lang="cs-CZ" smtClean="0"/>
              <a:pPr/>
              <a:t>72</a:t>
            </a:fld>
            <a:endParaRPr lang="cs-CZ" dirty="0"/>
          </a:p>
        </p:txBody>
      </p:sp>
      <p:pic>
        <p:nvPicPr>
          <p:cNvPr id="1027" name="Picture 3" descr="C:\Users\michaela.sedlackova\Desktop\Podpis žádost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412776"/>
            <a:ext cx="2868360" cy="5088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69451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Podpis žádosti </a:t>
            </a:r>
            <a:endParaRPr lang="cs-CZ" b="1" dirty="0"/>
          </a:p>
        </p:txBody>
      </p:sp>
      <p:sp>
        <p:nvSpPr>
          <p:cNvPr id="4" name="Zástupný symbol pro obsah 3"/>
          <p:cNvSpPr>
            <a:spLocks noGrp="1"/>
          </p:cNvSpPr>
          <p:nvPr>
            <p:ph idx="10"/>
          </p:nvPr>
        </p:nvSpPr>
        <p:spPr>
          <a:xfrm>
            <a:off x="683568" y="4437112"/>
            <a:ext cx="8064000" cy="936104"/>
          </a:xfrm>
        </p:spPr>
        <p:txBody>
          <a:bodyPr>
            <a:normAutofit lnSpcReduction="10000"/>
          </a:bodyPr>
          <a:lstStyle/>
          <a:p>
            <a:pPr algn="just"/>
            <a:r>
              <a:rPr lang="cs-CZ" sz="1800" dirty="0" smtClean="0"/>
              <a:t>Na záložce </a:t>
            </a:r>
            <a:r>
              <a:rPr lang="cs-CZ" sz="1800" dirty="0"/>
              <a:t>Podpis žádosti </a:t>
            </a:r>
            <a:r>
              <a:rPr lang="cs-CZ" sz="1800" dirty="0" smtClean="0"/>
              <a:t>klikněte na </a:t>
            </a:r>
            <a:r>
              <a:rPr lang="cs-CZ" sz="1800" dirty="0"/>
              <a:t>ikonu </a:t>
            </a:r>
            <a:r>
              <a:rPr lang="cs-CZ" sz="1800" dirty="0" smtClean="0"/>
              <a:t>pečeti.</a:t>
            </a:r>
          </a:p>
          <a:p>
            <a:pPr algn="just"/>
            <a:r>
              <a:rPr lang="cs-CZ" sz="1800" dirty="0" smtClean="0"/>
              <a:t>Po úspěšném podepsání tiskové verze žádosti se černá ikona pečeti změní na zelenou. </a:t>
            </a:r>
          </a:p>
        </p:txBody>
      </p:sp>
      <p:pic>
        <p:nvPicPr>
          <p:cNvPr id="276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484784"/>
            <a:ext cx="75897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bdélník 11"/>
          <p:cNvSpPr/>
          <p:nvPr/>
        </p:nvSpPr>
        <p:spPr>
          <a:xfrm>
            <a:off x="981225" y="2617662"/>
            <a:ext cx="21602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9752" y="5373216"/>
            <a:ext cx="504056"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08413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Podpis žádosti </a:t>
            </a:r>
            <a:endParaRPr lang="cs-CZ" b="1" dirty="0"/>
          </a:p>
        </p:txBody>
      </p:sp>
      <p:sp>
        <p:nvSpPr>
          <p:cNvPr id="4" name="Zástupný symbol pro obsah 3"/>
          <p:cNvSpPr>
            <a:spLocks noGrp="1"/>
          </p:cNvSpPr>
          <p:nvPr>
            <p:ph idx="10"/>
          </p:nvPr>
        </p:nvSpPr>
        <p:spPr>
          <a:xfrm>
            <a:off x="581697" y="4653136"/>
            <a:ext cx="8064000" cy="1872208"/>
          </a:xfrm>
        </p:spPr>
        <p:txBody>
          <a:bodyPr/>
          <a:lstStyle/>
          <a:p>
            <a:pPr algn="just">
              <a:lnSpc>
                <a:spcPct val="100000"/>
              </a:lnSpc>
            </a:pPr>
            <a:r>
              <a:rPr lang="cs-CZ" sz="1800" dirty="0" smtClean="0"/>
              <a:t>Označíte </a:t>
            </a:r>
            <a:r>
              <a:rPr lang="cs-CZ" sz="1800" dirty="0" err="1" smtClean="0"/>
              <a:t>checkbox</a:t>
            </a:r>
            <a:r>
              <a:rPr lang="cs-CZ" sz="1800" dirty="0" smtClean="0"/>
              <a:t> Soubory.</a:t>
            </a:r>
          </a:p>
          <a:p>
            <a:pPr algn="just">
              <a:lnSpc>
                <a:spcPct val="100000"/>
              </a:lnSpc>
            </a:pPr>
            <a:r>
              <a:rPr lang="cs-CZ" sz="1800" dirty="0" smtClean="0"/>
              <a:t>Přes tlačítko Vybrat vložíte soubor s elektronickým podpisem výběrem </a:t>
            </a:r>
            <a:br>
              <a:rPr lang="cs-CZ" sz="1800" dirty="0" smtClean="0"/>
            </a:br>
            <a:r>
              <a:rPr lang="cs-CZ" sz="1800" dirty="0" smtClean="0"/>
              <a:t>z adresářů vašeho počítače.</a:t>
            </a:r>
          </a:p>
          <a:p>
            <a:pPr algn="just">
              <a:lnSpc>
                <a:spcPct val="100000"/>
              </a:lnSpc>
            </a:pPr>
            <a:r>
              <a:rPr lang="cs-CZ" sz="1800" dirty="0" smtClean="0"/>
              <a:t>Vložíte Heslo. </a:t>
            </a:r>
          </a:p>
          <a:p>
            <a:pPr algn="just">
              <a:lnSpc>
                <a:spcPct val="100000"/>
              </a:lnSpc>
            </a:pPr>
            <a:r>
              <a:rPr lang="cs-CZ" sz="1800" dirty="0" smtClean="0"/>
              <a:t>Stisknete tlačítko Dokončit.</a:t>
            </a:r>
          </a:p>
          <a:p>
            <a:endParaRPr lang="cs-CZ" dirty="0"/>
          </a:p>
        </p:txBody>
      </p:sp>
      <p:pic>
        <p:nvPicPr>
          <p:cNvPr id="266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3025" y="1268760"/>
            <a:ext cx="6541344" cy="3241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07658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Stav žádosti </a:t>
            </a:r>
            <a:endParaRPr lang="cs-CZ" b="1" dirty="0"/>
          </a:p>
        </p:txBody>
      </p:sp>
      <p:sp>
        <p:nvSpPr>
          <p:cNvPr id="4" name="Zástupný symbol pro obsah 3"/>
          <p:cNvSpPr>
            <a:spLocks noGrp="1"/>
          </p:cNvSpPr>
          <p:nvPr>
            <p:ph idx="10"/>
          </p:nvPr>
        </p:nvSpPr>
        <p:spPr>
          <a:xfrm>
            <a:off x="507716" y="4718763"/>
            <a:ext cx="8064000" cy="2160240"/>
          </a:xfrm>
        </p:spPr>
        <p:txBody>
          <a:bodyPr/>
          <a:lstStyle/>
          <a:p>
            <a:pPr algn="just">
              <a:lnSpc>
                <a:spcPct val="100000"/>
              </a:lnSpc>
            </a:pPr>
            <a:r>
              <a:rPr lang="cs-CZ" sz="1800" dirty="0" smtClean="0"/>
              <a:t>Datum a čas jednotlivých operací se žádostí od jejího založení </a:t>
            </a:r>
            <a:br>
              <a:rPr lang="cs-CZ" sz="1800" dirty="0" smtClean="0"/>
            </a:br>
            <a:r>
              <a:rPr lang="cs-CZ" sz="1800" dirty="0" smtClean="0"/>
              <a:t>až po podání.</a:t>
            </a:r>
          </a:p>
          <a:p>
            <a:pPr algn="just">
              <a:lnSpc>
                <a:spcPct val="100000"/>
              </a:lnSpc>
            </a:pPr>
            <a:r>
              <a:rPr lang="cs-CZ" sz="1800" dirty="0" smtClean="0"/>
              <a:t>Možno sledovat stav podané žádosti během její administrace v systému ŘO OPZ (CSSF14+).</a:t>
            </a:r>
          </a:p>
          <a:p>
            <a:pPr algn="just">
              <a:lnSpc>
                <a:spcPct val="100000"/>
              </a:lnSpc>
            </a:pPr>
            <a:r>
              <a:rPr lang="cs-CZ" sz="1800" dirty="0" smtClean="0"/>
              <a:t>Pokud je žádost správně podána, je doplněno </a:t>
            </a:r>
            <a:r>
              <a:rPr lang="cs-CZ" sz="1800" b="1" dirty="0"/>
              <a:t>r</a:t>
            </a:r>
            <a:r>
              <a:rPr lang="cs-CZ" sz="1800" b="1" dirty="0" smtClean="0"/>
              <a:t>egistrační číslo projektu.</a:t>
            </a:r>
          </a:p>
          <a:p>
            <a:endParaRPr lang="cs-CZ"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0734" y="1430778"/>
            <a:ext cx="726536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bdélník 9"/>
          <p:cNvSpPr/>
          <p:nvPr/>
        </p:nvSpPr>
        <p:spPr>
          <a:xfrm>
            <a:off x="1054261" y="2498723"/>
            <a:ext cx="351876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5322805" y="2138683"/>
            <a:ext cx="2863523"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5306008" y="2729301"/>
            <a:ext cx="2880320" cy="8280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114638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484784"/>
            <a:ext cx="8229600" cy="2664296"/>
          </a:xfrm>
        </p:spPr>
        <p:txBody>
          <a:bodyPr>
            <a:normAutofit/>
          </a:bodyPr>
          <a:lstStyle/>
          <a:p>
            <a:r>
              <a:rPr lang="cs-CZ" sz="5400" b="1" dirty="0" smtClean="0"/>
              <a:t>Děkuji za pozornost.</a:t>
            </a:r>
            <a:endParaRPr lang="cs-CZ" sz="54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a:noFill/>
        </p:spPr>
        <p:txBody>
          <a:bodyPr>
            <a:normAutofit/>
          </a:bodyPr>
          <a:lstStyle/>
          <a:p>
            <a:r>
              <a:rPr lang="cs-CZ" sz="3200" b="1" dirty="0" smtClean="0"/>
              <a:t>Věcná způsobilost výdajů: </a:t>
            </a:r>
            <a:endParaRPr lang="cs-CZ" sz="3200" b="1" dirty="0"/>
          </a:p>
        </p:txBody>
      </p:sp>
      <p:sp>
        <p:nvSpPr>
          <p:cNvPr id="3" name="Zástupný symbol pro obsah 2"/>
          <p:cNvSpPr>
            <a:spLocks noGrp="1"/>
          </p:cNvSpPr>
          <p:nvPr>
            <p:ph idx="1"/>
          </p:nvPr>
        </p:nvSpPr>
        <p:spPr>
          <a:xfrm>
            <a:off x="251520" y="1052736"/>
            <a:ext cx="8568952" cy="5184576"/>
          </a:xfrm>
        </p:spPr>
        <p:txBody>
          <a:bodyPr>
            <a:normAutofit fontScale="70000" lnSpcReduction="20000"/>
          </a:bodyPr>
          <a:lstStyle/>
          <a:p>
            <a:pPr marL="0" lvl="1" indent="0">
              <a:lnSpc>
                <a:spcPts val="2880"/>
              </a:lnSpc>
              <a:spcBef>
                <a:spcPts val="600"/>
              </a:spcBef>
              <a:spcAft>
                <a:spcPts val="600"/>
              </a:spcAft>
              <a:buSzPct val="100000"/>
              <a:buNone/>
              <a:defRPr/>
            </a:pPr>
            <a:r>
              <a:rPr lang="cs-CZ" b="1" dirty="0" smtClean="0"/>
              <a:t>Osobní náklady</a:t>
            </a:r>
            <a:endParaRPr lang="cs-CZ" altLang="cs-CZ" b="1" dirty="0"/>
          </a:p>
          <a:p>
            <a:pPr marL="432000" lvl="1" indent="-432000" algn="just">
              <a:lnSpc>
                <a:spcPct val="100000"/>
              </a:lnSpc>
              <a:spcBef>
                <a:spcPts val="600"/>
              </a:spcBef>
              <a:spcAft>
                <a:spcPts val="0"/>
              </a:spcAft>
              <a:buSzPct val="100000"/>
              <a:buFont typeface="Arial" pitchFamily="34" charset="0"/>
              <a:buChar char="•"/>
              <a:defRPr/>
            </a:pPr>
            <a:r>
              <a:rPr lang="cs-CZ" sz="2600" b="1" dirty="0" smtClean="0"/>
              <a:t>PS</a:t>
            </a:r>
            <a:r>
              <a:rPr lang="cs-CZ" sz="2600" b="1" dirty="0"/>
              <a:t>, DPČ, DPP </a:t>
            </a:r>
            <a:r>
              <a:rPr lang="cs-CZ" sz="2600" dirty="0"/>
              <a:t>musí být uzavřeny v souladu se zákoníkem </a:t>
            </a:r>
            <a:r>
              <a:rPr lang="cs-CZ" sz="2600" dirty="0" smtClean="0"/>
              <a:t>práce</a:t>
            </a:r>
          </a:p>
          <a:p>
            <a:pPr marL="832050" lvl="2" indent="-432000" algn="just">
              <a:spcBef>
                <a:spcPts val="600"/>
              </a:spcBef>
              <a:buSzPct val="100000"/>
              <a:buFont typeface="Wingdings" pitchFamily="2" charset="2"/>
              <a:buChar char="§"/>
              <a:defRPr/>
            </a:pPr>
            <a:r>
              <a:rPr lang="cs-CZ" sz="2200" dirty="0" smtClean="0"/>
              <a:t>Popis pracovní činnosti vykonávané pro projekt</a:t>
            </a:r>
          </a:p>
          <a:p>
            <a:pPr marL="832050" lvl="2" indent="-432000" algn="just">
              <a:spcBef>
                <a:spcPts val="600"/>
              </a:spcBef>
              <a:buSzPct val="100000"/>
              <a:buFont typeface="Wingdings" pitchFamily="2" charset="2"/>
              <a:buChar char="§"/>
              <a:defRPr/>
            </a:pPr>
            <a:r>
              <a:rPr lang="cs-CZ" sz="2200" dirty="0" smtClean="0"/>
              <a:t>Identifikace projektu (název projektu + registrační číslo)</a:t>
            </a:r>
          </a:p>
          <a:p>
            <a:pPr marL="832050" lvl="2" indent="-432000" algn="just">
              <a:spcBef>
                <a:spcPts val="600"/>
              </a:spcBef>
              <a:buSzPct val="100000"/>
              <a:buFont typeface="Wingdings" pitchFamily="2" charset="2"/>
              <a:buChar char="§"/>
              <a:defRPr/>
            </a:pPr>
            <a:r>
              <a:rPr lang="cs-CZ" sz="2200" dirty="0" smtClean="0"/>
              <a:t>Rozsah činnosti – úvazek nebo počet hodin za časovou jednotku</a:t>
            </a:r>
          </a:p>
          <a:p>
            <a:pPr marL="832050" lvl="2" indent="-432000" algn="just">
              <a:spcBef>
                <a:spcPts val="600"/>
              </a:spcBef>
              <a:buSzPct val="100000"/>
              <a:buFont typeface="Wingdings" pitchFamily="2" charset="2"/>
              <a:buChar char="§"/>
              <a:defRPr/>
            </a:pPr>
            <a:r>
              <a:rPr lang="cs-CZ" sz="2200" dirty="0" smtClean="0"/>
              <a:t>Výši odměny – POZOR! Pokud osoba vykonává stejnou či obdobnou práci i mimo projekt, musí být odměna stejná</a:t>
            </a:r>
          </a:p>
          <a:p>
            <a:pPr marL="832050" lvl="2" indent="-432000" algn="just">
              <a:spcBef>
                <a:spcPts val="600"/>
              </a:spcBef>
              <a:buSzPct val="100000"/>
              <a:buFont typeface="Wingdings" pitchFamily="2" charset="2"/>
              <a:buChar char="§"/>
              <a:defRPr/>
            </a:pPr>
            <a:r>
              <a:rPr lang="cs-CZ" sz="2200" dirty="0" smtClean="0"/>
              <a:t>PS: místo výkonu práce a den nástupu do práce, DPČ: doba uzavření dohody + rozsah pracovní doby, DPP: doba, na kterou se dohoda uzavírá.</a:t>
            </a:r>
            <a:endParaRPr lang="cs-CZ" sz="2200" dirty="0"/>
          </a:p>
          <a:p>
            <a:pPr marL="432000" lvl="1" indent="-432000" algn="just">
              <a:lnSpc>
                <a:spcPct val="100000"/>
              </a:lnSpc>
              <a:spcBef>
                <a:spcPts val="600"/>
              </a:spcBef>
              <a:spcAft>
                <a:spcPts val="0"/>
              </a:spcAft>
              <a:buSzPct val="100000"/>
              <a:buFont typeface="Arial" pitchFamily="34" charset="0"/>
              <a:buChar char="•"/>
              <a:defRPr/>
            </a:pPr>
            <a:r>
              <a:rPr lang="cs-CZ" altLang="cs-CZ" sz="2600" b="1" dirty="0" smtClean="0"/>
              <a:t>Mzdové </a:t>
            </a:r>
            <a:r>
              <a:rPr lang="cs-CZ" altLang="cs-CZ" sz="2600" b="1" dirty="0"/>
              <a:t>náklady</a:t>
            </a:r>
            <a:r>
              <a:rPr lang="cs-CZ" altLang="cs-CZ" sz="2600" dirty="0"/>
              <a:t> = </a:t>
            </a:r>
            <a:r>
              <a:rPr lang="cs-CZ" sz="2600" dirty="0"/>
              <a:t>hrubá mzda / plat nebo odměna (DPČ, DPP, OSVČ) + odvody zaměstnavatele na SP a ZP a další poplatky spojené se zaměstnancem hrazené zaměstnavatelem povinně na základě právních </a:t>
            </a:r>
            <a:r>
              <a:rPr lang="cs-CZ" sz="2600" dirty="0" smtClean="0"/>
              <a:t>předpisů</a:t>
            </a:r>
          </a:p>
          <a:p>
            <a:pPr marL="432000" lvl="1" indent="-432000" algn="just">
              <a:lnSpc>
                <a:spcPct val="100000"/>
              </a:lnSpc>
              <a:spcBef>
                <a:spcPts val="600"/>
              </a:spcBef>
              <a:spcAft>
                <a:spcPts val="0"/>
              </a:spcAft>
              <a:buSzPct val="100000"/>
              <a:buFont typeface="Arial" pitchFamily="34" charset="0"/>
              <a:buChar char="•"/>
              <a:defRPr/>
            </a:pPr>
            <a:r>
              <a:rPr lang="cs-CZ" sz="2600" b="1" dirty="0" smtClean="0"/>
              <a:t>Náhrady</a:t>
            </a:r>
            <a:r>
              <a:rPr lang="cs-CZ" sz="2600" dirty="0" smtClean="0"/>
              <a:t>:</a:t>
            </a:r>
            <a:endParaRPr lang="cs-CZ" sz="2600" dirty="0"/>
          </a:p>
          <a:p>
            <a:pPr marL="400050" lvl="2" indent="0" algn="just">
              <a:spcBef>
                <a:spcPts val="600"/>
              </a:spcBef>
              <a:buSzPct val="100000"/>
              <a:buFont typeface="Wingdings" pitchFamily="2" charset="2"/>
              <a:buChar char="§"/>
              <a:defRPr/>
            </a:pPr>
            <a:r>
              <a:rPr lang="cs-CZ" b="1" dirty="0" smtClean="0"/>
              <a:t> </a:t>
            </a:r>
            <a:r>
              <a:rPr lang="cs-CZ" sz="2200" b="1" dirty="0" smtClean="0"/>
              <a:t>za </a:t>
            </a:r>
            <a:r>
              <a:rPr lang="cs-CZ" sz="2200" b="1" dirty="0"/>
              <a:t>dovolenou </a:t>
            </a:r>
            <a:r>
              <a:rPr lang="cs-CZ" sz="2200" dirty="0"/>
              <a:t>(</a:t>
            </a:r>
            <a:r>
              <a:rPr lang="cs-CZ" sz="2200" dirty="0" smtClean="0"/>
              <a:t>4, </a:t>
            </a:r>
            <a:r>
              <a:rPr lang="cs-CZ" sz="2200" dirty="0"/>
              <a:t>5 nebo 8 týdnů dovolené dle </a:t>
            </a:r>
            <a:r>
              <a:rPr lang="cs-CZ" sz="2200" dirty="0" smtClean="0"/>
              <a:t>typu zaměstnavatele</a:t>
            </a:r>
            <a:r>
              <a:rPr lang="cs-CZ" sz="2200" dirty="0"/>
              <a:t>, viz § 213 </a:t>
            </a:r>
            <a:r>
              <a:rPr lang="cs-CZ" sz="2200" dirty="0" smtClean="0"/>
              <a:t>zákona </a:t>
            </a:r>
            <a:r>
              <a:rPr lang="cs-CZ" sz="2200" dirty="0"/>
              <a:t>č. 262/2006 Sb., zákoník práce) </a:t>
            </a:r>
            <a:endParaRPr lang="cs-CZ" sz="2200" dirty="0" smtClean="0"/>
          </a:p>
          <a:p>
            <a:pPr marL="857250" lvl="3" indent="0" algn="just">
              <a:spcBef>
                <a:spcPts val="600"/>
              </a:spcBef>
              <a:buSzPct val="100000"/>
              <a:buFont typeface="Wingdings" pitchFamily="2" charset="2"/>
              <a:buChar char="ü"/>
              <a:defRPr/>
            </a:pPr>
            <a:r>
              <a:rPr lang="cs-CZ" sz="1800" dirty="0" smtClean="0"/>
              <a:t> způsobilé </a:t>
            </a:r>
            <a:r>
              <a:rPr lang="cs-CZ" sz="1800" dirty="0"/>
              <a:t>pouze v rozsahu, v jakém odpovídají </a:t>
            </a:r>
            <a:r>
              <a:rPr lang="cs-CZ" sz="1800" dirty="0" smtClean="0"/>
              <a:t>zapojení zaměstnance do </a:t>
            </a:r>
            <a:r>
              <a:rPr lang="cs-CZ" sz="1800" dirty="0"/>
              <a:t>realizace </a:t>
            </a:r>
            <a:r>
              <a:rPr lang="cs-CZ" sz="1800" dirty="0" smtClean="0"/>
              <a:t>projektu</a:t>
            </a:r>
            <a:endParaRPr lang="cs-CZ" sz="1800" dirty="0"/>
          </a:p>
          <a:p>
            <a:pPr marL="400050" lvl="2" indent="0" algn="just">
              <a:spcBef>
                <a:spcPts val="600"/>
              </a:spcBef>
              <a:buSzPct val="100000"/>
              <a:buFont typeface="Wingdings" pitchFamily="2" charset="2"/>
              <a:buChar char="§"/>
              <a:defRPr/>
            </a:pPr>
            <a:r>
              <a:rPr lang="cs-CZ" sz="2200" b="1" dirty="0"/>
              <a:t> </a:t>
            </a:r>
            <a:r>
              <a:rPr lang="cs-CZ" sz="2200" b="1" dirty="0" smtClean="0"/>
              <a:t>v </a:t>
            </a:r>
            <a:r>
              <a:rPr lang="cs-CZ" sz="2200" b="1" dirty="0"/>
              <a:t>případě překážek v práci </a:t>
            </a:r>
            <a:r>
              <a:rPr lang="cs-CZ" sz="2200" dirty="0"/>
              <a:t>(v souladu se zákoníkem práce</a:t>
            </a:r>
            <a:r>
              <a:rPr lang="cs-CZ" sz="2200" dirty="0" smtClean="0"/>
              <a:t>)</a:t>
            </a:r>
            <a:endParaRPr lang="cs-CZ" sz="2200" dirty="0"/>
          </a:p>
          <a:p>
            <a:pPr marL="400050" lvl="2" indent="0" algn="just">
              <a:spcBef>
                <a:spcPts val="600"/>
              </a:spcBef>
              <a:buSzPct val="100000"/>
              <a:buFont typeface="Wingdings" pitchFamily="2" charset="2"/>
              <a:buChar char="§"/>
              <a:defRPr/>
            </a:pPr>
            <a:r>
              <a:rPr lang="cs-CZ" sz="2200" b="1" dirty="0"/>
              <a:t> </a:t>
            </a:r>
            <a:r>
              <a:rPr lang="cs-CZ" sz="2200" b="1" dirty="0" smtClean="0"/>
              <a:t>za </a:t>
            </a:r>
            <a:r>
              <a:rPr lang="cs-CZ" sz="2200" b="1" dirty="0"/>
              <a:t>dny dočasné pracovní neschopnosti nebo karantény </a:t>
            </a:r>
            <a:r>
              <a:rPr lang="cs-CZ" sz="2200" dirty="0"/>
              <a:t>(</a:t>
            </a:r>
            <a:r>
              <a:rPr lang="cs-CZ" sz="2200" dirty="0" smtClean="0"/>
              <a:t>jejich poměrná </a:t>
            </a:r>
            <a:r>
              <a:rPr lang="cs-CZ" sz="2200" dirty="0"/>
              <a:t>část</a:t>
            </a:r>
            <a:r>
              <a:rPr lang="cs-CZ" sz="2200" dirty="0" smtClean="0"/>
              <a:t>)</a:t>
            </a:r>
          </a:p>
          <a:p>
            <a:pPr marL="400050" lvl="2" indent="0" algn="just">
              <a:spcBef>
                <a:spcPts val="600"/>
              </a:spcBef>
              <a:buSzPct val="100000"/>
              <a:buFont typeface="Wingdings" pitchFamily="2" charset="2"/>
              <a:buChar char="§"/>
              <a:defRPr/>
            </a:pPr>
            <a:r>
              <a:rPr lang="cs-CZ" sz="2200" b="1" dirty="0" smtClean="0"/>
              <a:t> odstupné – </a:t>
            </a:r>
            <a:r>
              <a:rPr lang="cs-CZ" sz="2200" dirty="0" smtClean="0"/>
              <a:t>způsobilé do minimální výše stanovené zákonem</a:t>
            </a:r>
            <a:endParaRPr lang="cs-CZ" sz="2200"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sz="1600"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smtClean="0"/>
          </a:p>
          <a:p>
            <a:pPr lvl="1">
              <a:buFont typeface="Arial" panose="020B0604020202020204" pitchFamily="34" charset="0"/>
              <a:buChar char="•"/>
              <a:defRPr/>
            </a:pPr>
            <a:endParaRPr lang="cs-CZ" altLang="cs-CZ" sz="1800" dirty="0">
              <a:solidFill>
                <a:srgbClr val="92D050"/>
              </a:solidFill>
            </a:endParaRP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pic>
        <p:nvPicPr>
          <p:cNvPr id="8194" name="Picture 2" descr="C:\Users\uzivatel\Desktop\MAS logo.png"/>
          <p:cNvPicPr>
            <a:picLocks noChangeAspect="1" noChangeArrowheads="1"/>
          </p:cNvPicPr>
          <p:nvPr/>
        </p:nvPicPr>
        <p:blipFill>
          <a:blip r:embed="rId3" cstate="print"/>
          <a:srcRect/>
          <a:stretch>
            <a:fillRect/>
          </a:stretch>
        </p:blipFill>
        <p:spPr bwMode="auto">
          <a:xfrm>
            <a:off x="7020272" y="5826093"/>
            <a:ext cx="2123728" cy="1031907"/>
          </a:xfrm>
          <a:prstGeom prst="rect">
            <a:avLst/>
          </a:prstGeom>
          <a:noFill/>
        </p:spPr>
      </p:pic>
    </p:spTree>
    <p:extLst>
      <p:ext uri="{BB962C8B-B14F-4D97-AF65-F5344CB8AC3E}">
        <p14:creationId xmlns:p14="http://schemas.microsoft.com/office/powerpoint/2010/main" val="3927558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noFill/>
        </p:spPr>
        <p:txBody>
          <a:bodyPr>
            <a:normAutofit/>
          </a:bodyPr>
          <a:lstStyle/>
          <a:p>
            <a:r>
              <a:rPr lang="cs-CZ" sz="3200" b="1" dirty="0" smtClean="0"/>
              <a:t>Věcná způsobilost výdajů: </a:t>
            </a:r>
            <a:endParaRPr lang="cs-CZ" sz="3200" b="1" dirty="0"/>
          </a:p>
        </p:txBody>
      </p:sp>
      <p:sp>
        <p:nvSpPr>
          <p:cNvPr id="3" name="Zástupný symbol pro obsah 2"/>
          <p:cNvSpPr>
            <a:spLocks noGrp="1"/>
          </p:cNvSpPr>
          <p:nvPr>
            <p:ph idx="1"/>
          </p:nvPr>
        </p:nvSpPr>
        <p:spPr>
          <a:xfrm>
            <a:off x="251520" y="1340768"/>
            <a:ext cx="8568952" cy="5328592"/>
          </a:xfrm>
        </p:spPr>
        <p:txBody>
          <a:bodyPr/>
          <a:lstStyle/>
          <a:p>
            <a:pPr marL="0" lvl="1" indent="0">
              <a:lnSpc>
                <a:spcPts val="2880"/>
              </a:lnSpc>
              <a:spcBef>
                <a:spcPts val="600"/>
              </a:spcBef>
              <a:spcAft>
                <a:spcPts val="600"/>
              </a:spcAft>
              <a:buSzPct val="100000"/>
              <a:buNone/>
              <a:defRPr/>
            </a:pPr>
            <a:r>
              <a:rPr lang="cs-CZ" b="1" dirty="0" smtClean="0"/>
              <a:t>Osobní </a:t>
            </a:r>
            <a:r>
              <a:rPr lang="cs-CZ" b="1" dirty="0"/>
              <a:t>náklady</a:t>
            </a:r>
            <a:endParaRPr lang="cs-CZ" altLang="cs-CZ"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800" dirty="0" smtClean="0"/>
              <a:t>Pracovní úvazky </a:t>
            </a:r>
            <a:r>
              <a:rPr lang="cs-CZ" sz="1800" dirty="0"/>
              <a:t>zaměstnance se nesmí překrývat a není možné, aby byl </a:t>
            </a:r>
            <a:r>
              <a:rPr lang="cs-CZ" sz="1800" dirty="0" smtClean="0"/>
              <a:t/>
            </a:r>
            <a:br>
              <a:rPr lang="cs-CZ" sz="1800" dirty="0" smtClean="0"/>
            </a:br>
            <a:r>
              <a:rPr lang="cs-CZ" sz="1800" dirty="0" smtClean="0"/>
              <a:t>za </a:t>
            </a:r>
            <a:r>
              <a:rPr lang="cs-CZ" sz="1800" dirty="0"/>
              <a:t>stejnou práci placen </a:t>
            </a:r>
            <a:r>
              <a:rPr lang="cs-CZ" sz="1800" dirty="0" smtClean="0"/>
              <a:t>vícekrát</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800"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800" b="1" dirty="0" smtClean="0"/>
              <a:t>Výše </a:t>
            </a:r>
            <a:r>
              <a:rPr lang="cs-CZ" sz="1800" b="1" dirty="0"/>
              <a:t>úvazku </a:t>
            </a:r>
            <a:r>
              <a:rPr lang="cs-CZ" sz="1800" b="1" dirty="0" smtClean="0"/>
              <a:t>= </a:t>
            </a:r>
            <a:r>
              <a:rPr lang="cs-CZ" sz="1800" b="1" dirty="0"/>
              <a:t>maximálně </a:t>
            </a:r>
            <a:r>
              <a:rPr lang="cs-CZ" sz="1800" b="1" dirty="0" smtClean="0"/>
              <a:t>1,0 </a:t>
            </a:r>
            <a:r>
              <a:rPr lang="cs-CZ" sz="1800" dirty="0" smtClean="0"/>
              <a:t>(součet veškerých úvazků zaměstnance </a:t>
            </a:r>
            <a:br>
              <a:rPr lang="cs-CZ" sz="1800" dirty="0" smtClean="0"/>
            </a:br>
            <a:r>
              <a:rPr lang="cs-CZ" sz="1800" dirty="0" smtClean="0"/>
              <a:t>u všech subjektů zapojených do projektu – příjemce a partneři), a </a:t>
            </a:r>
            <a:r>
              <a:rPr lang="cs-CZ" sz="1800" dirty="0"/>
              <a:t>to po celou dobu zapojení </a:t>
            </a:r>
            <a:r>
              <a:rPr lang="cs-CZ" sz="1800" dirty="0" smtClean="0"/>
              <a:t>daného pracovníka </a:t>
            </a:r>
            <a:r>
              <a:rPr lang="cs-CZ" sz="1800" dirty="0"/>
              <a:t>do realizace </a:t>
            </a:r>
            <a:r>
              <a:rPr lang="cs-CZ" sz="1800" dirty="0" smtClean="0"/>
              <a:t>projektu</a:t>
            </a:r>
            <a:endParaRPr lang="cs-CZ" sz="1800" b="1" dirty="0" smtClean="0"/>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800"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1" dirty="0" smtClean="0"/>
              <a:t>Realizační </a:t>
            </a:r>
            <a:r>
              <a:rPr lang="cs-CZ" altLang="cs-CZ" sz="1800" b="1" dirty="0"/>
              <a:t>tým projektu </a:t>
            </a:r>
            <a:r>
              <a:rPr lang="cs-CZ" altLang="cs-CZ" sz="1800" b="1" dirty="0" smtClean="0"/>
              <a:t>(RT) = </a:t>
            </a:r>
            <a:r>
              <a:rPr lang="cs-CZ" altLang="cs-CZ" sz="1800" dirty="0" smtClean="0"/>
              <a:t>zařazení mezi přímé/nepřímé náklady projektu dle pracovní náplně v projektu, dle vazby na CS – přímá x nepřímá vazba</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sz="1800" dirty="0" smtClean="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1" dirty="0" smtClean="0"/>
              <a:t>PŘÍMÉ NÁKLADY: </a:t>
            </a:r>
            <a:r>
              <a:rPr lang="cs-CZ" altLang="cs-CZ" sz="1800" dirty="0" smtClean="0"/>
              <a:t>pouze </a:t>
            </a:r>
            <a:r>
              <a:rPr lang="cs-CZ" altLang="cs-CZ" sz="1800" dirty="0"/>
              <a:t>přímá práce s </a:t>
            </a:r>
            <a:r>
              <a:rPr lang="cs-CZ" altLang="cs-CZ" sz="1800" dirty="0" smtClean="0"/>
              <a:t>CS nebo zajištění výstupu, </a:t>
            </a:r>
            <a:r>
              <a:rPr lang="cs-CZ" altLang="cs-CZ" sz="1800" dirty="0"/>
              <a:t>který je </a:t>
            </a:r>
            <a:r>
              <a:rPr lang="cs-CZ" altLang="cs-CZ" sz="1800" dirty="0" smtClean="0"/>
              <a:t>určen k </a:t>
            </a:r>
            <a:r>
              <a:rPr lang="cs-CZ" altLang="cs-CZ" sz="1800" dirty="0"/>
              <a:t>přímému využití </a:t>
            </a:r>
            <a:r>
              <a:rPr lang="cs-CZ" altLang="cs-CZ" sz="1800" dirty="0" smtClean="0"/>
              <a:t>CS</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sz="1800" dirty="0" smtClean="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800" b="1" dirty="0" smtClean="0"/>
              <a:t>NEPŘÍMÉ NÁKLADY: </a:t>
            </a:r>
            <a:r>
              <a:rPr lang="cs-CZ" altLang="cs-CZ" sz="1800" dirty="0" smtClean="0"/>
              <a:t>projektový/finanční </a:t>
            </a:r>
            <a:r>
              <a:rPr lang="cs-CZ" altLang="cs-CZ" sz="1800" dirty="0"/>
              <a:t>manažer a ostatní </a:t>
            </a:r>
            <a:r>
              <a:rPr lang="cs-CZ" altLang="cs-CZ" sz="1800" dirty="0" smtClean="0"/>
              <a:t>pozice (administrativní, podpůrné), </a:t>
            </a:r>
            <a:r>
              <a:rPr lang="cs-CZ" altLang="cs-CZ" sz="1800" dirty="0"/>
              <a:t>které nepracují přímo s </a:t>
            </a:r>
            <a:r>
              <a:rPr lang="cs-CZ" altLang="cs-CZ" sz="1800" dirty="0" smtClean="0"/>
              <a:t>CS</a:t>
            </a:r>
            <a:endParaRPr lang="cs-CZ" altLang="cs-CZ" sz="1800" dirty="0"/>
          </a:p>
          <a:p>
            <a:pPr lvl="1">
              <a:buFont typeface="Arial" panose="020B0604020202020204" pitchFamily="34" charset="0"/>
              <a:buChar char="•"/>
              <a:defRPr/>
            </a:pPr>
            <a:endParaRPr lang="cs-CZ" altLang="cs-CZ" sz="1800" dirty="0">
              <a:solidFill>
                <a:srgbClr val="92D050"/>
              </a:solidFill>
            </a:endParaRP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pic>
        <p:nvPicPr>
          <p:cNvPr id="9218" name="Picture 2" descr="C:\Users\uzivatel\Desktop\MAS logo.png"/>
          <p:cNvPicPr>
            <a:picLocks noChangeAspect="1" noChangeArrowheads="1"/>
          </p:cNvPicPr>
          <p:nvPr/>
        </p:nvPicPr>
        <p:blipFill>
          <a:blip r:embed="rId3" cstate="print"/>
          <a:srcRect/>
          <a:stretch>
            <a:fillRect/>
          </a:stretch>
        </p:blipFill>
        <p:spPr bwMode="auto">
          <a:xfrm>
            <a:off x="6804248" y="5721130"/>
            <a:ext cx="2339752" cy="1136870"/>
          </a:xfrm>
          <a:prstGeom prst="rect">
            <a:avLst/>
          </a:prstGeom>
          <a:noFill/>
        </p:spPr>
      </p:pic>
    </p:spTree>
    <p:extLst>
      <p:ext uri="{BB962C8B-B14F-4D97-AF65-F5344CB8AC3E}">
        <p14:creationId xmlns:p14="http://schemas.microsoft.com/office/powerpoint/2010/main" val="3330545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3765</TotalTime>
  <Words>9062</Words>
  <Application>Microsoft Office PowerPoint</Application>
  <PresentationFormat>Předvádění na obrazovce (4:3)</PresentationFormat>
  <Paragraphs>895</Paragraphs>
  <Slides>76</Slides>
  <Notes>42</Notes>
  <HiddenSlides>0</HiddenSlides>
  <MMClips>0</MMClips>
  <ScaleCrop>false</ScaleCrop>
  <HeadingPairs>
    <vt:vector size="4" baseType="variant">
      <vt:variant>
        <vt:lpstr>Motiv</vt:lpstr>
      </vt:variant>
      <vt:variant>
        <vt:i4>1</vt:i4>
      </vt:variant>
      <vt:variant>
        <vt:lpstr>Nadpisy snímků</vt:lpstr>
      </vt:variant>
      <vt:variant>
        <vt:i4>76</vt:i4>
      </vt:variant>
    </vt:vector>
  </HeadingPairs>
  <TitlesOfParts>
    <vt:vector size="77" baseType="lpstr">
      <vt:lpstr>Motiv sady Office</vt:lpstr>
      <vt:lpstr>B39/03_16_047/CLLD_16_02_015 (MAS Hustopečsko – výzva OPZ – Rozvoj sociálních služeb II.) Seminář pro žadatele </vt:lpstr>
      <vt:lpstr>Program semináře pro žadatele </vt:lpstr>
      <vt:lpstr>B39/03_16_047/CLLD_16_02_015 (Hustopečsko – výzva OPZ – Rozvoj sociálních služeb II.)</vt:lpstr>
      <vt:lpstr>Věcné zaměření výzvy:</vt:lpstr>
      <vt:lpstr>Věcná způsobilost výdajů: </vt:lpstr>
      <vt:lpstr>Věcná způsobilost výdajů: </vt:lpstr>
      <vt:lpstr>Věcná způsobilost výdajů: </vt:lpstr>
      <vt:lpstr>Věcná způsobilost výdajů: </vt:lpstr>
      <vt:lpstr>Věcná způsobilost výdajů: </vt:lpstr>
      <vt:lpstr>Věcná způsobilost výdajů: </vt:lpstr>
      <vt:lpstr>Věcná způsobilost výdajů: </vt:lpstr>
      <vt:lpstr>Věcná způsobilost výdajů: </vt:lpstr>
      <vt:lpstr>Věcná způsobilost výdajů:</vt:lpstr>
      <vt:lpstr>Věcná způsobilost výdajů: </vt:lpstr>
      <vt:lpstr>Věcná způsobilost výdajů: </vt:lpstr>
      <vt:lpstr>Věcná způsobilost výdajů: </vt:lpstr>
      <vt:lpstr>Věcná způsobilost výdajů: </vt:lpstr>
      <vt:lpstr>Věcná způsobilost výdajů: </vt:lpstr>
      <vt:lpstr>Časová způsobilost výdajů:</vt:lpstr>
      <vt:lpstr>Cílové skupiny – viz Přílohu č. 2 Výzvy (1/3):</vt:lpstr>
      <vt:lpstr>Cílové skupiny – viz Přílohu č. 2 Výzvy (2/3):</vt:lpstr>
      <vt:lpstr>Cílové skupiny – viz Přílohu č. 2 Výzvy (3/3):</vt:lpstr>
      <vt:lpstr>Oprávnění žadatelé: </vt:lpstr>
      <vt:lpstr>Výše podpory podle typu příjemce (1/2):</vt:lpstr>
      <vt:lpstr>Výše podpory podle typu příjemce (2/2):</vt:lpstr>
      <vt:lpstr>Indikátory, u kterých se žadatel v ŽoD zavazuje k dosažení cílové hodnoty (indikátory se závazkem):</vt:lpstr>
      <vt:lpstr>Ostatní indikátory – viz kap. 5.2 Výzvy (u všech relevantních indikátorů žadatel uvede cílovou hodnotu v ŽoD)</vt:lpstr>
      <vt:lpstr>Přílohy žádosti:</vt:lpstr>
      <vt:lpstr>Průběh hodnocení: </vt:lpstr>
      <vt:lpstr>Průběh hodnocení: </vt:lpstr>
      <vt:lpstr>Průběh hodnocení:</vt:lpstr>
      <vt:lpstr>Průběh hodnocení: </vt:lpstr>
      <vt:lpstr>Průběh hodnocení:</vt:lpstr>
      <vt:lpstr>Metodiky, podklady, návody: </vt:lpstr>
      <vt:lpstr>Kontaktní údaje:</vt:lpstr>
      <vt:lpstr>Tipy při psaní žádosti:</vt:lpstr>
      <vt:lpstr>Tipy při psaní žádosti:</vt:lpstr>
      <vt:lpstr>Tipy při psaní žádosti:</vt:lpstr>
      <vt:lpstr>Tipy při psaní žádosti:</vt:lpstr>
      <vt:lpstr>Tipy při psaní žádosti:</vt:lpstr>
      <vt:lpstr>Podání projektové žádosti v OPZ</vt:lpstr>
      <vt:lpstr>Titulní obrazovka ISKP14+</vt:lpstr>
      <vt:lpstr>Základní menu</vt:lpstr>
      <vt:lpstr>Vytvoření nové žádosti</vt:lpstr>
      <vt:lpstr>Vytvoření nové žádosti</vt:lpstr>
      <vt:lpstr>Pravidla pro vyplňování žádosti</vt:lpstr>
      <vt:lpstr>Příklady vyplňovaných záložek – IDENTIFIKACE OPERACE</vt:lpstr>
      <vt:lpstr>Projekt</vt:lpstr>
      <vt:lpstr>Specifické cíle</vt:lpstr>
      <vt:lpstr>Popis projektu</vt:lpstr>
      <vt:lpstr>Indikátory</vt:lpstr>
      <vt:lpstr>Horizontální principy</vt:lpstr>
      <vt:lpstr>Klíčové aktivity</vt:lpstr>
      <vt:lpstr>Cílová skupina</vt:lpstr>
      <vt:lpstr>Umístění</vt:lpstr>
      <vt:lpstr>Subjekty projektu</vt:lpstr>
      <vt:lpstr>Osoby subjektu</vt:lpstr>
      <vt:lpstr>ÚČTY SUBJEKTU, ÚČETNÍ OBDOBÍ, KATEGORIE INTERVENCÍ </vt:lpstr>
      <vt:lpstr>Rozpočet jednotkový </vt:lpstr>
      <vt:lpstr>Rozpočet jednotkový </vt:lpstr>
      <vt:lpstr>Přehled zdrojů financování</vt:lpstr>
      <vt:lpstr>Finanční plán</vt:lpstr>
      <vt:lpstr>Čestné prohlášení</vt:lpstr>
      <vt:lpstr>Dokumenty</vt:lpstr>
      <vt:lpstr>Operace se žádostí</vt:lpstr>
      <vt:lpstr>Přístup k projektu </vt:lpstr>
      <vt:lpstr>Přístup k projektu </vt:lpstr>
      <vt:lpstr>Přístup k projektu  </vt:lpstr>
      <vt:lpstr>Plné moci</vt:lpstr>
      <vt:lpstr>Kontrola</vt:lpstr>
      <vt:lpstr>Finalizace</vt:lpstr>
      <vt:lpstr>Podpis a podání žádosti</vt:lpstr>
      <vt:lpstr>Podpis žádosti </vt:lpstr>
      <vt:lpstr>Podpis žádosti </vt:lpstr>
      <vt:lpstr>Stav žádosti </vt:lpstr>
      <vt:lpstr>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Petra Chvatikova</dc:creator>
  <cp:lastModifiedBy>Roman</cp:lastModifiedBy>
  <cp:revision>102</cp:revision>
  <dcterms:created xsi:type="dcterms:W3CDTF">2017-10-23T07:33:00Z</dcterms:created>
  <dcterms:modified xsi:type="dcterms:W3CDTF">2020-05-22T07:22:46Z</dcterms:modified>
</cp:coreProperties>
</file>