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4">
  <p:sldMasterIdLst>
    <p:sldMasterId id="2147483671" r:id="rId4"/>
  </p:sldMasterIdLst>
  <p:notesMasterIdLst>
    <p:notesMasterId r:id="rId66"/>
  </p:notesMasterIdLst>
  <p:sldIdLst>
    <p:sldId id="256" r:id="rId5"/>
    <p:sldId id="449" r:id="rId6"/>
    <p:sldId id="331" r:id="rId7"/>
    <p:sldId id="450" r:id="rId8"/>
    <p:sldId id="333" r:id="rId9"/>
    <p:sldId id="419" r:id="rId10"/>
    <p:sldId id="334" r:id="rId11"/>
    <p:sldId id="335" r:id="rId12"/>
    <p:sldId id="336" r:id="rId13"/>
    <p:sldId id="337" r:id="rId14"/>
    <p:sldId id="339" r:id="rId15"/>
    <p:sldId id="338" r:id="rId16"/>
    <p:sldId id="340" r:id="rId17"/>
    <p:sldId id="341" r:id="rId18"/>
    <p:sldId id="342" r:id="rId19"/>
    <p:sldId id="343" r:id="rId20"/>
    <p:sldId id="344" r:id="rId21"/>
    <p:sldId id="345" r:id="rId22"/>
    <p:sldId id="347" r:id="rId23"/>
    <p:sldId id="348" r:id="rId24"/>
    <p:sldId id="349" r:id="rId25"/>
    <p:sldId id="350" r:id="rId26"/>
    <p:sldId id="356" r:id="rId27"/>
    <p:sldId id="357" r:id="rId28"/>
    <p:sldId id="351" r:id="rId29"/>
    <p:sldId id="352" r:id="rId30"/>
    <p:sldId id="353" r:id="rId31"/>
    <p:sldId id="354" r:id="rId32"/>
    <p:sldId id="355" r:id="rId33"/>
    <p:sldId id="358" r:id="rId34"/>
    <p:sldId id="359" r:id="rId35"/>
    <p:sldId id="360" r:id="rId36"/>
    <p:sldId id="361" r:id="rId37"/>
    <p:sldId id="362" r:id="rId38"/>
    <p:sldId id="363" r:id="rId39"/>
    <p:sldId id="364" r:id="rId40"/>
    <p:sldId id="365" r:id="rId41"/>
    <p:sldId id="366" r:id="rId42"/>
    <p:sldId id="367" r:id="rId43"/>
    <p:sldId id="368" r:id="rId44"/>
    <p:sldId id="369" r:id="rId45"/>
    <p:sldId id="370" r:id="rId46"/>
    <p:sldId id="371" r:id="rId47"/>
    <p:sldId id="420" r:id="rId48"/>
    <p:sldId id="372" r:id="rId49"/>
    <p:sldId id="373" r:id="rId50"/>
    <p:sldId id="374" r:id="rId51"/>
    <p:sldId id="375" r:id="rId52"/>
    <p:sldId id="437" r:id="rId53"/>
    <p:sldId id="377" r:id="rId54"/>
    <p:sldId id="382" r:id="rId55"/>
    <p:sldId id="423" r:id="rId56"/>
    <p:sldId id="421" r:id="rId57"/>
    <p:sldId id="422" r:id="rId58"/>
    <p:sldId id="426" r:id="rId59"/>
    <p:sldId id="428" r:id="rId60"/>
    <p:sldId id="429" r:id="rId61"/>
    <p:sldId id="427" r:id="rId62"/>
    <p:sldId id="430" r:id="rId63"/>
    <p:sldId id="432" r:id="rId64"/>
    <p:sldId id="281" r:id="rId65"/>
  </p:sldIdLst>
  <p:sldSz cx="9144000" cy="6858000" type="screen4x3"/>
  <p:notesSz cx="6797675" cy="9926638"/>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913">
          <p15:clr>
            <a:srgbClr val="A4A3A4"/>
          </p15:clr>
        </p15:guide>
        <p15:guide id="2" orient="horz" pos="3884">
          <p15:clr>
            <a:srgbClr val="A4A3A4"/>
          </p15:clr>
        </p15:guide>
        <p15:guide id="3" pos="5420">
          <p15:clr>
            <a:srgbClr val="A4A3A4"/>
          </p15:clr>
        </p15:guide>
        <p15:guide id="4" pos="34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runečková Lucie Ing. (MPSV)" initials="TLI(" lastIdx="2" clrIdx="0">
    <p:extLst>
      <p:ext uri="{19B8F6BF-5375-455C-9EA6-DF929625EA0E}">
        <p15:presenceInfo xmlns:p15="http://schemas.microsoft.com/office/powerpoint/2012/main" userId="S::lucie.truneckova@mpsv.cz::aee10eeb-c880-47c4-84e3-2b8b725feac2" providerId="AD"/>
      </p:ext>
    </p:extLst>
  </p:cmAuthor>
  <p:cmAuthor id="2" name="Kučerová Renáta Ing. (MPSV)" initials="KRI(" lastIdx="3" clrIdx="1">
    <p:extLst>
      <p:ext uri="{19B8F6BF-5375-455C-9EA6-DF929625EA0E}">
        <p15:presenceInfo xmlns:p15="http://schemas.microsoft.com/office/powerpoint/2012/main" userId="S::renata.kucerova@mpsv.cz::0dc63b4b-12c0-4a0a-9ebe-ea65ac99b702" providerId="AD"/>
      </p:ext>
    </p:extLst>
  </p:cmAuthor>
  <p:cmAuthor id="3" name="Melková Gabriela Mgr. (MPSV)" initials="MGM(" lastIdx="6" clrIdx="2">
    <p:extLst>
      <p:ext uri="{19B8F6BF-5375-455C-9EA6-DF929625EA0E}">
        <p15:presenceInfo xmlns:p15="http://schemas.microsoft.com/office/powerpoint/2012/main" userId="S::gabriela.melkova@mpsv.cz::188a92b9-e7b7-4f27-ba75-c0d40cb49b1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řední styl 2 – zvýraznění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7CE84F3-28C3-443E-9E96-99CF82512B78}" styleName="Tmavý styl 1 – zvýraznění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9DCAF9ED-07DC-4A11-8D7F-57B35C25682E}" styleName="Střední styl 1 – zvýraznění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83" autoAdjust="0"/>
    <p:restoredTop sz="50529" autoAdjust="0"/>
  </p:normalViewPr>
  <p:slideViewPr>
    <p:cSldViewPr showGuides="1">
      <p:cViewPr varScale="1">
        <p:scale>
          <a:sx n="83" d="100"/>
          <a:sy n="83" d="100"/>
        </p:scale>
        <p:origin x="4020" y="56"/>
      </p:cViewPr>
      <p:guideLst>
        <p:guide orient="horz" pos="913"/>
        <p:guide orient="horz" pos="3884"/>
        <p:guide pos="5420"/>
        <p:guide pos="340"/>
      </p:guideLst>
    </p:cSldViewPr>
  </p:slideViewPr>
  <p:outlineViewPr>
    <p:cViewPr>
      <p:scale>
        <a:sx n="33" d="100"/>
        <a:sy n="33" d="100"/>
      </p:scale>
      <p:origin x="0" y="-7152"/>
    </p:cViewPr>
  </p:outlineViewPr>
  <p:notesTextViewPr>
    <p:cViewPr>
      <p:scale>
        <a:sx n="150" d="100"/>
        <a:sy n="150" d="100"/>
      </p:scale>
      <p:origin x="0" y="0"/>
    </p:cViewPr>
  </p:notesTextViewPr>
  <p:sorterViewPr>
    <p:cViewPr>
      <p:scale>
        <a:sx n="100" d="100"/>
        <a:sy n="100" d="100"/>
      </p:scale>
      <p:origin x="0" y="-4136"/>
    </p:cViewPr>
  </p:sorterViewPr>
  <p:notesViewPr>
    <p:cSldViewPr>
      <p:cViewPr varScale="1">
        <p:scale>
          <a:sx n="80" d="100"/>
          <a:sy n="80" d="100"/>
        </p:scale>
        <p:origin x="4014" y="96"/>
      </p:cViewPr>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21" Type="http://schemas.openxmlformats.org/officeDocument/2006/relationships/slide" Target="slides/slide17.xml"/><Relationship Id="rId42" Type="http://schemas.openxmlformats.org/officeDocument/2006/relationships/slide" Target="slides/slide38.xml"/><Relationship Id="rId47" Type="http://schemas.openxmlformats.org/officeDocument/2006/relationships/slide" Target="slides/slide43.xml"/><Relationship Id="rId63" Type="http://schemas.openxmlformats.org/officeDocument/2006/relationships/slide" Target="slides/slide59.xml"/><Relationship Id="rId68" Type="http://schemas.openxmlformats.org/officeDocument/2006/relationships/presProps" Target="presProps.xml"/><Relationship Id="rId7" Type="http://schemas.openxmlformats.org/officeDocument/2006/relationships/slide" Target="slides/slide3.xml"/><Relationship Id="rId71"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notesMaster" Target="notesMasters/notesMaster1.xml"/><Relationship Id="rId5" Type="http://schemas.openxmlformats.org/officeDocument/2006/relationships/slide" Target="slides/slide1.xml"/><Relationship Id="rId61" Type="http://schemas.openxmlformats.org/officeDocument/2006/relationships/slide" Target="slides/slide57.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slide" Target="slides/slide60.xml"/><Relationship Id="rId69" Type="http://schemas.openxmlformats.org/officeDocument/2006/relationships/viewProps" Target="viewProps.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commentAuthors" Target="commentAuthors.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slide" Target="slides/slide61.xml"/><Relationship Id="rId4" Type="http://schemas.openxmlformats.org/officeDocument/2006/relationships/slideMaster" Target="slideMasters/slideMaster1.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 Id="rId34" Type="http://schemas.openxmlformats.org/officeDocument/2006/relationships/slide" Target="slides/slide30.xml"/><Relationship Id="rId50" Type="http://schemas.openxmlformats.org/officeDocument/2006/relationships/slide" Target="slides/slide46.xml"/><Relationship Id="rId55" Type="http://schemas.openxmlformats.org/officeDocument/2006/relationships/slide" Target="slides/slide5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cs-CZ" dirty="0"/>
          </a:p>
        </p:txBody>
      </p:sp>
      <p:sp>
        <p:nvSpPr>
          <p:cNvPr id="3" name="Zástupný symbol pro datum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703916EA-B297-4F0B-851D-BD5704B201B7}" type="datetimeFigureOut">
              <a:rPr lang="cs-CZ" smtClean="0"/>
              <a:t>10.06.2022</a:t>
            </a:fld>
            <a:endParaRPr lang="cs-CZ" dirty="0"/>
          </a:p>
        </p:txBody>
      </p:sp>
      <p:sp>
        <p:nvSpPr>
          <p:cNvPr id="4" name="Zástupný symbol pro obrázek snímku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cs-CZ" dirty="0"/>
          </a:p>
        </p:txBody>
      </p:sp>
      <p:sp>
        <p:nvSpPr>
          <p:cNvPr id="5" name="Zástupný symbol pro poznámky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cs-CZ" dirty="0"/>
          </a:p>
        </p:txBody>
      </p:sp>
      <p:sp>
        <p:nvSpPr>
          <p:cNvPr id="7" name="Zástupný symbol pro číslo snímku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53FB31FA-E905-4016-9D4B-970DF0C7EE08}" type="slidenum">
              <a:rPr lang="cs-CZ" smtClean="0"/>
              <a:t>‹#›</a:t>
            </a:fld>
            <a:endParaRPr lang="cs-CZ" dirty="0"/>
          </a:p>
        </p:txBody>
      </p:sp>
    </p:spTree>
    <p:extLst>
      <p:ext uri="{BB962C8B-B14F-4D97-AF65-F5344CB8AC3E}">
        <p14:creationId xmlns:p14="http://schemas.microsoft.com/office/powerpoint/2010/main" val="28618345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3" Type="http://schemas.openxmlformats.org/officeDocument/2006/relationships/hyperlink" Target="http://www.esfcr.cz/" TargetMode="External"/><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53FB31FA-E905-4016-9D4B-970DF0C7EE08}" type="slidenum">
              <a:rPr lang="cs-CZ" smtClean="0"/>
              <a:t>1</a:t>
            </a:fld>
            <a:endParaRPr lang="cs-CZ" dirty="0"/>
          </a:p>
        </p:txBody>
      </p:sp>
    </p:spTree>
    <p:extLst>
      <p:ext uri="{BB962C8B-B14F-4D97-AF65-F5344CB8AC3E}">
        <p14:creationId xmlns:p14="http://schemas.microsoft.com/office/powerpoint/2010/main" val="86369746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0" lvl="0" indent="0">
              <a:spcBef>
                <a:spcPts val="600"/>
              </a:spcBef>
              <a:spcAft>
                <a:spcPts val="600"/>
              </a:spcAft>
              <a:buFont typeface="+mj-lt"/>
              <a:buNone/>
            </a:pPr>
            <a:r>
              <a:rPr lang="cs-CZ" sz="800" b="1" kern="0" dirty="0">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rPr>
              <a:t>Komunitní pracovník </a:t>
            </a:r>
            <a:endParaRPr lang="cs-CZ" sz="800" b="1" kern="0" dirty="0">
              <a:solidFill>
                <a:srgbClr val="262626"/>
              </a:solidFill>
              <a:effectLst/>
              <a:latin typeface="Cambria" panose="02040503050406030204" pitchFamily="18"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r>
              <a:rPr lang="cs-CZ" sz="800" dirty="0">
                <a:effectLst/>
                <a:latin typeface="Arial" panose="020B0604020202020204" pitchFamily="34" charset="0"/>
                <a:ea typeface="Calibri" panose="020F0502020204030204" pitchFamily="34" charset="0"/>
                <a:cs typeface="Times New Roman" panose="02020603050405020304" pitchFamily="18" charset="0"/>
              </a:rPr>
              <a:t>Pracovník na této pozici vykonává</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komunitní práci v daném území</a:t>
            </a:r>
            <a:r>
              <a:rPr lang="cs-CZ" sz="800" dirty="0">
                <a:effectLst/>
                <a:latin typeface="Arial" panose="020B0604020202020204" pitchFamily="34" charset="0"/>
                <a:ea typeface="Calibri" panose="020F0502020204030204" pitchFamily="34" charset="0"/>
                <a:cs typeface="Times New Roman" panose="02020603050405020304" pitchFamily="18" charset="0"/>
              </a:rPr>
              <a:t>. </a:t>
            </a:r>
          </a:p>
          <a:p>
            <a:pPr marR="179705" algn="just">
              <a:lnSpc>
                <a:spcPct val="115000"/>
              </a:lnSpc>
              <a:spcBef>
                <a:spcPts val="600"/>
              </a:spcBef>
              <a:spcAft>
                <a:spcPts val="600"/>
              </a:spcAft>
            </a:pPr>
            <a:r>
              <a:rPr lang="cs-CZ" sz="800" dirty="0">
                <a:effectLst/>
                <a:latin typeface="Calibri" panose="020F0502020204030204" pitchFamily="34" charset="0"/>
                <a:ea typeface="Calibri" panose="020F0502020204030204" pitchFamily="34" charset="0"/>
                <a:cs typeface="Times New Roman" panose="02020603050405020304" pitchFamily="18" charset="0"/>
              </a:rPr>
              <a:t>Nemusí jít nutně o kvalifikovaného sociálního pracovníka dle zákona č. 108/2006 Sb., o sociálních službách. Podstatná je zkušenost s metodami komunitní práce nebo sociální práce s komunitou a participativními metodami práce v kontextu sociálního začleňování.</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Bef>
                <a:spcPts val="600"/>
              </a:spcBef>
              <a:spcAft>
                <a:spcPts val="600"/>
              </a:spcAft>
              <a:tabLst>
                <a:tab pos="4500880" algn="l"/>
              </a:tabLst>
            </a:pPr>
            <a:r>
              <a:rPr lang="cs-CZ" sz="800" u="sng" dirty="0">
                <a:effectLst/>
                <a:latin typeface="Arial" panose="020B0604020202020204" pitchFamily="34" charset="0"/>
                <a:ea typeface="Calibri" panose="020F0502020204030204" pitchFamily="34" charset="0"/>
                <a:cs typeface="Times New Roman" panose="02020603050405020304" pitchFamily="18" charset="0"/>
              </a:rPr>
              <a:t>Hlavní činnosti jsou následující:</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0">
                <a:effectLst/>
                <a:latin typeface="Arial" panose="020B0604020202020204" pitchFamily="34" charset="0"/>
                <a:ea typeface="Calibri" panose="020F0502020204030204" pitchFamily="34" charset="0"/>
                <a:cs typeface="Times New Roman" panose="02020603050405020304" pitchFamily="18" charset="0"/>
              </a:rPr>
              <a:t>mapuje komunitu, cílové skupiny a jejich potřeby,</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0">
                <a:effectLst/>
                <a:latin typeface="Arial" panose="020B0604020202020204" pitchFamily="34" charset="0"/>
                <a:ea typeface="Calibri" panose="020F0502020204030204" pitchFamily="34" charset="0"/>
                <a:cs typeface="Times New Roman" panose="02020603050405020304" pitchFamily="18" charset="0"/>
              </a:rPr>
              <a:t>mapuje zdroje, sítě a vazby uvnitř komunity, </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0">
                <a:effectLst/>
                <a:latin typeface="Arial" panose="020B0604020202020204" pitchFamily="34" charset="0"/>
                <a:ea typeface="Calibri" panose="020F0502020204030204" pitchFamily="34" charset="0"/>
                <a:cs typeface="Times New Roman" panose="02020603050405020304" pitchFamily="18" charset="0"/>
              </a:rPr>
              <a:t>podporuje a motivuje k rozvoji sociální sítě komunity,</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0">
                <a:effectLst/>
                <a:latin typeface="Arial" panose="020B0604020202020204" pitchFamily="34" charset="0"/>
                <a:ea typeface="Calibri" panose="020F0502020204030204" pitchFamily="34" charset="0"/>
                <a:cs typeface="Times New Roman" panose="02020603050405020304" pitchFamily="18" charset="0"/>
              </a:rPr>
              <a:t>aktivizuje členy komunity, přirozené lídry a jádrové skupiny a podporuje jejich spolupráci při stanovování strategie a cílů komunity, </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0">
                <a:effectLst/>
                <a:latin typeface="Arial" panose="020B0604020202020204" pitchFamily="34" charset="0"/>
                <a:ea typeface="Calibri" panose="020F0502020204030204" pitchFamily="34" charset="0"/>
                <a:cs typeface="Times New Roman" panose="02020603050405020304" pitchFamily="18" charset="0"/>
              </a:rPr>
              <a:t>organizuje pravidelná setkání místních komunit, </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0">
                <a:effectLst/>
                <a:latin typeface="Arial" panose="020B0604020202020204" pitchFamily="34" charset="0"/>
                <a:ea typeface="Calibri" panose="020F0502020204030204" pitchFamily="34" charset="0"/>
                <a:cs typeface="Times New Roman" panose="02020603050405020304" pitchFamily="18" charset="0"/>
              </a:rPr>
              <a:t>napomáhá ke zlepšování interakcí mezi komunitou a dalšími aktéry dle potřeb a cílů komunity,</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0">
                <a:effectLst/>
                <a:latin typeface="Arial" panose="020B0604020202020204" pitchFamily="34" charset="0"/>
                <a:ea typeface="Calibri" panose="020F0502020204030204" pitchFamily="34" charset="0"/>
                <a:cs typeface="Times New Roman" panose="02020603050405020304" pitchFamily="18" charset="0"/>
              </a:rPr>
              <a:t>koordinuje činnost komunity (vč. dobrovolníků) ve směru naplňování potřeb a cílů komunity,</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0">
                <a:effectLst/>
                <a:latin typeface="Arial" panose="020B0604020202020204" pitchFamily="34" charset="0"/>
                <a:ea typeface="Calibri" panose="020F0502020204030204" pitchFamily="34" charset="0"/>
                <a:cs typeface="Times New Roman" panose="02020603050405020304" pitchFamily="18" charset="0"/>
              </a:rPr>
              <a:t>vykonává přímou komunitní práci s komunitou,</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0">
                <a:effectLst/>
                <a:latin typeface="Arial" panose="020B0604020202020204" pitchFamily="34" charset="0"/>
                <a:ea typeface="Calibri" panose="020F0502020204030204" pitchFamily="34" charset="0"/>
                <a:cs typeface="Times New Roman" panose="02020603050405020304" pitchFamily="18" charset="0"/>
              </a:rPr>
              <a:t>spolupracuje se sociálními pracovníky obcí a NNO, s místními zaměstnavateli a s dalšími aktéry z území,</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0">
                <a:effectLst/>
                <a:latin typeface="Arial" panose="020B0604020202020204" pitchFamily="34" charset="0"/>
                <a:ea typeface="Calibri" panose="020F0502020204030204" pitchFamily="34" charset="0"/>
                <a:cs typeface="Times New Roman" panose="02020603050405020304" pitchFamily="18" charset="0"/>
              </a:rPr>
              <a:t>směřuje členy komunity na příslušné služby (sociální a zdravotní služby, služby zaměstnanosti atd.) v případě řešení individuálních potřeb členů komunity.</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0">
                <a:effectLst/>
                <a:latin typeface="Arial" panose="020B0604020202020204" pitchFamily="34" charset="0"/>
                <a:ea typeface="Times New Roman" panose="02020603050405020304" pitchFamily="18" charset="0"/>
                <a:cs typeface="Times New Roman" panose="02020603050405020304" pitchFamily="18" charset="0"/>
              </a:rPr>
              <a:t>Kvalifikace</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a:t>
            </a:r>
            <a:r>
              <a:rPr lang="cs-CZ" sz="800" dirty="0">
                <a:effectLst/>
                <a:latin typeface="Arial" panose="020B0604020202020204" pitchFamily="34" charset="0"/>
                <a:ea typeface="Calibri" panose="020F0502020204030204" pitchFamily="34" charset="0"/>
                <a:cs typeface="Times New Roman" panose="02020603050405020304" pitchFamily="18" charset="0"/>
              </a:rPr>
              <a:t>zkušenost s metodami komunitní práce nebo sociální práce s komunitou a participativními metodami práce v kontextu sociálního začleňování, zkušenost se síťováním a facilitací, absolvování vzdělávacího kurzu se zaměřením na komunitní práci výhodou</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0">
                <a:effectLst/>
                <a:latin typeface="Arial" panose="020B0604020202020204" pitchFamily="34" charset="0"/>
                <a:ea typeface="Times New Roman" panose="02020603050405020304" pitchFamily="18" charset="0"/>
                <a:cs typeface="Times New Roman" panose="02020603050405020304" pitchFamily="18" charset="0"/>
              </a:rPr>
              <a:t>Forma zaměstnání</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a:t>
            </a:r>
            <a:r>
              <a:rPr lang="cs-CZ" sz="800" dirty="0">
                <a:effectLst/>
                <a:latin typeface="Arial" panose="020B0604020202020204" pitchFamily="34" charset="0"/>
                <a:ea typeface="Calibri" panose="020F0502020204030204" pitchFamily="34" charset="0"/>
                <a:cs typeface="Times New Roman" panose="02020603050405020304" pitchFamily="18" charset="0"/>
              </a:rPr>
              <a:t>HPP, DPČ, DPP</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0">
                <a:effectLst/>
                <a:latin typeface="Arial" panose="020B0604020202020204" pitchFamily="34" charset="0"/>
                <a:ea typeface="Times New Roman" panose="02020603050405020304" pitchFamily="18" charset="0"/>
                <a:cs typeface="Times New Roman" panose="02020603050405020304" pitchFamily="18" charset="0"/>
              </a:rPr>
              <a:t>Předpokládaný úvazek</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dle identifikovaných potřeb cílové skupiny</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r>
              <a:rPr lang="cs-CZ" sz="800" u="sng" dirty="0">
                <a:effectLst/>
                <a:latin typeface="Arial" panose="020B0604020202020204" pitchFamily="34" charset="0"/>
                <a:ea typeface="Times New Roman" panose="02020603050405020304" pitchFamily="18" charset="0"/>
                <a:cs typeface="Times New Roman" panose="02020603050405020304" pitchFamily="18" charset="0"/>
              </a:rPr>
              <a:t>Měsíční sazba</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ISPV</a:t>
            </a:r>
          </a:p>
          <a:p>
            <a:pPr marR="179705" algn="just">
              <a:lnSpc>
                <a:spcPct val="115000"/>
              </a:lnSpc>
              <a:spcBef>
                <a:spcPts val="600"/>
              </a:spcBef>
              <a:spcAft>
                <a:spcPts val="600"/>
              </a:spcAft>
            </a:pPr>
            <a:endParaRPr lang="cs-CZ" sz="800" dirty="0">
              <a:effectLst/>
              <a:latin typeface="Arial" panose="020B0604020202020204" pitchFamily="34" charset="0"/>
              <a:ea typeface="Times New Roman" panose="02020603050405020304" pitchFamily="18" charset="0"/>
              <a:cs typeface="Times New Roman" panose="02020603050405020304" pitchFamily="18" charset="0"/>
            </a:endParaRPr>
          </a:p>
          <a:p>
            <a:pPr marL="0" lvl="0" indent="0">
              <a:spcBef>
                <a:spcPts val="600"/>
              </a:spcBef>
              <a:spcAft>
                <a:spcPts val="600"/>
              </a:spcAft>
              <a:buFont typeface="+mj-lt"/>
              <a:buNone/>
            </a:pPr>
            <a:r>
              <a:rPr lang="cs-CZ" sz="800" b="1" kern="0" dirty="0">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rPr>
              <a:t>Garant komunitní práce </a:t>
            </a:r>
            <a:endParaRPr lang="cs-CZ" sz="800" b="1" kern="0" dirty="0">
              <a:solidFill>
                <a:srgbClr val="262626"/>
              </a:solidFill>
              <a:effectLst/>
              <a:latin typeface="Cambria" panose="02040503050406030204" pitchFamily="18"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r>
              <a:rPr lang="cs-CZ" sz="800" dirty="0">
                <a:effectLst/>
                <a:latin typeface="Arial" panose="020B0604020202020204" pitchFamily="34" charset="0"/>
                <a:ea typeface="Calibri" panose="020F0502020204030204" pitchFamily="34" charset="0"/>
                <a:cs typeface="Times New Roman" panose="02020603050405020304" pitchFamily="18" charset="0"/>
              </a:rPr>
              <a:t>Pracovník na této pozici garantuje výkon</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komunitní práce v daném území</a:t>
            </a:r>
            <a:r>
              <a:rPr lang="cs-CZ" sz="800" dirty="0">
                <a:effectLst/>
                <a:latin typeface="Arial" panose="020B0604020202020204" pitchFamily="34" charset="0"/>
                <a:ea typeface="Calibri" panose="020F0502020204030204" pitchFamily="34" charset="0"/>
                <a:cs typeface="Times New Roman" panose="02020603050405020304" pitchFamily="18" charset="0"/>
              </a:rPr>
              <a:t>. </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Bef>
                <a:spcPts val="600"/>
              </a:spcBef>
              <a:spcAft>
                <a:spcPts val="600"/>
              </a:spcAft>
              <a:tabLst>
                <a:tab pos="4500880" algn="l"/>
              </a:tabLst>
            </a:pPr>
            <a:r>
              <a:rPr lang="cs-CZ" sz="800" u="sng" dirty="0">
                <a:effectLst/>
                <a:latin typeface="Arial" panose="020B0604020202020204" pitchFamily="34" charset="0"/>
                <a:ea typeface="Calibri" panose="020F0502020204030204" pitchFamily="34" charset="0"/>
                <a:cs typeface="Times New Roman" panose="02020603050405020304" pitchFamily="18" charset="0"/>
              </a:rPr>
              <a:t>Hlavní činnosti jsou následující:</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0">
                <a:effectLst/>
                <a:latin typeface="Arial" panose="020B0604020202020204" pitchFamily="34" charset="0"/>
                <a:ea typeface="Times New Roman" panose="02020603050405020304" pitchFamily="18" charset="0"/>
                <a:cs typeface="Times New Roman" panose="02020603050405020304" pitchFamily="18" charset="0"/>
              </a:rPr>
              <a:t>podílí se na aktivitách mapujících komunitu, cílové skupiny a jejich potřeby, </a:t>
            </a:r>
            <a:r>
              <a:rPr lang="cs-CZ" sz="800" dirty="0">
                <a:effectLst/>
                <a:latin typeface="Arial" panose="020B0604020202020204" pitchFamily="34" charset="0"/>
                <a:ea typeface="Calibri" panose="020F0502020204030204" pitchFamily="34" charset="0"/>
                <a:cs typeface="Times New Roman" panose="02020603050405020304" pitchFamily="18" charset="0"/>
              </a:rPr>
              <a:t>zdroje, sítě a vazby uvnitř komunity, </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0">
                <a:effectLst/>
                <a:latin typeface="Arial" panose="020B0604020202020204" pitchFamily="34" charset="0"/>
                <a:ea typeface="Calibri" panose="020F0502020204030204" pitchFamily="34" charset="0"/>
                <a:cs typeface="Times New Roman" panose="02020603050405020304" pitchFamily="18" charset="0"/>
              </a:rPr>
              <a:t>spolupracuje s komunitním pracovníkem a garantuje výkon komunitní práce v rámci projektu,</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0">
                <a:effectLst/>
                <a:latin typeface="Arial" panose="020B0604020202020204" pitchFamily="34" charset="0"/>
                <a:ea typeface="Calibri" panose="020F0502020204030204" pitchFamily="34" charset="0"/>
                <a:cs typeface="Times New Roman" panose="02020603050405020304" pitchFamily="18" charset="0"/>
              </a:rPr>
              <a:t>podporuje spolupráci uvnitř komunity a zdravé interakce mezi komunitou a dalšími aktéry,</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0">
                <a:effectLst/>
                <a:latin typeface="Arial" panose="020B0604020202020204" pitchFamily="34" charset="0"/>
                <a:ea typeface="Calibri" panose="020F0502020204030204" pitchFamily="34" charset="0"/>
                <a:cs typeface="Times New Roman" panose="02020603050405020304" pitchFamily="18" charset="0"/>
              </a:rPr>
              <a:t>účastní se pravidelných setkání místních komunit, </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0">
                <a:effectLst/>
                <a:latin typeface="Arial" panose="020B0604020202020204" pitchFamily="34" charset="0"/>
                <a:ea typeface="Calibri" panose="020F0502020204030204" pitchFamily="34" charset="0"/>
                <a:cs typeface="Times New Roman" panose="02020603050405020304" pitchFamily="18" charset="0"/>
              </a:rPr>
              <a:t>podílí se na zajištění intervizí a supervizí projektového týmu.</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0">
                <a:effectLst/>
                <a:latin typeface="Arial" panose="020B0604020202020204" pitchFamily="34" charset="0"/>
                <a:ea typeface="Times New Roman" panose="02020603050405020304" pitchFamily="18" charset="0"/>
                <a:cs typeface="Times New Roman" panose="02020603050405020304" pitchFamily="18" charset="0"/>
              </a:rPr>
              <a:t>Kvalifikace</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dirty="0">
                <a:effectLst/>
                <a:latin typeface="Arial" panose="020B0604020202020204" pitchFamily="34" charset="0"/>
                <a:ea typeface="Times New Roman" panose="02020603050405020304" pitchFamily="18" charset="0"/>
                <a:cs typeface="Times New Roman" panose="02020603050405020304" pitchFamily="18" charset="0"/>
              </a:rPr>
              <a:t>Min. 2 roky </a:t>
            </a:r>
            <a:r>
              <a:rPr lang="cs-CZ" sz="800" dirty="0">
                <a:effectLst/>
                <a:latin typeface="Arial" panose="020B0604020202020204" pitchFamily="34" charset="0"/>
                <a:ea typeface="Calibri" panose="020F0502020204030204" pitchFamily="34" charset="0"/>
                <a:cs typeface="Times New Roman" panose="02020603050405020304" pitchFamily="18" charset="0"/>
              </a:rPr>
              <a:t>praxe a zkušeností:</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Arial" panose="020B0604020202020204" pitchFamily="34" charset="0"/>
              <a:buChar char="-"/>
            </a:pPr>
            <a:r>
              <a:rPr lang="cs-CZ" sz="800" dirty="0">
                <a:effectLst/>
                <a:latin typeface="Arial" panose="020B0604020202020204" pitchFamily="34" charset="0"/>
                <a:ea typeface="Calibri" panose="020F0502020204030204" pitchFamily="34" charset="0"/>
                <a:cs typeface="Times New Roman" panose="02020603050405020304" pitchFamily="18" charset="0"/>
              </a:rPr>
              <a:t>s metodami komunitní práce nebo sociální práce s komunitou, popř. participativními metodami práce v kontextu sociálního začleňování,</a:t>
            </a:r>
            <a:endParaRPr lang="cs-CZ" sz="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800"/>
              </a:spcAft>
              <a:buFont typeface="Arial" panose="020B0604020202020204" pitchFamily="34" charset="0"/>
              <a:buChar char="-"/>
            </a:pPr>
            <a:r>
              <a:rPr lang="cs-CZ" sz="800" dirty="0">
                <a:effectLst/>
                <a:latin typeface="Arial" panose="020B0604020202020204" pitchFamily="34" charset="0"/>
                <a:ea typeface="Calibri" panose="020F0502020204030204" pitchFamily="34" charset="0"/>
                <a:cs typeface="Times New Roman" panose="02020603050405020304" pitchFamily="18" charset="0"/>
              </a:rPr>
              <a:t>se síťováním a facilitací.</a:t>
            </a:r>
            <a:endParaRPr lang="cs-CZ" sz="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800"/>
              </a:spcAft>
            </a:pPr>
            <a:r>
              <a:rPr lang="cs-CZ" sz="800" dirty="0">
                <a:effectLst/>
                <a:latin typeface="Arial" panose="020B0604020202020204" pitchFamily="34" charset="0"/>
                <a:ea typeface="Calibri" panose="020F0502020204030204" pitchFamily="34" charset="0"/>
                <a:cs typeface="Times New Roman" panose="02020603050405020304" pitchFamily="18" charset="0"/>
              </a:rPr>
              <a:t>Min. absolvování vzdělávacího kurzu se zaměřením na komunitní práci</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0">
                <a:effectLst/>
                <a:latin typeface="Arial" panose="020B0604020202020204" pitchFamily="34" charset="0"/>
                <a:ea typeface="Times New Roman" panose="02020603050405020304" pitchFamily="18" charset="0"/>
                <a:cs typeface="Times New Roman" panose="02020603050405020304" pitchFamily="18" charset="0"/>
              </a:rPr>
              <a:t>Forma zaměstnání</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a:t>
            </a:r>
            <a:r>
              <a:rPr lang="cs-CZ" sz="800" dirty="0">
                <a:effectLst/>
                <a:latin typeface="Arial" panose="020B0604020202020204" pitchFamily="34" charset="0"/>
                <a:ea typeface="Calibri" panose="020F0502020204030204" pitchFamily="34" charset="0"/>
                <a:cs typeface="Times New Roman" panose="02020603050405020304" pitchFamily="18" charset="0"/>
              </a:rPr>
              <a:t>HPP, DPČ, DPP</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0">
                <a:effectLst/>
                <a:latin typeface="Arial" panose="020B0604020202020204" pitchFamily="34" charset="0"/>
                <a:ea typeface="Times New Roman" panose="02020603050405020304" pitchFamily="18" charset="0"/>
                <a:cs typeface="Times New Roman" panose="02020603050405020304" pitchFamily="18" charset="0"/>
              </a:rPr>
              <a:t>Předpokládaný úvazek</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dle identifikovaných potřeb cílové skupiny</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r>
              <a:rPr lang="cs-CZ" sz="800" u="sng" dirty="0">
                <a:effectLst/>
                <a:latin typeface="Arial" panose="020B0604020202020204" pitchFamily="34" charset="0"/>
                <a:ea typeface="Times New Roman" panose="02020603050405020304" pitchFamily="18" charset="0"/>
                <a:cs typeface="Times New Roman" panose="02020603050405020304" pitchFamily="18" charset="0"/>
              </a:rPr>
              <a:t>Měsíční sazba</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viz Obvyklé mzdy/platy www.esfcr.cz – Odborný gestor/garant</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endParaRPr lang="cs-CZ" sz="800" dirty="0">
              <a:effectLst/>
              <a:latin typeface="Arial" panose="020B0604020202020204" pitchFamily="34" charset="0"/>
              <a:ea typeface="Times New Roman" panose="02020603050405020304" pitchFamily="18" charset="0"/>
              <a:cs typeface="Times New Roman" panose="02020603050405020304" pitchFamily="18" charset="0"/>
            </a:endParaRPr>
          </a:p>
          <a:p>
            <a:pPr marL="0" lvl="0" indent="0">
              <a:spcBef>
                <a:spcPts val="600"/>
              </a:spcBef>
              <a:spcAft>
                <a:spcPts val="600"/>
              </a:spcAft>
              <a:buFont typeface="+mj-lt"/>
              <a:buNone/>
            </a:pPr>
            <a:r>
              <a:rPr lang="cs-CZ" sz="800" b="1" kern="0" dirty="0">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rPr>
              <a:t>Koordinátor komunitní (sociální) práce/ participativních metod práce</a:t>
            </a:r>
            <a:endParaRPr lang="cs-CZ" sz="800" b="1" kern="0" dirty="0">
              <a:solidFill>
                <a:srgbClr val="262626"/>
              </a:solidFill>
              <a:effectLst/>
              <a:latin typeface="Cambria" panose="02040503050406030204" pitchFamily="18"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r>
              <a:rPr lang="cs-CZ" sz="800" dirty="0">
                <a:effectLst/>
                <a:latin typeface="Arial" panose="020B0604020202020204" pitchFamily="34" charset="0"/>
                <a:ea typeface="Calibri" panose="020F0502020204030204" pitchFamily="34" charset="0"/>
                <a:cs typeface="Times New Roman" panose="02020603050405020304" pitchFamily="18" charset="0"/>
              </a:rPr>
              <a:t>Pracovník na této pozici koordinuje výkon</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komunitní (sociální) práce a participativních přístupů v daném území, komunitních aktivit</a:t>
            </a:r>
            <a:r>
              <a:rPr lang="cs-CZ" sz="800" dirty="0">
                <a:effectLst/>
                <a:latin typeface="Arial" panose="020B0604020202020204" pitchFamily="34" charset="0"/>
                <a:ea typeface="Calibri" panose="020F0502020204030204" pitchFamily="34" charset="0"/>
                <a:cs typeface="Times New Roman" panose="02020603050405020304" pitchFamily="18" charset="0"/>
              </a:rPr>
              <a:t>. </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Bef>
                <a:spcPts val="600"/>
              </a:spcBef>
              <a:spcAft>
                <a:spcPts val="600"/>
              </a:spcAft>
              <a:tabLst>
                <a:tab pos="4500880" algn="l"/>
              </a:tabLst>
            </a:pPr>
            <a:r>
              <a:rPr lang="cs-CZ" sz="800" u="sng" dirty="0">
                <a:effectLst/>
                <a:latin typeface="Arial" panose="020B0604020202020204" pitchFamily="34" charset="0"/>
                <a:ea typeface="Calibri" panose="020F0502020204030204" pitchFamily="34" charset="0"/>
                <a:cs typeface="Times New Roman" panose="02020603050405020304" pitchFamily="18" charset="0"/>
              </a:rPr>
              <a:t>Hlavní činnosti jsou následující:</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0">
                <a:effectLst/>
                <a:latin typeface="Arial" panose="020B0604020202020204" pitchFamily="34" charset="0"/>
                <a:ea typeface="Times New Roman" panose="02020603050405020304" pitchFamily="18" charset="0"/>
                <a:cs typeface="Times New Roman" panose="02020603050405020304" pitchFamily="18" charset="0"/>
              </a:rPr>
              <a:t>podílí se na aktivitách mapujících komunitu, cílové skupiny a jejich potřeby, </a:t>
            </a:r>
            <a:r>
              <a:rPr lang="cs-CZ" sz="800" dirty="0">
                <a:effectLst/>
                <a:latin typeface="Arial" panose="020B0604020202020204" pitchFamily="34" charset="0"/>
                <a:ea typeface="Calibri" panose="020F0502020204030204" pitchFamily="34" charset="0"/>
                <a:cs typeface="Times New Roman" panose="02020603050405020304" pitchFamily="18" charset="0"/>
              </a:rPr>
              <a:t>zdroje, sítě a vazby uvnitř komunity, </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0">
                <a:effectLst/>
                <a:latin typeface="Arial" panose="020B0604020202020204" pitchFamily="34" charset="0"/>
                <a:ea typeface="Calibri" panose="020F0502020204030204" pitchFamily="34" charset="0"/>
                <a:cs typeface="Times New Roman" panose="02020603050405020304" pitchFamily="18" charset="0"/>
              </a:rPr>
              <a:t>spolupracuje s komunitním (sociálním) pracovníkem a </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vyjednává a koordinuje sdílení informací mezi relevantními aktéry,</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0">
                <a:effectLst/>
                <a:latin typeface="Arial" panose="020B0604020202020204" pitchFamily="34" charset="0"/>
                <a:ea typeface="Calibri" panose="020F0502020204030204" pitchFamily="34" charset="0"/>
                <a:cs typeface="Times New Roman" panose="02020603050405020304" pitchFamily="18" charset="0"/>
              </a:rPr>
              <a:t>podporuje spolupráci uvnitř komunity a zdravé interakce mezi komunitou a dalšími aktéry,</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0">
                <a:effectLst/>
                <a:latin typeface="Arial" panose="020B0604020202020204" pitchFamily="34" charset="0"/>
                <a:ea typeface="Calibri" panose="020F0502020204030204" pitchFamily="34" charset="0"/>
                <a:cs typeface="Times New Roman" panose="02020603050405020304" pitchFamily="18" charset="0"/>
              </a:rPr>
              <a:t>koordinuje dobrovolníky,</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0">
                <a:effectLst/>
                <a:latin typeface="Arial" panose="020B0604020202020204" pitchFamily="34" charset="0"/>
                <a:ea typeface="Calibri" panose="020F0502020204030204" pitchFamily="34" charset="0"/>
                <a:cs typeface="Times New Roman" panose="02020603050405020304" pitchFamily="18" charset="0"/>
              </a:rPr>
              <a:t>účastní se pravidelných setkání místních komunit, </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800"/>
              </a:spcAft>
              <a:buFont typeface="Wingdings" panose="05000000000000000000" pitchFamily="2" charset="2"/>
              <a:buChar char=""/>
            </a:pPr>
            <a:r>
              <a:rPr lang="cs-CZ" sz="800" dirty="0">
                <a:effectLst/>
                <a:latin typeface="Arial" panose="020B0604020202020204" pitchFamily="34" charset="0"/>
                <a:ea typeface="Times New Roman" panose="02020603050405020304" pitchFamily="18" charset="0"/>
                <a:cs typeface="Times New Roman" panose="02020603050405020304" pitchFamily="18" charset="0"/>
              </a:rPr>
              <a:t>metodicky podporuje veřejná setkávání a uplatňuje participativní metody práce. </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r>
              <a:rPr lang="cs-CZ" sz="800" u="sng" dirty="0">
                <a:effectLst/>
                <a:latin typeface="Arial" panose="020B0604020202020204" pitchFamily="34" charset="0"/>
                <a:ea typeface="Times New Roman" panose="02020603050405020304" pitchFamily="18" charset="0"/>
                <a:cs typeface="Times New Roman" panose="02020603050405020304" pitchFamily="18" charset="0"/>
              </a:rPr>
              <a:t>Kvalifikace</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dirty="0">
                <a:effectLst/>
                <a:latin typeface="Arial" panose="020B0604020202020204" pitchFamily="34" charset="0"/>
                <a:ea typeface="Times New Roman" panose="02020603050405020304" pitchFamily="18" charset="0"/>
                <a:cs typeface="Times New Roman" panose="02020603050405020304" pitchFamily="18" charset="0"/>
              </a:rPr>
              <a:t>Min. 2 roky </a:t>
            </a:r>
            <a:r>
              <a:rPr lang="cs-CZ" sz="800" dirty="0">
                <a:effectLst/>
                <a:latin typeface="Arial" panose="020B0604020202020204" pitchFamily="34" charset="0"/>
                <a:ea typeface="Calibri" panose="020F0502020204030204" pitchFamily="34" charset="0"/>
                <a:cs typeface="Times New Roman" panose="02020603050405020304" pitchFamily="18" charset="0"/>
              </a:rPr>
              <a:t>praxe a zkušeností:</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Arial" panose="020B0604020202020204" pitchFamily="34" charset="0"/>
              <a:buChar char="-"/>
            </a:pPr>
            <a:r>
              <a:rPr lang="cs-CZ" sz="800" dirty="0">
                <a:effectLst/>
                <a:latin typeface="Arial" panose="020B0604020202020204" pitchFamily="34" charset="0"/>
                <a:ea typeface="Calibri" panose="020F0502020204030204" pitchFamily="34" charset="0"/>
                <a:cs typeface="Times New Roman" panose="02020603050405020304" pitchFamily="18" charset="0"/>
              </a:rPr>
              <a:t>s metodami komunitní práce nebo sociální práce s komunitou a participativními metodami práce v kontextu sociálního začleňování (zkušenosti s prací na obci nebo v NNO se sociálním zaměřením, organizační schopnosti, dobré komunikační dovednosti, zkušenosti s pořádáním veřejných setkání, participativním plánováním),</a:t>
            </a:r>
            <a:endParaRPr lang="cs-CZ" sz="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800"/>
              </a:spcAft>
              <a:buFont typeface="Arial" panose="020B0604020202020204" pitchFamily="34" charset="0"/>
              <a:buChar char="-"/>
            </a:pPr>
            <a:r>
              <a:rPr lang="cs-CZ" sz="800" dirty="0">
                <a:effectLst/>
                <a:latin typeface="Arial" panose="020B0604020202020204" pitchFamily="34" charset="0"/>
                <a:ea typeface="Calibri" panose="020F0502020204030204" pitchFamily="34" charset="0"/>
                <a:cs typeface="Times New Roman" panose="02020603050405020304" pitchFamily="18" charset="0"/>
              </a:rPr>
              <a:t>se síťováním a facilitací.</a:t>
            </a:r>
            <a:endParaRPr lang="cs-CZ" sz="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800"/>
              </a:spcAft>
            </a:pPr>
            <a:r>
              <a:rPr lang="cs-CZ" sz="800" dirty="0">
                <a:effectLst/>
                <a:latin typeface="Arial" panose="020B0604020202020204" pitchFamily="34" charset="0"/>
                <a:ea typeface="Calibri" panose="020F0502020204030204" pitchFamily="34" charset="0"/>
                <a:cs typeface="Times New Roman" panose="02020603050405020304" pitchFamily="18" charset="0"/>
              </a:rPr>
              <a:t>Min. absolvování vzdělávacího kurzu se zaměřením na komunitní práci a/nebo participativní metody práce v kontextu sociálního začleňování</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r>
              <a:rPr lang="cs-CZ" sz="800" u="sng" dirty="0">
                <a:effectLst/>
                <a:latin typeface="Arial" panose="020B0604020202020204" pitchFamily="34" charset="0"/>
                <a:ea typeface="Times New Roman" panose="02020603050405020304" pitchFamily="18" charset="0"/>
                <a:cs typeface="Times New Roman" panose="02020603050405020304" pitchFamily="18" charset="0"/>
              </a:rPr>
              <a:t>Forma zaměstnání:</a:t>
            </a:r>
            <a:r>
              <a:rPr lang="cs-CZ" sz="800" dirty="0">
                <a:effectLst/>
                <a:latin typeface="Arial" panose="020B0604020202020204" pitchFamily="34" charset="0"/>
                <a:ea typeface="Calibri" panose="020F0502020204030204" pitchFamily="34" charset="0"/>
                <a:cs typeface="Times New Roman" panose="02020603050405020304" pitchFamily="18" charset="0"/>
              </a:rPr>
              <a:t> HPP, DPČ, DPP</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600"/>
              </a:spcAft>
            </a:pPr>
            <a:r>
              <a:rPr lang="cs-CZ" sz="800" u="sng" dirty="0">
                <a:effectLst/>
                <a:latin typeface="Arial" panose="020B0604020202020204" pitchFamily="34" charset="0"/>
                <a:ea typeface="Times New Roman" panose="02020603050405020304" pitchFamily="18" charset="0"/>
                <a:cs typeface="Times New Roman" panose="02020603050405020304" pitchFamily="18" charset="0"/>
              </a:rPr>
              <a:t>Předpokládaný úvazek</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dle identifikovaných potřeb cílové skupiny</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r>
              <a:rPr lang="cs-CZ" sz="800" u="sng" dirty="0">
                <a:effectLst/>
                <a:latin typeface="Arial" panose="020B0604020202020204" pitchFamily="34" charset="0"/>
                <a:ea typeface="Times New Roman" panose="02020603050405020304" pitchFamily="18" charset="0"/>
                <a:cs typeface="Times New Roman" panose="02020603050405020304" pitchFamily="18" charset="0"/>
              </a:rPr>
              <a:t>Měsíční sazba</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ISPV</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r>
              <a:rPr lang="cs-CZ" sz="800" b="1" dirty="0">
                <a:effectLst/>
                <a:latin typeface="Arial" panose="020B0604020202020204" pitchFamily="34" charset="0"/>
                <a:ea typeface="Times New Roman" panose="02020603050405020304" pitchFamily="18" charset="0"/>
                <a:cs typeface="Times New Roman" panose="02020603050405020304" pitchFamily="18" charset="0"/>
              </a:rPr>
              <a:t> </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r>
              <a:rPr lang="cs-CZ" sz="800" b="1" dirty="0">
                <a:effectLst/>
                <a:latin typeface="Arial" panose="020B0604020202020204" pitchFamily="34" charset="0"/>
                <a:ea typeface="Times New Roman" panose="02020603050405020304" pitchFamily="18" charset="0"/>
                <a:cs typeface="Times New Roman" panose="02020603050405020304" pitchFamily="18" charset="0"/>
              </a:rPr>
              <a:t> Sociální pracovník</a:t>
            </a:r>
          </a:p>
          <a:p>
            <a:pPr marL="0" marR="179705" lvl="0" indent="0" algn="just" defTabSz="914400" rtl="0" eaLnBrk="1" fontAlgn="auto" latinLnBrk="0" hangingPunct="1">
              <a:lnSpc>
                <a:spcPct val="115000"/>
              </a:lnSpc>
              <a:spcBef>
                <a:spcPts val="600"/>
              </a:spcBef>
              <a:spcAft>
                <a:spcPts val="600"/>
              </a:spcAft>
              <a:buClrTx/>
              <a:buSzTx/>
              <a:buFontTx/>
              <a:buNone/>
              <a:tabLst/>
              <a:defRPr/>
            </a:pPr>
            <a:r>
              <a:rPr lang="cs-CZ" sz="800" dirty="0">
                <a:effectLst/>
                <a:latin typeface="Calibri" panose="020F0502020204030204" pitchFamily="34" charset="0"/>
                <a:ea typeface="Times New Roman" panose="02020603050405020304" pitchFamily="18" charset="0"/>
              </a:rPr>
              <a:t>Může se jednat o sociálního pracovníka obce či místní neziskové organizace s kompetencemi k činnostem vykonávaným v rámci komunitní sociální práce. </a:t>
            </a:r>
            <a:endParaRPr lang="cs-CZ" sz="800" dirty="0">
              <a:effectLst/>
              <a:latin typeface="Times New Roman" panose="02020603050405020304" pitchFamily="18" charset="0"/>
              <a:ea typeface="Times New Roman" panose="02020603050405020304" pitchFamily="18" charset="0"/>
            </a:endParaRPr>
          </a:p>
          <a:p>
            <a:pPr marR="179705" algn="just">
              <a:lnSpc>
                <a:spcPct val="115000"/>
              </a:lnSpc>
              <a:spcBef>
                <a:spcPts val="600"/>
              </a:spcBef>
              <a:spcAft>
                <a:spcPts val="600"/>
              </a:spcAft>
            </a:pP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endParaRPr lang="cs-CZ" sz="800" dirty="0">
              <a:effectLst/>
              <a:latin typeface="Arial" panose="020B060402020202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lvl="0" indent="0" algn="just">
              <a:spcAft>
                <a:spcPts val="1100"/>
              </a:spcAft>
              <a:buFont typeface="Symbol" panose="05050102010706020507" pitchFamily="18" charset="2"/>
              <a:buNone/>
            </a:pPr>
            <a:endParaRPr lang="cs-CZ" sz="800" kern="1200" dirty="0">
              <a:solidFill>
                <a:schemeClr val="tx1"/>
              </a:solidFill>
              <a:effectLst/>
              <a:latin typeface="+mn-lt"/>
              <a:ea typeface="+mn-ea"/>
              <a:cs typeface="+mn-cs"/>
            </a:endParaRPr>
          </a:p>
        </p:txBody>
      </p:sp>
      <p:sp>
        <p:nvSpPr>
          <p:cNvPr id="4" name="Zástupný symbol pro číslo snímku 3"/>
          <p:cNvSpPr>
            <a:spLocks noGrp="1"/>
          </p:cNvSpPr>
          <p:nvPr>
            <p:ph type="sldNum" sz="quarter" idx="5"/>
          </p:nvPr>
        </p:nvSpPr>
        <p:spPr/>
        <p:txBody>
          <a:bodyPr/>
          <a:lstStyle/>
          <a:p>
            <a:fld id="{53FB31FA-E905-4016-9D4B-970DF0C7EE08}" type="slidenum">
              <a:rPr lang="cs-CZ" smtClean="0"/>
              <a:t>10</a:t>
            </a:fld>
            <a:endParaRPr lang="cs-CZ" dirty="0"/>
          </a:p>
        </p:txBody>
      </p:sp>
    </p:spTree>
    <p:extLst>
      <p:ext uri="{BB962C8B-B14F-4D97-AF65-F5344CB8AC3E}">
        <p14:creationId xmlns:p14="http://schemas.microsoft.com/office/powerpoint/2010/main" val="225522405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36195" marR="36195" algn="l">
              <a:spcBef>
                <a:spcPts val="300"/>
              </a:spcBef>
              <a:spcAft>
                <a:spcPts val="300"/>
              </a:spcAft>
            </a:pPr>
            <a:r>
              <a:rPr lang="cs-CZ" sz="800" b="1" dirty="0">
                <a:effectLst/>
                <a:latin typeface="Calibri" panose="020F0502020204030204" pitchFamily="34" charset="0"/>
                <a:ea typeface="Times New Roman" panose="02020603050405020304" pitchFamily="18" charset="0"/>
                <a:cs typeface="Times New Roman" panose="02020603050405020304" pitchFamily="18" charset="0"/>
              </a:rPr>
              <a:t>Počet podpořených komunitních aktivit </a:t>
            </a:r>
            <a:endParaRPr lang="cs-CZ" sz="800" dirty="0">
              <a:effectLst/>
              <a:latin typeface="Calibri" panose="020F0502020204030204" pitchFamily="34" charset="0"/>
              <a:ea typeface="Calibri" panose="020F0502020204030204" pitchFamily="34" charset="0"/>
              <a:cs typeface="Times New Roman" panose="02020603050405020304" pitchFamily="18" charset="0"/>
            </a:endParaRPr>
          </a:p>
          <a:p>
            <a:pPr marL="36195">
              <a:lnSpc>
                <a:spcPct val="107000"/>
              </a:lnSpc>
              <a:spcAft>
                <a:spcPts val="800"/>
              </a:spcAft>
            </a:pPr>
            <a:r>
              <a:rPr lang="cs-CZ" sz="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Počet komunitních aktivit realizovaných v rámci komunitní (sociální) práce. Aktivity naplňují hodnoty a principy komunitní (sociální) práce, kterými jsou principy aktivizace, participace, zplnomocnění, kolektivní spolupráce, práce s místními zdroji, komplexní přístup, sdílení zodpovědnosti atd. </a:t>
            </a:r>
            <a:endParaRPr lang="cs-CZ" sz="800" dirty="0">
              <a:effectLst/>
              <a:latin typeface="Calibri" panose="020F0502020204030204" pitchFamily="34" charset="0"/>
              <a:ea typeface="Calibri" panose="020F0502020204030204" pitchFamily="34" charset="0"/>
              <a:cs typeface="Times New Roman" panose="02020603050405020304" pitchFamily="18" charset="0"/>
            </a:endParaRPr>
          </a:p>
          <a:p>
            <a:pPr marL="36195">
              <a:lnSpc>
                <a:spcPct val="107000"/>
              </a:lnSpc>
              <a:spcAft>
                <a:spcPts val="800"/>
              </a:spcAft>
            </a:pPr>
            <a:r>
              <a:rPr lang="cs-CZ" sz="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Komunitní aktivity musí mít přímou vazbu na sociální začleňování nebo prevenci sociálního vyloučení osob z cílových skupin, musí vycházet z mapování kontextu komunity a potřeb členů komunity, Konkrétní podobu a zaměření aktivit (resp. řešených témat) utváří cílová skupina podle vlastních potřeb a zájmů s cílem zlepšit sociální situaci nejen jednotlivců, ale především komunity jako celku.</a:t>
            </a:r>
            <a:r>
              <a:rPr lang="cs-CZ" sz="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p>
          <a:p>
            <a:pPr algn="just"/>
            <a:r>
              <a:rPr lang="cs-CZ" sz="800" dirty="0">
                <a:effectLst/>
                <a:latin typeface="Arial" panose="020B0604020202020204" pitchFamily="34" charset="0"/>
                <a:ea typeface="Calibri" panose="020F0502020204030204" pitchFamily="34" charset="0"/>
              </a:rPr>
              <a:t>Komunitní aktivity musí být zaštítěny komunitním pracovníkem</a:t>
            </a:r>
            <a:r>
              <a:rPr lang="cs-CZ" sz="800" dirty="0">
                <a:effectLst/>
                <a:latin typeface="Calibri" panose="020F0502020204030204" pitchFamily="34" charset="0"/>
                <a:ea typeface="Calibri" panose="020F0502020204030204" pitchFamily="34" charset="0"/>
                <a:cs typeface="Times New Roman" panose="02020603050405020304" pitchFamily="18" charset="0"/>
              </a:rPr>
              <a:t>. </a:t>
            </a:r>
            <a:r>
              <a:rPr lang="cs-CZ" sz="800" dirty="0">
                <a:effectLst/>
                <a:latin typeface="Arial" panose="020B0604020202020204" pitchFamily="34" charset="0"/>
                <a:ea typeface="Calibri" panose="020F0502020204030204" pitchFamily="34" charset="0"/>
              </a:rPr>
              <a:t>Nemusí jít nutně o kvalifikovaného sociálního pracovníka dle zákona č. 108/2006 Sb., o sociálních službách. Podstatná je zkušenost s metodami komunitní práce nebo sociální práce s komunitou a participativními metodami práce v kontextu sociálního začleňování.</a:t>
            </a:r>
            <a:r>
              <a:rPr lang="cs-CZ" sz="800" dirty="0">
                <a:effectLst/>
              </a:rPr>
              <a:t> </a:t>
            </a:r>
            <a:r>
              <a:rPr lang="cs-CZ" sz="800" dirty="0">
                <a:effectLst/>
                <a:latin typeface="Calibri" panose="020F0502020204030204" pitchFamily="34" charset="0"/>
                <a:ea typeface="Calibri" panose="020F0502020204030204" pitchFamily="34" charset="0"/>
                <a:cs typeface="Times New Roman" panose="02020603050405020304" pitchFamily="18" charset="0"/>
              </a:rPr>
              <a:t> </a:t>
            </a:r>
          </a:p>
          <a:p>
            <a:pPr algn="just"/>
            <a:r>
              <a:rPr lang="cs-CZ" sz="800" b="0" dirty="0">
                <a:effectLst/>
                <a:highlight>
                  <a:srgbClr val="00FFFF"/>
                </a:highlight>
                <a:latin typeface="Arial" panose="020B0604020202020204" pitchFamily="34" charset="0"/>
                <a:ea typeface="Calibri" panose="020F0502020204030204" pitchFamily="34" charset="0"/>
                <a:cs typeface="Times New Roman" panose="02020603050405020304" pitchFamily="18" charset="0"/>
              </a:rPr>
              <a:t>Indikátor „počet podpořených komunitních aktivit“ je vždy relevantní pro aktivity z této oblasti. Počet podpořených komunitních aktivit nebude zahrnovat počet jednotlivých uskutečněných akcí/aktivit, ale počet druhů/typů aktivit/akcí. Např. bude probíhat aktivita mezigenerační výměny zkušeností – formou setkání jednou měsíčně během 3 let realizace projektu – do indikátoru bude uvedena hodnota 1 = mezigenerační setkání.</a:t>
            </a:r>
            <a:r>
              <a:rPr lang="cs-CZ" sz="800" b="0" dirty="0">
                <a:effectLst/>
                <a:latin typeface="Arial" panose="020B0604020202020204" pitchFamily="34" charset="0"/>
                <a:ea typeface="Calibri" panose="020F0502020204030204" pitchFamily="34" charset="0"/>
                <a:cs typeface="Times New Roman" panose="02020603050405020304" pitchFamily="18" charset="0"/>
              </a:rPr>
              <a:t> </a:t>
            </a:r>
          </a:p>
          <a:p>
            <a:pPr algn="just"/>
            <a:r>
              <a:rPr lang="cs-CZ" sz="800" b="0" dirty="0">
                <a:effectLst/>
                <a:latin typeface="Arial" panose="020B0604020202020204" pitchFamily="34" charset="0"/>
                <a:ea typeface="Calibri" panose="020F0502020204030204" pitchFamily="34" charset="0"/>
                <a:cs typeface="Times New Roman" panose="02020603050405020304" pitchFamily="18" charset="0"/>
              </a:rPr>
              <a:t>Příjemce/MAS si definuje typy/druhy komunitních aktivit/akcí sam/a v projektové žádosti. </a:t>
            </a:r>
            <a:endParaRPr lang="cs-CZ" sz="800" b="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just">
              <a:spcAft>
                <a:spcPts val="1100"/>
              </a:spcAft>
              <a:buFont typeface="Symbol" panose="05050102010706020507" pitchFamily="18" charset="2"/>
              <a:buNone/>
            </a:pPr>
            <a:endParaRPr lang="cs-CZ" sz="800" kern="1200" dirty="0">
              <a:solidFill>
                <a:schemeClr val="tx1"/>
              </a:solidFill>
              <a:effectLst/>
              <a:latin typeface="+mn-lt"/>
              <a:ea typeface="+mn-ea"/>
              <a:cs typeface="+mn-cs"/>
            </a:endParaRPr>
          </a:p>
          <a:p>
            <a:pPr marL="0" marR="0" lvl="0" indent="0" algn="just" defTabSz="914400" rtl="0" eaLnBrk="1" fontAlgn="auto" latinLnBrk="0" hangingPunct="1">
              <a:lnSpc>
                <a:spcPct val="100000"/>
              </a:lnSpc>
              <a:spcBef>
                <a:spcPts val="0"/>
              </a:spcBef>
              <a:spcAft>
                <a:spcPts val="1100"/>
              </a:spcAft>
              <a:buClrTx/>
              <a:buSzTx/>
              <a:buFont typeface="Symbol" panose="05050102010706020507" pitchFamily="18" charset="2"/>
              <a:buNone/>
              <a:tabLst/>
              <a:defRPr/>
            </a:pPr>
            <a:r>
              <a:rPr lang="cs-CZ" sz="800" b="1" dirty="0"/>
              <a:t>Celkový počet účastníků </a:t>
            </a:r>
          </a:p>
          <a:p>
            <a:pPr marL="0" marR="0" lvl="0" indent="0" algn="just" defTabSz="914400" rtl="0" eaLnBrk="1" fontAlgn="auto" latinLnBrk="0" hangingPunct="1">
              <a:lnSpc>
                <a:spcPct val="100000"/>
              </a:lnSpc>
              <a:spcBef>
                <a:spcPts val="0"/>
              </a:spcBef>
              <a:spcAft>
                <a:spcPts val="1100"/>
              </a:spcAft>
              <a:buClrTx/>
              <a:buSzTx/>
              <a:buFont typeface="Symbol" panose="05050102010706020507" pitchFamily="18" charset="2"/>
              <a:buNone/>
              <a:tabLst/>
              <a:defRPr/>
            </a:pPr>
            <a:r>
              <a:rPr lang="cs-CZ" sz="800" dirty="0"/>
              <a:t>Celkový počet osob/účastníků (zaměstnanců, pracovníků implementační struktury, osob cílových skupin apod.), které v rámci projektu získaly jakoukoliv formu podpory, bez ohledu na počet poskytnutých podpor. Každá podpořená osoba se v rámci projektu započítává pouze jednou bez ohledu na to, kolik podpor obdržela. Podpora je jakákoliv aktivita financovaná z rozpočtu projektu, ze které mají cílové skupiny prospěch, podpora může mít formu např. vzdělávacího nebo rekvalifikačního kurzu, stáže, odborné konzultace, poradenství, výcviku, školení, odborné praxe apod. </a:t>
            </a:r>
            <a:endParaRPr lang="cs-CZ" sz="800" b="0" dirty="0">
              <a:effectLst/>
              <a:latin typeface="Arial" panose="020B0604020202020204" pitchFamily="34" charset="0"/>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1100"/>
              </a:spcAft>
              <a:buClrTx/>
              <a:buSzTx/>
              <a:buFont typeface="Symbol" panose="05050102010706020507" pitchFamily="18" charset="2"/>
              <a:buNone/>
              <a:tabLst/>
              <a:defRPr/>
            </a:pPr>
            <a:endParaRPr lang="cs-CZ" sz="800" b="0" dirty="0">
              <a:effectLst/>
              <a:latin typeface="Arial" panose="020B0604020202020204" pitchFamily="34" charset="0"/>
              <a:ea typeface="Calibri" panose="020F0502020204030204" pitchFamily="34" charset="0"/>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1100"/>
              </a:spcAft>
              <a:buClrTx/>
              <a:buSzTx/>
              <a:buFont typeface="Symbol" panose="05050102010706020507" pitchFamily="18" charset="2"/>
              <a:buNone/>
              <a:tabLst/>
              <a:defRPr/>
            </a:pPr>
            <a:r>
              <a:rPr lang="cs-CZ" sz="800" b="1" dirty="0"/>
              <a:t>Kapacita podpořených služeb – úvazky pracovníků </a:t>
            </a:r>
          </a:p>
          <a:p>
            <a:pPr marL="0" marR="0" lvl="0" indent="0" algn="just" defTabSz="914400" rtl="0" eaLnBrk="1" fontAlgn="auto" latinLnBrk="0" hangingPunct="1">
              <a:lnSpc>
                <a:spcPct val="100000"/>
              </a:lnSpc>
              <a:spcBef>
                <a:spcPts val="0"/>
              </a:spcBef>
              <a:spcAft>
                <a:spcPts val="1100"/>
              </a:spcAft>
              <a:buClrTx/>
              <a:buSzTx/>
              <a:buFont typeface="Symbol" panose="05050102010706020507" pitchFamily="18" charset="2"/>
              <a:buNone/>
              <a:tabLst/>
              <a:defRPr/>
            </a:pPr>
            <a:r>
              <a:rPr lang="cs-CZ" sz="800" dirty="0"/>
              <a:t>Indikátor se týká služeb/programů, které mají ambulantní nebo terénní formu poskytování. Ambulantní forma – osoba do služby/programu dochází nebo je do ní/něj doprovázena nebo dopravována a součástí služby/programu zároveň není ubytování či přenocování. Terénní forma – služba/program je poskytován v jejím přirozeném sociálním prostředí. „Pracovníkem“ se rozumí odborní pracovníci, pracovníci v přímé péči, kteří přímo poskytují služby cílové skupině (např. sociální pracovník, pracovník v sociálních službách, zdravotnický pracovník, pedagogický pracovník). </a:t>
            </a:r>
          </a:p>
          <a:p>
            <a:pPr marL="0" marR="0" lvl="0" indent="0" algn="just" defTabSz="914400" rtl="0" eaLnBrk="1" fontAlgn="auto" latinLnBrk="0" hangingPunct="1">
              <a:lnSpc>
                <a:spcPct val="100000"/>
              </a:lnSpc>
              <a:spcBef>
                <a:spcPts val="0"/>
              </a:spcBef>
              <a:spcAft>
                <a:spcPts val="1100"/>
              </a:spcAft>
              <a:buClrTx/>
              <a:buSzTx/>
              <a:buFont typeface="Symbol" panose="05050102010706020507" pitchFamily="18" charset="2"/>
              <a:buNone/>
              <a:tabLst/>
              <a:defRPr/>
            </a:pPr>
            <a:endParaRPr lang="cs-CZ" sz="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1100"/>
              </a:spcAft>
              <a:buClrTx/>
              <a:buSzTx/>
              <a:buFont typeface="Symbol" panose="05050102010706020507" pitchFamily="18" charset="2"/>
              <a:buNone/>
              <a:tabLst/>
              <a:defRPr/>
            </a:pPr>
            <a:r>
              <a:rPr lang="cs-CZ" sz="800" b="1" dirty="0"/>
              <a:t>Využívání podpořených služeb </a:t>
            </a:r>
          </a:p>
          <a:p>
            <a:pPr marL="0" marR="0" lvl="0" indent="0" algn="just" defTabSz="914400" rtl="0" eaLnBrk="1" fontAlgn="auto" latinLnBrk="0" hangingPunct="1">
              <a:lnSpc>
                <a:spcPct val="100000"/>
              </a:lnSpc>
              <a:spcBef>
                <a:spcPts val="0"/>
              </a:spcBef>
              <a:spcAft>
                <a:spcPts val="1100"/>
              </a:spcAft>
              <a:buClrTx/>
              <a:buSzTx/>
              <a:buFont typeface="Symbol" panose="05050102010706020507" pitchFamily="18" charset="2"/>
              <a:buNone/>
              <a:tabLst/>
              <a:defRPr/>
            </a:pPr>
            <a:r>
              <a:rPr lang="cs-CZ" sz="800" dirty="0"/>
              <a:t>Počet osob, které využijí podpořenou službu či program během trvání projektu. "Služba/program" je poskytování pomoci a podpory fyzickým osobám v nepříznivé sociální či zdravotní situaci. Využíváním je myšleno být doložitelné klientem (tj. každá osoba je uvedená pouze jednou) dle standardů využívaných pro danou službu. Osoby uvedené v tomto indikátoru nejsou účastníky ve smyslu indikátoru 600 000 Celkový počet účastníků. Jedná se o osoby, které: - nemají přímý prospěch z finanční podpory ESF+, ale prospěch nepřímý, nebo - nelze s ohledem na anonymizovanou evidenci klientů u poskytované služby/programu či specifika cílové skupiny zahrnout do indikátoru 600 000 Celkový počet účastníků (jedná se o situace, kdy služba/program je poskytována dle příslušné právní úpravy), nebo - mají přímý prospěch z finanční podpory ESF+, tato podpora však z objektivních důvodů nepřesáhne limit bagatelní podpory. "Podpořené" znamená že dostaly finanční podporu z ESF+.</a:t>
            </a:r>
          </a:p>
          <a:p>
            <a:pPr marL="0" marR="0" lvl="0" indent="0" algn="just" defTabSz="914400" rtl="0" eaLnBrk="1" fontAlgn="auto" latinLnBrk="0" hangingPunct="1">
              <a:lnSpc>
                <a:spcPct val="100000"/>
              </a:lnSpc>
              <a:spcBef>
                <a:spcPts val="0"/>
              </a:spcBef>
              <a:spcAft>
                <a:spcPts val="1100"/>
              </a:spcAft>
              <a:buClrTx/>
              <a:buSzTx/>
              <a:buFont typeface="Symbol" panose="05050102010706020507" pitchFamily="18" charset="2"/>
              <a:buNone/>
              <a:tabLst/>
              <a:defRPr/>
            </a:pPr>
            <a:endParaRPr lang="cs-CZ" sz="800" b="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just">
              <a:spcAft>
                <a:spcPts val="1100"/>
              </a:spcAft>
              <a:buFont typeface="Symbol" panose="05050102010706020507" pitchFamily="18" charset="2"/>
              <a:buNone/>
            </a:pPr>
            <a:r>
              <a:rPr lang="cs-CZ" sz="500" b="1" dirty="0"/>
              <a:t>Účastníci projektů, u nichž intervence formou sociální práce naplnila svůj účel</a:t>
            </a:r>
            <a:endParaRPr lang="cs-CZ" sz="500" b="1" kern="1200" dirty="0">
              <a:solidFill>
                <a:schemeClr val="tx1"/>
              </a:solidFill>
              <a:effectLst/>
              <a:latin typeface="+mn-lt"/>
              <a:ea typeface="+mn-ea"/>
              <a:cs typeface="+mn-cs"/>
            </a:endParaRPr>
          </a:p>
          <a:p>
            <a:pPr marL="0" lvl="0" indent="0" algn="just">
              <a:spcAft>
                <a:spcPts val="1100"/>
              </a:spcAft>
              <a:buFont typeface="Symbol" panose="05050102010706020507" pitchFamily="18" charset="2"/>
              <a:buNone/>
            </a:pPr>
            <a:r>
              <a:rPr lang="cs-CZ" sz="800" dirty="0"/>
              <a:t>Počet účastníků, kterým jsou poskytovány intervence sociální práce, mají uzavřen individuální plán a jeho kladné vyhodnocení svědčí o kvalitativní změně v životě. Příjemce provede do jednoho měsíce po ukončení podpory na základě uzavřeného individuálního plánu vyhodnocení splnění cílů stanovených v individuálním plánu zaměřených na řešení klientovy nepříznivé sociální situace.</a:t>
            </a:r>
            <a:endParaRPr lang="cs-CZ" sz="500" kern="1200" dirty="0">
              <a:solidFill>
                <a:schemeClr val="tx1"/>
              </a:solidFill>
              <a:effectLst/>
              <a:latin typeface="+mn-lt"/>
              <a:ea typeface="+mn-ea"/>
              <a:cs typeface="+mn-cs"/>
            </a:endParaRPr>
          </a:p>
          <a:p>
            <a:pPr marL="0" marR="0" lvl="0" indent="0" algn="just" defTabSz="914400" rtl="0" eaLnBrk="1" fontAlgn="auto" latinLnBrk="0" hangingPunct="1">
              <a:lnSpc>
                <a:spcPct val="100000"/>
              </a:lnSpc>
              <a:spcBef>
                <a:spcPts val="0"/>
              </a:spcBef>
              <a:spcAft>
                <a:spcPts val="1100"/>
              </a:spcAft>
              <a:buClrTx/>
              <a:buSzTx/>
              <a:buFont typeface="Symbol" panose="05050102010706020507" pitchFamily="18" charset="2"/>
              <a:buNone/>
              <a:tabLst/>
              <a:defRPr/>
            </a:pPr>
            <a:endParaRPr lang="cs-CZ" sz="800" b="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just">
              <a:spcAft>
                <a:spcPts val="1100"/>
              </a:spcAft>
              <a:buFont typeface="Symbol" panose="05050102010706020507" pitchFamily="18" charset="2"/>
              <a:buNone/>
            </a:pPr>
            <a:endParaRPr lang="cs-CZ" sz="800" kern="1200" dirty="0">
              <a:solidFill>
                <a:schemeClr val="tx1"/>
              </a:solidFill>
              <a:effectLst/>
              <a:latin typeface="+mn-lt"/>
              <a:ea typeface="+mn-ea"/>
              <a:cs typeface="+mn-cs"/>
            </a:endParaRPr>
          </a:p>
        </p:txBody>
      </p:sp>
      <p:sp>
        <p:nvSpPr>
          <p:cNvPr id="4" name="Zástupný symbol pro číslo snímku 3"/>
          <p:cNvSpPr>
            <a:spLocks noGrp="1"/>
          </p:cNvSpPr>
          <p:nvPr>
            <p:ph type="sldNum" sz="quarter" idx="5"/>
          </p:nvPr>
        </p:nvSpPr>
        <p:spPr/>
        <p:txBody>
          <a:bodyPr/>
          <a:lstStyle/>
          <a:p>
            <a:fld id="{53FB31FA-E905-4016-9D4B-970DF0C7EE08}" type="slidenum">
              <a:rPr lang="cs-CZ" smtClean="0"/>
              <a:t>11</a:t>
            </a:fld>
            <a:endParaRPr lang="cs-CZ" dirty="0"/>
          </a:p>
        </p:txBody>
      </p:sp>
    </p:spTree>
    <p:extLst>
      <p:ext uri="{BB962C8B-B14F-4D97-AF65-F5344CB8AC3E}">
        <p14:creationId xmlns:p14="http://schemas.microsoft.com/office/powerpoint/2010/main" val="175234512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sz="800" cap="none" dirty="0">
                <a:latin typeface="Arial" panose="020B0604020202020204" pitchFamily="34" charset="0"/>
                <a:ea typeface="Calibri" panose="020F0502020204030204" pitchFamily="34" charset="0"/>
                <a:cs typeface="Times New Roman" panose="02020603050405020304" pitchFamily="18" charset="0"/>
              </a:rPr>
              <a:t>2</a:t>
            </a:r>
            <a:r>
              <a:rPr lang="cs-CZ" sz="800" cap="none" dirty="0">
                <a:effectLst/>
                <a:latin typeface="Arial" panose="020B0604020202020204" pitchFamily="34" charset="0"/>
                <a:ea typeface="Calibri" panose="020F0502020204030204" pitchFamily="34" charset="0"/>
                <a:cs typeface="Times New Roman" panose="02020603050405020304" pitchFamily="18" charset="0"/>
              </a:rPr>
              <a:t>. PODPORA SOCIÁLNÍ PRÁCE</a:t>
            </a:r>
            <a:r>
              <a:rPr lang="cs-CZ" sz="800" b="0" cap="none" dirty="0">
                <a:effectLst/>
                <a:latin typeface="Arial" panose="020B0604020202020204" pitchFamily="34" charset="0"/>
                <a:ea typeface="Calibri" panose="020F0502020204030204" pitchFamily="34" charset="0"/>
                <a:cs typeface="Times New Roman" panose="02020603050405020304" pitchFamily="18" charset="0"/>
              </a:rPr>
              <a:t> na území MAS s důrazem na posílení kompetencí obcí v přístupu k sociálně slabším a znevýhodněným občanům a zvýšení míry zapojení a aktivní participace obcí na řešení jejich situace</a:t>
            </a:r>
            <a:endParaRPr lang="cs-CZ" sz="800" dirty="0"/>
          </a:p>
        </p:txBody>
      </p:sp>
      <p:sp>
        <p:nvSpPr>
          <p:cNvPr id="4" name="Zástupný symbol pro číslo snímku 3"/>
          <p:cNvSpPr>
            <a:spLocks noGrp="1"/>
          </p:cNvSpPr>
          <p:nvPr>
            <p:ph type="sldNum" sz="quarter" idx="5"/>
          </p:nvPr>
        </p:nvSpPr>
        <p:spPr/>
        <p:txBody>
          <a:bodyPr/>
          <a:lstStyle/>
          <a:p>
            <a:fld id="{53FB31FA-E905-4016-9D4B-970DF0C7EE08}" type="slidenum">
              <a:rPr lang="cs-CZ" smtClean="0"/>
              <a:t>12</a:t>
            </a:fld>
            <a:endParaRPr lang="cs-CZ" dirty="0"/>
          </a:p>
        </p:txBody>
      </p:sp>
    </p:spTree>
    <p:extLst>
      <p:ext uri="{BB962C8B-B14F-4D97-AF65-F5344CB8AC3E}">
        <p14:creationId xmlns:p14="http://schemas.microsoft.com/office/powerpoint/2010/main" val="119311459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342900" lvl="0" indent="-342900" algn="just">
              <a:spcBef>
                <a:spcPts val="300"/>
              </a:spcBef>
              <a:spcAft>
                <a:spcPts val="300"/>
              </a:spcAft>
              <a:buFont typeface="Symbol" panose="05050102010706020507" pitchFamily="18" charset="2"/>
              <a:buChar char=""/>
            </a:pPr>
            <a:r>
              <a:rPr lang="cs-CZ" sz="800" dirty="0">
                <a:effectLst/>
                <a:latin typeface="Arial" panose="020B0604020202020204" pitchFamily="34" charset="0"/>
                <a:ea typeface="Calibri" panose="020F0502020204030204" pitchFamily="34" charset="0"/>
                <a:cs typeface="Times New Roman" panose="02020603050405020304" pitchFamily="18" charset="0"/>
              </a:rPr>
              <a:t>zavedení či posílení </a:t>
            </a:r>
            <a:r>
              <a:rPr lang="cs-CZ" sz="800" b="1" dirty="0">
                <a:effectLst/>
                <a:latin typeface="Arial" panose="020B0604020202020204" pitchFamily="34" charset="0"/>
                <a:ea typeface="Calibri" panose="020F0502020204030204" pitchFamily="34" charset="0"/>
                <a:cs typeface="Times New Roman" panose="02020603050405020304" pitchFamily="18" charset="0"/>
              </a:rPr>
              <a:t>sociální práce na obcích</a:t>
            </a:r>
            <a:r>
              <a:rPr lang="cs-CZ" sz="800" dirty="0">
                <a:effectLst/>
                <a:latin typeface="Arial" panose="020B0604020202020204" pitchFamily="34" charset="0"/>
                <a:ea typeface="Calibri" panose="020F0502020204030204" pitchFamily="34" charset="0"/>
                <a:cs typeface="Times New Roman" panose="02020603050405020304" pitchFamily="18" charset="0"/>
              </a:rPr>
              <a:t> tam, kde to situace vyžaduje, podpora spolupráce v oblasti sociální práce na území DSO či MAS, např. sdílený sociální pracovník pro více obcí, mobilní týmy zajišťující výpomoc starším a osamělým občanům apod.</a:t>
            </a:r>
            <a:endParaRPr lang="cs-CZ" sz="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Bef>
                <a:spcPts val="300"/>
              </a:spcBef>
              <a:spcAft>
                <a:spcPts val="300"/>
              </a:spcAft>
              <a:buFont typeface="Symbol" panose="05050102010706020507" pitchFamily="18" charset="2"/>
              <a:buChar char=""/>
            </a:pPr>
            <a:r>
              <a:rPr lang="cs-CZ" sz="800" dirty="0">
                <a:effectLst/>
                <a:latin typeface="Arial" panose="020B0604020202020204" pitchFamily="34" charset="0"/>
                <a:ea typeface="Calibri" panose="020F0502020204030204" pitchFamily="34" charset="0"/>
                <a:cs typeface="Times New Roman" panose="02020603050405020304" pitchFamily="18" charset="0"/>
              </a:rPr>
              <a:t>aktivity zaměřené na podporu </a:t>
            </a:r>
            <a:r>
              <a:rPr lang="cs-CZ" sz="800" b="1" dirty="0">
                <a:effectLst/>
                <a:latin typeface="Arial" panose="020B0604020202020204" pitchFamily="34" charset="0"/>
                <a:ea typeface="Calibri" panose="020F0502020204030204" pitchFamily="34" charset="0"/>
                <a:cs typeface="Times New Roman" panose="02020603050405020304" pitchFamily="18" charset="0"/>
              </a:rPr>
              <a:t>sociálního/ </a:t>
            </a:r>
            <a:r>
              <a:rPr lang="cs-CZ" sz="800" b="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dostupného/ podporovaného/ prostupného bydlení nebo krizového bydlení </a:t>
            </a:r>
            <a:r>
              <a:rPr lang="cs-CZ" sz="800" dirty="0">
                <a:effectLst/>
                <a:latin typeface="Arial" panose="020B0604020202020204" pitchFamily="34" charset="0"/>
                <a:ea typeface="Calibri" panose="020F0502020204030204" pitchFamily="34" charset="0"/>
                <a:cs typeface="Times New Roman" panose="02020603050405020304" pitchFamily="18" charset="0"/>
              </a:rPr>
              <a:t>(ve smyslu komplexní individuálně cílené podpory pro osoby žijící v takovém typu bydlení)</a:t>
            </a:r>
            <a:endParaRPr lang="cs-CZ" sz="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Bef>
                <a:spcPts val="300"/>
              </a:spcBef>
              <a:spcAft>
                <a:spcPts val="300"/>
              </a:spcAft>
              <a:buFont typeface="Symbol" panose="05050102010706020507" pitchFamily="18" charset="2"/>
              <a:buChar char=""/>
            </a:pPr>
            <a:r>
              <a:rPr lang="cs-CZ" sz="800" dirty="0">
                <a:effectLst/>
                <a:latin typeface="Arial" panose="020B0604020202020204" pitchFamily="34" charset="0"/>
                <a:ea typeface="Calibri" panose="020F0502020204030204" pitchFamily="34" charset="0"/>
                <a:cs typeface="Times New Roman" panose="02020603050405020304" pitchFamily="18" charset="0"/>
              </a:rPr>
              <a:t>zvýšení míry</a:t>
            </a:r>
            <a:r>
              <a:rPr lang="cs-CZ" sz="800" b="1" dirty="0">
                <a:effectLst/>
                <a:latin typeface="Arial" panose="020B0604020202020204" pitchFamily="34" charset="0"/>
                <a:ea typeface="Calibri" panose="020F0502020204030204" pitchFamily="34" charset="0"/>
                <a:cs typeface="Times New Roman" panose="02020603050405020304" pitchFamily="18" charset="0"/>
              </a:rPr>
              <a:t> vzájemné spolupráce a účinné komunikace </a:t>
            </a:r>
            <a:r>
              <a:rPr lang="cs-CZ" sz="800" dirty="0">
                <a:effectLst/>
                <a:latin typeface="Arial" panose="020B0604020202020204" pitchFamily="34" charset="0"/>
                <a:ea typeface="Calibri" panose="020F0502020204030204" pitchFamily="34" charset="0"/>
                <a:cs typeface="Times New Roman" panose="02020603050405020304" pitchFamily="18" charset="0"/>
              </a:rPr>
              <a:t>obcí a jejich zastupitelstev s dalšími aktéry/ organizacemi/ službami v území (může se jednat o různé formy spolupráce a komunikace – založení nových pracovních skupin, platforem, případové konference, fokusní skupiny či zapojení se do již existující platformy)</a:t>
            </a:r>
            <a:endParaRPr lang="cs-CZ" sz="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Bef>
                <a:spcPts val="300"/>
              </a:spcBef>
              <a:spcAft>
                <a:spcPts val="300"/>
              </a:spcAft>
              <a:buFont typeface="Symbol" panose="05050102010706020507" pitchFamily="18" charset="2"/>
              <a:buChar char=""/>
            </a:pPr>
            <a:r>
              <a:rPr lang="cs-CZ" sz="800" dirty="0">
                <a:effectLst/>
                <a:latin typeface="Arial" panose="020B0604020202020204" pitchFamily="34" charset="0"/>
                <a:ea typeface="Calibri" panose="020F0502020204030204" pitchFamily="34" charset="0"/>
                <a:cs typeface="Times New Roman" panose="02020603050405020304" pitchFamily="18" charset="0"/>
              </a:rPr>
              <a:t>podpora </a:t>
            </a:r>
            <a:r>
              <a:rPr lang="cs-CZ" sz="800" b="1" dirty="0">
                <a:effectLst/>
                <a:latin typeface="Arial" panose="020B0604020202020204" pitchFamily="34" charset="0"/>
                <a:ea typeface="Calibri" panose="020F0502020204030204" pitchFamily="34" charset="0"/>
                <a:cs typeface="Times New Roman" panose="02020603050405020304" pitchFamily="18" charset="0"/>
              </a:rPr>
              <a:t>lokální koncepční, strategické či metodické činnosti</a:t>
            </a:r>
            <a:r>
              <a:rPr lang="cs-CZ" sz="800" dirty="0">
                <a:effectLst/>
                <a:latin typeface="Arial" panose="020B0604020202020204" pitchFamily="34" charset="0"/>
                <a:ea typeface="Calibri" panose="020F0502020204030204" pitchFamily="34" charset="0"/>
                <a:cs typeface="Times New Roman" panose="02020603050405020304" pitchFamily="18" charset="0"/>
              </a:rPr>
              <a:t> obcí v oblasti sociálního začleňování ve spolupráci s dalšími subjekty, např. při </a:t>
            </a:r>
            <a:r>
              <a:rPr lang="cs-CZ" sz="800" b="1" dirty="0">
                <a:effectLst/>
                <a:latin typeface="Arial" panose="020B0604020202020204" pitchFamily="34" charset="0"/>
                <a:ea typeface="Calibri" panose="020F0502020204030204" pitchFamily="34" charset="0"/>
                <a:cs typeface="Times New Roman" panose="02020603050405020304" pitchFamily="18" charset="0"/>
              </a:rPr>
              <a:t>aktivním zjišťování potřeb</a:t>
            </a:r>
            <a:r>
              <a:rPr lang="cs-CZ" sz="800" dirty="0">
                <a:effectLst/>
                <a:latin typeface="Arial" panose="020B0604020202020204" pitchFamily="34" charset="0"/>
                <a:ea typeface="Calibri" panose="020F0502020204030204" pitchFamily="34" charset="0"/>
                <a:cs typeface="Times New Roman" panose="02020603050405020304" pitchFamily="18" charset="0"/>
              </a:rPr>
              <a:t> v obci (průzkumy a šetření lokálního charakteru) nebo při zavádění </a:t>
            </a:r>
            <a:r>
              <a:rPr lang="cs-CZ" sz="800" b="1" dirty="0">
                <a:effectLst/>
                <a:latin typeface="Arial" panose="020B0604020202020204" pitchFamily="34" charset="0"/>
                <a:ea typeface="Calibri" panose="020F0502020204030204" pitchFamily="34" charset="0"/>
                <a:cs typeface="Times New Roman" panose="02020603050405020304" pitchFamily="18" charset="0"/>
              </a:rPr>
              <a:t>koordinovaného přístupu k řešení dané problematiky v území</a:t>
            </a:r>
            <a:r>
              <a:rPr lang="cs-CZ" sz="800" dirty="0">
                <a:effectLst/>
                <a:latin typeface="Arial" panose="020B0604020202020204" pitchFamily="34" charset="0"/>
                <a:ea typeface="Calibri" panose="020F0502020204030204" pitchFamily="34" charset="0"/>
                <a:cs typeface="Times New Roman" panose="02020603050405020304" pitchFamily="18" charset="0"/>
              </a:rPr>
              <a:t> (koordinace a síťování), např. tvorba obecních plánů prevence rizikových sociálních jevů a krizových plánů obce pro oblast sociálního začleňování</a:t>
            </a:r>
          </a:p>
          <a:p>
            <a:pPr marL="0" lvl="0" indent="0" algn="just">
              <a:spcBef>
                <a:spcPts val="300"/>
              </a:spcBef>
              <a:spcAft>
                <a:spcPts val="300"/>
              </a:spcAft>
              <a:buFont typeface="Symbol" panose="05050102010706020507" pitchFamily="18" charset="2"/>
              <a:buNone/>
            </a:pPr>
            <a:endParaRPr lang="cs-CZ" sz="800" dirty="0">
              <a:effectLst/>
              <a:latin typeface="Calibri" panose="020F0502020204030204" pitchFamily="34" charset="0"/>
              <a:ea typeface="Calibri" panose="020F0502020204030204" pitchFamily="34" charset="0"/>
              <a:cs typeface="Times New Roman" panose="02020603050405020304" pitchFamily="18" charset="0"/>
            </a:endParaRPr>
          </a:p>
          <a:p>
            <a:pPr algn="just"/>
            <a:r>
              <a:rPr lang="cs-CZ" sz="800" dirty="0">
                <a:effectLst/>
                <a:latin typeface="Calibri" panose="020F0502020204030204" pitchFamily="34" charset="0"/>
                <a:ea typeface="Calibri" panose="020F0502020204030204" pitchFamily="34" charset="0"/>
                <a:cs typeface="Calibri" panose="020F0502020204030204" pitchFamily="34" charset="0"/>
              </a:rPr>
              <a:t>Při zavedení sociální práce na obcích nebo sdílení sociálního pracovníka více obcemi: propojení se sociálními pracovníky ORP a PoÚ, síťování, účast na pracovních skupinách a využití dalších způsobů šíření povědomí o nabídce; toto vše za ochrany osobních a citlivých údajů klienta.</a:t>
            </a:r>
            <a:endParaRPr lang="cs-CZ" sz="8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just">
              <a:spcAft>
                <a:spcPts val="1100"/>
              </a:spcAft>
              <a:buFont typeface="Symbol" panose="05050102010706020507" pitchFamily="18" charset="2"/>
              <a:buNone/>
            </a:pPr>
            <a:endParaRPr lang="cs-CZ" sz="800" kern="1200" dirty="0">
              <a:solidFill>
                <a:schemeClr val="tx1"/>
              </a:solidFill>
              <a:effectLst/>
              <a:latin typeface="+mn-lt"/>
              <a:ea typeface="+mn-ea"/>
              <a:cs typeface="+mn-cs"/>
            </a:endParaRPr>
          </a:p>
        </p:txBody>
      </p:sp>
      <p:sp>
        <p:nvSpPr>
          <p:cNvPr id="4" name="Zástupný symbol pro číslo snímku 3"/>
          <p:cNvSpPr>
            <a:spLocks noGrp="1"/>
          </p:cNvSpPr>
          <p:nvPr>
            <p:ph type="sldNum" sz="quarter" idx="5"/>
          </p:nvPr>
        </p:nvSpPr>
        <p:spPr/>
        <p:txBody>
          <a:bodyPr/>
          <a:lstStyle/>
          <a:p>
            <a:fld id="{53FB31FA-E905-4016-9D4B-970DF0C7EE08}" type="slidenum">
              <a:rPr lang="cs-CZ" smtClean="0"/>
              <a:t>13</a:t>
            </a:fld>
            <a:endParaRPr lang="cs-CZ" dirty="0"/>
          </a:p>
        </p:txBody>
      </p:sp>
    </p:spTree>
    <p:extLst>
      <p:ext uri="{BB962C8B-B14F-4D97-AF65-F5344CB8AC3E}">
        <p14:creationId xmlns:p14="http://schemas.microsoft.com/office/powerpoint/2010/main" val="382155027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0" lvl="0" indent="0" algn="just">
              <a:spcAft>
                <a:spcPts val="1100"/>
              </a:spcAft>
              <a:buFont typeface="Symbol" panose="05050102010706020507" pitchFamily="18" charset="2"/>
              <a:buNone/>
            </a:pPr>
            <a:endParaRPr lang="cs-CZ" sz="1200" kern="1200" dirty="0">
              <a:solidFill>
                <a:schemeClr val="tx1"/>
              </a:solidFill>
              <a:effectLst/>
              <a:latin typeface="+mn-lt"/>
              <a:ea typeface="+mn-ea"/>
              <a:cs typeface="+mn-cs"/>
            </a:endParaRPr>
          </a:p>
        </p:txBody>
      </p:sp>
      <p:sp>
        <p:nvSpPr>
          <p:cNvPr id="4" name="Zástupný symbol pro číslo snímku 3"/>
          <p:cNvSpPr>
            <a:spLocks noGrp="1"/>
          </p:cNvSpPr>
          <p:nvPr>
            <p:ph type="sldNum" sz="quarter" idx="5"/>
          </p:nvPr>
        </p:nvSpPr>
        <p:spPr/>
        <p:txBody>
          <a:bodyPr/>
          <a:lstStyle/>
          <a:p>
            <a:fld id="{53FB31FA-E905-4016-9D4B-970DF0C7EE08}" type="slidenum">
              <a:rPr lang="cs-CZ" smtClean="0"/>
              <a:t>14</a:t>
            </a:fld>
            <a:endParaRPr lang="cs-CZ" dirty="0"/>
          </a:p>
        </p:txBody>
      </p:sp>
    </p:spTree>
    <p:extLst>
      <p:ext uri="{BB962C8B-B14F-4D97-AF65-F5344CB8AC3E}">
        <p14:creationId xmlns:p14="http://schemas.microsoft.com/office/powerpoint/2010/main" val="429386813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0" lvl="0" indent="0" algn="just">
              <a:spcAft>
                <a:spcPts val="1100"/>
              </a:spcAft>
              <a:buFont typeface="Symbol" panose="05050102010706020507" pitchFamily="18" charset="2"/>
              <a:buNone/>
            </a:pPr>
            <a:endParaRPr lang="cs-CZ" sz="1200" kern="1200" dirty="0">
              <a:solidFill>
                <a:schemeClr val="tx1"/>
              </a:solidFill>
              <a:effectLst/>
              <a:latin typeface="+mn-lt"/>
              <a:ea typeface="+mn-ea"/>
              <a:cs typeface="+mn-cs"/>
            </a:endParaRPr>
          </a:p>
        </p:txBody>
      </p:sp>
      <p:sp>
        <p:nvSpPr>
          <p:cNvPr id="4" name="Zástupný symbol pro číslo snímku 3"/>
          <p:cNvSpPr>
            <a:spLocks noGrp="1"/>
          </p:cNvSpPr>
          <p:nvPr>
            <p:ph type="sldNum" sz="quarter" idx="5"/>
          </p:nvPr>
        </p:nvSpPr>
        <p:spPr/>
        <p:txBody>
          <a:bodyPr/>
          <a:lstStyle/>
          <a:p>
            <a:fld id="{53FB31FA-E905-4016-9D4B-970DF0C7EE08}" type="slidenum">
              <a:rPr lang="cs-CZ" smtClean="0"/>
              <a:t>15</a:t>
            </a:fld>
            <a:endParaRPr lang="cs-CZ" dirty="0"/>
          </a:p>
        </p:txBody>
      </p:sp>
    </p:spTree>
    <p:extLst>
      <p:ext uri="{BB962C8B-B14F-4D97-AF65-F5344CB8AC3E}">
        <p14:creationId xmlns:p14="http://schemas.microsoft.com/office/powerpoint/2010/main" val="278166583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0" lvl="0" indent="0">
              <a:spcBef>
                <a:spcPts val="600"/>
              </a:spcBef>
              <a:spcAft>
                <a:spcPts val="600"/>
              </a:spcAft>
              <a:buFont typeface="+mj-lt"/>
              <a:buNone/>
            </a:pPr>
            <a:r>
              <a:rPr lang="cs-CZ" sz="800" b="1" kern="0" dirty="0">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rPr>
              <a:t>Sociální pracovník/ terénní sociální pracovník </a:t>
            </a:r>
            <a:endParaRPr lang="cs-CZ" sz="800" b="1" kern="0" dirty="0">
              <a:solidFill>
                <a:srgbClr val="262626"/>
              </a:solidFill>
              <a:effectLst/>
              <a:latin typeface="Cambria" panose="02040503050406030204" pitchFamily="18"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dirty="0">
                <a:effectLst/>
                <a:latin typeface="Arial" panose="020B0604020202020204" pitchFamily="34" charset="0"/>
                <a:ea typeface="Calibri" panose="020F0502020204030204" pitchFamily="34" charset="0"/>
                <a:cs typeface="Times New Roman" panose="02020603050405020304" pitchFamily="18" charset="0"/>
              </a:rPr>
              <a:t>Pracovník na této pozici vykonává</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sociální práci s jedincem, skupinou či komunitou. </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Bef>
                <a:spcPts val="600"/>
              </a:spcBef>
              <a:spcAft>
                <a:spcPts val="600"/>
              </a:spcAft>
              <a:tabLst>
                <a:tab pos="4500880" algn="l"/>
              </a:tabLst>
            </a:pPr>
            <a:r>
              <a:rPr lang="cs-CZ" sz="800" u="sng" dirty="0">
                <a:effectLst/>
                <a:latin typeface="Arial" panose="020B0604020202020204" pitchFamily="34" charset="0"/>
                <a:ea typeface="Calibri" panose="020F0502020204030204" pitchFamily="34" charset="0"/>
                <a:cs typeface="Times New Roman" panose="02020603050405020304" pitchFamily="18" charset="0"/>
              </a:rPr>
              <a:t>Hlavní činnosti jsou následující:</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Bef>
                <a:spcPts val="600"/>
              </a:spcBef>
              <a:spcAft>
                <a:spcPts val="600"/>
              </a:spcAft>
              <a:buFont typeface="Wingdings" panose="05000000000000000000" pitchFamily="2" charset="2"/>
              <a:buChar char=""/>
            </a:pPr>
            <a:r>
              <a:rPr lang="cs-CZ" sz="800" dirty="0">
                <a:effectLst/>
                <a:latin typeface="Arial" panose="020B0604020202020204" pitchFamily="34" charset="0"/>
                <a:ea typeface="Times New Roman" panose="02020603050405020304" pitchFamily="18" charset="0"/>
                <a:cs typeface="Times New Roman" panose="02020603050405020304" pitchFamily="18" charset="0"/>
              </a:rPr>
              <a:t>vyhledává jedince/ skupiny osob/ komunity ohrožené nepříznivou sociální situací v jejich přirozeném prostředí (zejména seniory, rodiny s dětmi se zdravotním znevýhodněním atd.),</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0">
                <a:effectLst/>
                <a:latin typeface="Arial" panose="020B0604020202020204" pitchFamily="34" charset="0"/>
                <a:ea typeface="Times New Roman" panose="02020603050405020304" pitchFamily="18" charset="0"/>
                <a:cs typeface="Times New Roman" panose="02020603050405020304" pitchFamily="18" charset="0"/>
              </a:rPr>
              <a:t>provádí sociální šetření, mapuje potřeby, vyhodnocuje situaci klienta/ skupiny/ komunity a poskytuje navazující sociální poradenství s ohledem na individuální potřeby klienta/ potřeby skupiny či komunity,</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0">
                <a:effectLst/>
                <a:latin typeface="Arial" panose="020B0604020202020204" pitchFamily="34" charset="0"/>
                <a:ea typeface="Times New Roman" panose="02020603050405020304" pitchFamily="18" charset="0"/>
                <a:cs typeface="Times New Roman" panose="02020603050405020304" pitchFamily="18" charset="0"/>
              </a:rPr>
              <a:t>přímo pracuje s osobami z cílových skupin, popř. se skupinou či komunitou, a využívá přitom metod a technik sociální práce (s cílem podpořit </a:t>
            </a:r>
            <a:r>
              <a:rPr lang="cs-CZ" sz="800" dirty="0">
                <a:effectLst/>
                <a:latin typeface="Arial" panose="020B0604020202020204" pitchFamily="34" charset="0"/>
                <a:ea typeface="Calibri" panose="020F0502020204030204" pitchFamily="34" charset="0"/>
                <a:cs typeface="Times New Roman" panose="02020603050405020304" pitchFamily="18" charset="0"/>
              </a:rPr>
              <a:t>kompetence klienta/ skupiny či komunity nezbytné pro uskutečnění změny),</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0">
                <a:effectLst/>
                <a:latin typeface="Arial" panose="020B0604020202020204" pitchFamily="34" charset="0"/>
                <a:ea typeface="Times New Roman" panose="02020603050405020304" pitchFamily="18" charset="0"/>
                <a:cs typeface="Times New Roman" panose="02020603050405020304" pitchFamily="18" charset="0"/>
              </a:rPr>
              <a:t>doprovází osoby z cílové skupiny při řešení jejich aktuálních potíží v každodenním životě,</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0">
                <a:effectLst/>
                <a:latin typeface="Arial" panose="020B0604020202020204" pitchFamily="34" charset="0"/>
                <a:ea typeface="Times New Roman" panose="02020603050405020304" pitchFamily="18" charset="0"/>
                <a:cs typeface="Times New Roman" panose="02020603050405020304" pitchFamily="18" charset="0"/>
              </a:rPr>
              <a:t>zpracovává plány spolupráce s klientem/ skupinou či komunitou, </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0">
                <a:effectLst/>
                <a:latin typeface="Arial" panose="020B0604020202020204" pitchFamily="34" charset="0"/>
                <a:ea typeface="Times New Roman" panose="02020603050405020304" pitchFamily="18" charset="0"/>
                <a:cs typeface="Times New Roman" panose="02020603050405020304" pitchFamily="18" charset="0"/>
              </a:rPr>
              <a:t>vede klientskou dokumentaci,</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0">
                <a:effectLst/>
                <a:latin typeface="Arial" panose="020B0604020202020204" pitchFamily="34" charset="0"/>
                <a:ea typeface="Times New Roman" panose="02020603050405020304" pitchFamily="18" charset="0"/>
                <a:cs typeface="Times New Roman" panose="02020603050405020304" pitchFamily="18" charset="0"/>
              </a:rPr>
              <a:t>vyhodnocuje realizované intervence ve vztahu k osobám z cílové skupiny/ ve vztahu ke skupině či komunitě,</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Bef>
                <a:spcPts val="600"/>
              </a:spcBef>
              <a:spcAft>
                <a:spcPts val="600"/>
              </a:spcAft>
              <a:buFont typeface="Wingdings" panose="05000000000000000000" pitchFamily="2" charset="2"/>
              <a:buChar char=""/>
            </a:pPr>
            <a:r>
              <a:rPr lang="cs-CZ" sz="800" dirty="0">
                <a:effectLst/>
                <a:latin typeface="Arial" panose="020B0604020202020204" pitchFamily="34" charset="0"/>
                <a:ea typeface="Calibri" panose="020F0502020204030204" pitchFamily="34" charset="0"/>
                <a:cs typeface="Times New Roman" panose="02020603050405020304" pitchFamily="18" charset="0"/>
              </a:rPr>
              <a:t>konzultuje rizikové situace ve spolupráci s klientem/ skupinou/ komunitou (ve spolupráci s metodikem pro práci s cílovou skupinou, popř. case managerem),</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0">
                <a:effectLst/>
                <a:latin typeface="Arial" panose="020B0604020202020204" pitchFamily="34" charset="0"/>
                <a:ea typeface="Calibri" panose="020F0502020204030204" pitchFamily="34" charset="0"/>
                <a:cs typeface="Times New Roman" panose="02020603050405020304" pitchFamily="18" charset="0"/>
              </a:rPr>
              <a:t>navrhuje klientovi/ skupině/ komunitě zapojení dalších odborníků pro řešení situace, podílí se na vytváření adekvátní podpůrné sítě (ve spolupráci s metodikem pro práci s cílovou skupinou, popř. case managerem),</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Bef>
                <a:spcPts val="600"/>
              </a:spcBef>
              <a:spcAft>
                <a:spcPts val="600"/>
              </a:spcAft>
              <a:buFont typeface="Wingdings" panose="05000000000000000000" pitchFamily="2" charset="2"/>
              <a:buChar char=""/>
            </a:pPr>
            <a:r>
              <a:rPr lang="cs-CZ" sz="800" dirty="0">
                <a:effectLst/>
                <a:latin typeface="Arial" panose="020B0604020202020204" pitchFamily="34" charset="0"/>
                <a:ea typeface="Calibri" panose="020F0502020204030204" pitchFamily="34" charset="0"/>
                <a:cs typeface="Times New Roman" panose="02020603050405020304" pitchFamily="18" charset="0"/>
              </a:rPr>
              <a:t>účastní se případových setkání aktérů podpůrné sítě.</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0">
                <a:effectLst/>
                <a:latin typeface="Arial" panose="020B0604020202020204" pitchFamily="34" charset="0"/>
                <a:ea typeface="Times New Roman" panose="02020603050405020304" pitchFamily="18" charset="0"/>
                <a:cs typeface="Times New Roman" panose="02020603050405020304" pitchFamily="18" charset="0"/>
              </a:rPr>
              <a:t>Kvalifikace</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sociální pracovník s odbornou způsobilostí dle zákona 108/2006 Sb., o sociálních službách</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0">
                <a:effectLst/>
                <a:latin typeface="Arial" panose="020B0604020202020204" pitchFamily="34" charset="0"/>
                <a:ea typeface="Times New Roman" panose="02020603050405020304" pitchFamily="18" charset="0"/>
                <a:cs typeface="Times New Roman" panose="02020603050405020304" pitchFamily="18" charset="0"/>
              </a:rPr>
              <a:t>Forma zaměstnání</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HPP, DPČ, DPP</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0">
                <a:effectLst/>
                <a:latin typeface="Arial" panose="020B0604020202020204" pitchFamily="34" charset="0"/>
                <a:ea typeface="Times New Roman" panose="02020603050405020304" pitchFamily="18" charset="0"/>
                <a:cs typeface="Times New Roman" panose="02020603050405020304" pitchFamily="18" charset="0"/>
              </a:rPr>
              <a:t>Předpokládaný úvazek</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dle identifikovaných potřeb cílové skupiny</a:t>
            </a:r>
            <a:r>
              <a:rPr lang="cs-CZ" sz="800" u="sng" dirty="0">
                <a:effectLst/>
                <a:highlight>
                  <a:srgbClr val="FFFF00"/>
                </a:highlight>
                <a:latin typeface="Arial" panose="020B0604020202020204" pitchFamily="34" charset="0"/>
                <a:ea typeface="Times New Roman" panose="02020603050405020304" pitchFamily="18" charset="0"/>
                <a:cs typeface="Times New Roman" panose="02020603050405020304" pitchFamily="18" charset="0"/>
              </a:rPr>
              <a:t> </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r>
              <a:rPr lang="cs-CZ" sz="800" u="sng" dirty="0">
                <a:effectLst/>
                <a:latin typeface="Arial" panose="020B0604020202020204" pitchFamily="34" charset="0"/>
                <a:ea typeface="Times New Roman" panose="02020603050405020304" pitchFamily="18" charset="0"/>
              </a:rPr>
              <a:t>Měsíční sazba</a:t>
            </a:r>
            <a:r>
              <a:rPr lang="cs-CZ" sz="800" dirty="0">
                <a:effectLst/>
                <a:latin typeface="Arial" panose="020B0604020202020204" pitchFamily="34" charset="0"/>
                <a:ea typeface="Times New Roman" panose="02020603050405020304" pitchFamily="18" charset="0"/>
              </a:rPr>
              <a:t>: viz Obvyklé mzdy/platy www.esfcr.cz – pozice Sociální a terénní pracovníci</a:t>
            </a:r>
          </a:p>
          <a:p>
            <a:endParaRPr lang="cs-CZ" sz="800" kern="1200" dirty="0">
              <a:solidFill>
                <a:schemeClr val="tx1"/>
              </a:solidFill>
              <a:effectLst/>
              <a:latin typeface="Arial" panose="020B0604020202020204" pitchFamily="34" charset="0"/>
              <a:ea typeface="+mn-ea"/>
              <a:cs typeface="+mn-cs"/>
            </a:endParaRPr>
          </a:p>
          <a:p>
            <a:pPr marL="0" lvl="0" indent="0">
              <a:spcBef>
                <a:spcPts val="600"/>
              </a:spcBef>
              <a:spcAft>
                <a:spcPts val="600"/>
              </a:spcAft>
              <a:buFont typeface="+mj-lt"/>
              <a:buNone/>
            </a:pPr>
            <a:r>
              <a:rPr lang="cs-CZ" sz="800" b="1" kern="0" dirty="0">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rPr>
              <a:t>Pracovník v sociálních službách </a:t>
            </a:r>
            <a:endParaRPr lang="cs-CZ" sz="800" b="1" kern="0" dirty="0">
              <a:solidFill>
                <a:srgbClr val="262626"/>
              </a:solidFill>
              <a:effectLst/>
              <a:latin typeface="Cambria" panose="02040503050406030204" pitchFamily="18"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dirty="0">
                <a:effectLst/>
                <a:latin typeface="Arial" panose="020B0604020202020204" pitchFamily="34" charset="0"/>
                <a:ea typeface="Calibri" panose="020F0502020204030204" pitchFamily="34" charset="0"/>
                <a:cs typeface="Times New Roman" panose="02020603050405020304" pitchFamily="18" charset="0"/>
              </a:rPr>
              <a:t>Pracovník na této pozici vykonává činnosti dle § 116 </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zákona č. 108/2006 Sb.., o sociálních službách.  </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Bef>
                <a:spcPts val="600"/>
              </a:spcBef>
              <a:spcAft>
                <a:spcPts val="600"/>
              </a:spcAft>
              <a:tabLst>
                <a:tab pos="4500880" algn="l"/>
              </a:tabLst>
            </a:pPr>
            <a:r>
              <a:rPr lang="cs-CZ" sz="800" u="sng" dirty="0">
                <a:effectLst/>
                <a:latin typeface="Arial" panose="020B0604020202020204" pitchFamily="34" charset="0"/>
                <a:ea typeface="Calibri" panose="020F0502020204030204" pitchFamily="34" charset="0"/>
                <a:cs typeface="Times New Roman" panose="02020603050405020304" pitchFamily="18" charset="0"/>
              </a:rPr>
              <a:t>Hlavní činnosti jsou následující:</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0">
                <a:effectLst/>
                <a:latin typeface="Arial" panose="020B0604020202020204" pitchFamily="34" charset="0"/>
                <a:ea typeface="Times New Roman" panose="02020603050405020304" pitchFamily="18" charset="0"/>
                <a:cs typeface="Times New Roman" panose="02020603050405020304" pitchFamily="18" charset="0"/>
              </a:rPr>
              <a:t>zajišťuje přímou obslužnou péči o osoby z cílové skupiny,</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0">
                <a:effectLst/>
                <a:latin typeface="Arial" panose="020B0604020202020204" pitchFamily="34" charset="0"/>
                <a:ea typeface="Times New Roman" panose="02020603050405020304" pitchFamily="18" charset="0"/>
                <a:cs typeface="Times New Roman" panose="02020603050405020304" pitchFamily="18" charset="0"/>
              </a:rPr>
              <a:t>zajišťuje </a:t>
            </a:r>
            <a:r>
              <a:rPr lang="cs-CZ" sz="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základní výchovnou nepedagogickou činnost,</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zajišťuje pečovatelskou činnost v domácnosti osob z cílové skupiny, </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800"/>
              </a:spcAft>
              <a:buFont typeface="Wingdings" panose="05000000000000000000" pitchFamily="2" charset="2"/>
              <a:buChar char=""/>
            </a:pPr>
            <a:r>
              <a:rPr lang="cs-CZ" sz="800" dirty="0">
                <a:effectLst/>
                <a:latin typeface="Arial" panose="020B0604020202020204" pitchFamily="34" charset="0"/>
                <a:ea typeface="Times New Roman" panose="02020603050405020304" pitchFamily="18" charset="0"/>
                <a:cs typeface="Times New Roman" panose="02020603050405020304" pitchFamily="18" charset="0"/>
              </a:rPr>
              <a:t>pod dohledem sociálního pracovníka vykonává některé činnosti spadající do náplně činnosti sociálního pracovníka.</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0">
                <a:effectLst/>
                <a:latin typeface="Arial" panose="020B0604020202020204" pitchFamily="34" charset="0"/>
                <a:ea typeface="Times New Roman" panose="02020603050405020304" pitchFamily="18" charset="0"/>
                <a:cs typeface="Times New Roman" panose="02020603050405020304" pitchFamily="18" charset="0"/>
              </a:rPr>
              <a:t>Kvalifikace</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vzdělání dle zákona 108/2006 Sb.., o sociálních službách (§ 116)</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0">
                <a:effectLst/>
                <a:latin typeface="Arial" panose="020B0604020202020204" pitchFamily="34" charset="0"/>
                <a:ea typeface="Times New Roman" panose="02020603050405020304" pitchFamily="18" charset="0"/>
                <a:cs typeface="Times New Roman" panose="02020603050405020304" pitchFamily="18" charset="0"/>
              </a:rPr>
              <a:t>Forma zaměstnání</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HPP, DPČ, DPP</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0">
                <a:effectLst/>
                <a:latin typeface="Arial" panose="020B0604020202020204" pitchFamily="34" charset="0"/>
                <a:ea typeface="Times New Roman" panose="02020603050405020304" pitchFamily="18" charset="0"/>
                <a:cs typeface="Times New Roman" panose="02020603050405020304" pitchFamily="18" charset="0"/>
              </a:rPr>
              <a:t>Předpokládaný úvazek</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dle identifikovaných potřeb cílové skupiny</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r>
              <a:rPr lang="cs-CZ" sz="800" u="sng" dirty="0">
                <a:effectLst/>
                <a:latin typeface="Arial" panose="020B0604020202020204" pitchFamily="34" charset="0"/>
                <a:ea typeface="Times New Roman" panose="02020603050405020304" pitchFamily="18" charset="0"/>
                <a:cs typeface="Times New Roman" panose="02020603050405020304" pitchFamily="18" charset="0"/>
              </a:rPr>
              <a:t>Měsíční sazba</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(ISPV – Pracovník v sociálních službách)</a:t>
            </a:r>
          </a:p>
          <a:p>
            <a:pPr marR="179705" algn="just">
              <a:lnSpc>
                <a:spcPct val="115000"/>
              </a:lnSpc>
              <a:spcBef>
                <a:spcPts val="600"/>
              </a:spcBef>
              <a:spcAft>
                <a:spcPts val="600"/>
              </a:spcAft>
            </a:pPr>
            <a:endParaRPr lang="cs-CZ" sz="800" dirty="0">
              <a:effectLst/>
              <a:latin typeface="Arial" panose="020B0604020202020204" pitchFamily="34" charset="0"/>
              <a:ea typeface="Times New Roman" panose="02020603050405020304" pitchFamily="18" charset="0"/>
              <a:cs typeface="Times New Roman" panose="02020603050405020304" pitchFamily="18" charset="0"/>
            </a:endParaRPr>
          </a:p>
          <a:p>
            <a:pPr marL="0" lvl="0" indent="0">
              <a:spcBef>
                <a:spcPts val="600"/>
              </a:spcBef>
              <a:spcAft>
                <a:spcPts val="600"/>
              </a:spcAft>
              <a:buFont typeface="+mj-lt"/>
              <a:buNone/>
            </a:pPr>
            <a:r>
              <a:rPr lang="cs-CZ" sz="800" b="1" kern="0" dirty="0">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rPr>
              <a:t>Garant sociální práce </a:t>
            </a:r>
            <a:endParaRPr lang="cs-CZ" sz="800" b="1" kern="0" dirty="0">
              <a:solidFill>
                <a:srgbClr val="262626"/>
              </a:solidFill>
              <a:effectLst/>
              <a:latin typeface="Cambria" panose="02040503050406030204" pitchFamily="18"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dirty="0">
                <a:effectLst/>
                <a:latin typeface="Arial" panose="020B0604020202020204" pitchFamily="34" charset="0"/>
                <a:ea typeface="Calibri" panose="020F0502020204030204" pitchFamily="34" charset="0"/>
                <a:cs typeface="Times New Roman" panose="02020603050405020304" pitchFamily="18" charset="0"/>
              </a:rPr>
              <a:t>Pracovník na této pozici </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garantuje výkon sociální práce v rámci projektu.</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Bef>
                <a:spcPts val="600"/>
              </a:spcBef>
              <a:spcAft>
                <a:spcPts val="600"/>
              </a:spcAft>
              <a:tabLst>
                <a:tab pos="4500880" algn="l"/>
              </a:tabLst>
            </a:pPr>
            <a:r>
              <a:rPr lang="cs-CZ" sz="800" u="sng" dirty="0">
                <a:effectLst/>
                <a:latin typeface="Arial" panose="020B0604020202020204" pitchFamily="34" charset="0"/>
                <a:ea typeface="Calibri" panose="020F0502020204030204" pitchFamily="34" charset="0"/>
                <a:cs typeface="Times New Roman" panose="02020603050405020304" pitchFamily="18" charset="0"/>
              </a:rPr>
              <a:t>Hlavní činnosti jsou následující:</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0">
                <a:effectLst/>
                <a:latin typeface="Arial" panose="020B0604020202020204" pitchFamily="34" charset="0"/>
                <a:ea typeface="Times New Roman" panose="02020603050405020304" pitchFamily="18" charset="0"/>
                <a:cs typeface="Times New Roman" panose="02020603050405020304" pitchFamily="18" charset="0"/>
              </a:rPr>
              <a:t>podílí se na aktivitách mapujících cílové skupiny v území a aktivitách zaměřených na výběr účastníků projektu, </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0">
                <a:effectLst/>
                <a:latin typeface="Arial" panose="020B0604020202020204" pitchFamily="34" charset="0"/>
                <a:ea typeface="Calibri" panose="020F0502020204030204" pitchFamily="34" charset="0"/>
                <a:cs typeface="Times New Roman" panose="02020603050405020304" pitchFamily="18" charset="0"/>
              </a:rPr>
              <a:t>spolupracuje se sociálním pracovníkem a garantuje výkon sociální práce v rámci projektu,</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23495" lvl="0" indent="-342900" algn="just">
              <a:lnSpc>
                <a:spcPct val="115000"/>
              </a:lnSpc>
              <a:spcBef>
                <a:spcPts val="600"/>
              </a:spcBef>
              <a:spcAft>
                <a:spcPts val="600"/>
              </a:spcAft>
              <a:buFont typeface="Wingdings" panose="05000000000000000000" pitchFamily="2" charset="2"/>
              <a:buChar char=""/>
            </a:pPr>
            <a:r>
              <a:rPr lang="cs-CZ" sz="800" dirty="0">
                <a:effectLst/>
                <a:latin typeface="Arial" panose="020B0604020202020204" pitchFamily="34" charset="0"/>
                <a:ea typeface="Calibri" panose="020F0502020204030204" pitchFamily="34" charset="0"/>
                <a:cs typeface="Times New Roman" panose="02020603050405020304" pitchFamily="18" charset="0"/>
              </a:rPr>
              <a:t>podporuje síťování všech zainteresovaných aktérů a jejich zapojení do plánování a komunikace v konkrétních případech,</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0">
                <a:effectLst/>
                <a:latin typeface="Arial" panose="020B0604020202020204" pitchFamily="34" charset="0"/>
                <a:ea typeface="Calibri" panose="020F0502020204030204" pitchFamily="34" charset="0"/>
                <a:cs typeface="Times New Roman" panose="02020603050405020304" pitchFamily="18" charset="0"/>
              </a:rPr>
              <a:t>účastní se případových setkání aktérů sítě,</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0">
                <a:effectLst/>
                <a:latin typeface="Arial" panose="020B0604020202020204" pitchFamily="34" charset="0"/>
                <a:ea typeface="Calibri" panose="020F0502020204030204" pitchFamily="34" charset="0"/>
                <a:cs typeface="Times New Roman" panose="02020603050405020304" pitchFamily="18" charset="0"/>
              </a:rPr>
              <a:t>podílí se na zajištění intervizí a supervizí projektového týmu.</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0">
                <a:effectLst/>
                <a:latin typeface="Arial" panose="020B0604020202020204" pitchFamily="34" charset="0"/>
                <a:ea typeface="Times New Roman" panose="02020603050405020304" pitchFamily="18" charset="0"/>
                <a:cs typeface="Times New Roman" panose="02020603050405020304" pitchFamily="18" charset="0"/>
              </a:rPr>
              <a:t>Kvalifikace</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sociální pracovník s odbornou způsobilostí dle zákona 108/2006 Sb.., o sociálních službách </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0">
                <a:effectLst/>
                <a:latin typeface="Arial" panose="020B0604020202020204" pitchFamily="34" charset="0"/>
                <a:ea typeface="Times New Roman" panose="02020603050405020304" pitchFamily="18" charset="0"/>
                <a:cs typeface="Times New Roman" panose="02020603050405020304" pitchFamily="18" charset="0"/>
              </a:rPr>
              <a:t>Forma zaměstnání</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HPP, DPČ, DPP</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0">
                <a:effectLst/>
                <a:latin typeface="Arial" panose="020B0604020202020204" pitchFamily="34" charset="0"/>
                <a:ea typeface="Times New Roman" panose="02020603050405020304" pitchFamily="18" charset="0"/>
                <a:cs typeface="Times New Roman" panose="02020603050405020304" pitchFamily="18" charset="0"/>
              </a:rPr>
              <a:t>Předpokládaný úvazek</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dle identifikovaných potřeb projektu</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r>
              <a:rPr lang="cs-CZ" sz="800" u="sng" dirty="0">
                <a:effectLst/>
                <a:latin typeface="Arial" panose="020B0604020202020204" pitchFamily="34" charset="0"/>
                <a:ea typeface="Times New Roman" panose="02020603050405020304" pitchFamily="18" charset="0"/>
                <a:cs typeface="Times New Roman" panose="02020603050405020304" pitchFamily="18" charset="0"/>
              </a:rPr>
              <a:t>Měsíční sazba</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viz Obvyklé mzdy/platy www.esfcr.cz – Odborný gestor/garant</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lvl="0" indent="0">
              <a:spcBef>
                <a:spcPts val="600"/>
              </a:spcBef>
              <a:spcAft>
                <a:spcPts val="600"/>
              </a:spcAft>
              <a:buFont typeface="+mj-lt"/>
              <a:buNone/>
            </a:pPr>
            <a:r>
              <a:rPr lang="cs-CZ" sz="800" b="1" kern="0" dirty="0">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rPr>
              <a:t>Case manager - případový (sociální) pracovník </a:t>
            </a:r>
            <a:endParaRPr lang="cs-CZ" sz="800" b="1" kern="0" dirty="0">
              <a:solidFill>
                <a:srgbClr val="262626"/>
              </a:solidFill>
              <a:effectLst/>
              <a:latin typeface="Cambria" panose="02040503050406030204" pitchFamily="18"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dirty="0">
                <a:effectLst/>
                <a:latin typeface="Arial" panose="020B0604020202020204" pitchFamily="34" charset="0"/>
                <a:ea typeface="Calibri" panose="020F0502020204030204" pitchFamily="34" charset="0"/>
                <a:cs typeface="Times New Roman" panose="02020603050405020304" pitchFamily="18" charset="0"/>
              </a:rPr>
              <a:t>Pracovník na této pozici vykonává</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případovou (sociální) práci. </a:t>
            </a:r>
            <a:r>
              <a:rPr lang="cs-CZ" sz="800" dirty="0">
                <a:effectLst/>
                <a:latin typeface="Arial" panose="020B0604020202020204" pitchFamily="34" charset="0"/>
                <a:ea typeface="Calibri" panose="020F0502020204030204" pitchFamily="34" charset="0"/>
                <a:cs typeface="Times New Roman" panose="02020603050405020304" pitchFamily="18" charset="0"/>
              </a:rPr>
              <a:t>V oblasti zaměstnanosti </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zajišťuje zapojení interních a externích aktérů do podpory osobám z cílové skupiny. </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Bef>
                <a:spcPts val="600"/>
              </a:spcBef>
              <a:spcAft>
                <a:spcPts val="600"/>
              </a:spcAft>
              <a:tabLst>
                <a:tab pos="4500880" algn="l"/>
              </a:tabLst>
            </a:pPr>
            <a:r>
              <a:rPr lang="cs-CZ" sz="800" u="sng" dirty="0">
                <a:effectLst/>
                <a:latin typeface="Arial" panose="020B0604020202020204" pitchFamily="34" charset="0"/>
                <a:ea typeface="Calibri" panose="020F0502020204030204" pitchFamily="34" charset="0"/>
                <a:cs typeface="Times New Roman" panose="02020603050405020304" pitchFamily="18" charset="0"/>
              </a:rPr>
              <a:t>Hlavní činnosti jsou následující:</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0">
                <a:effectLst/>
                <a:latin typeface="Arial" panose="020B0604020202020204" pitchFamily="34" charset="0"/>
                <a:ea typeface="Times New Roman" panose="02020603050405020304" pitchFamily="18" charset="0"/>
                <a:cs typeface="Times New Roman" panose="02020603050405020304" pitchFamily="18" charset="0"/>
              </a:rPr>
              <a:t>mapuje potřeby, cíle a plány podpory pro osoby z cílové skupiny (ve spolupráci se sociálním pracovníkem),</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0">
                <a:effectLst/>
                <a:latin typeface="Arial" panose="020B0604020202020204" pitchFamily="34" charset="0"/>
                <a:ea typeface="Times New Roman" panose="02020603050405020304" pitchFamily="18" charset="0"/>
                <a:cs typeface="Times New Roman" panose="02020603050405020304" pitchFamily="18" charset="0"/>
              </a:rPr>
              <a:t>vytváří a koordinuje individuální podpůrné sítě (na základě osobních konzultací s klíčovými pracovníky osob z cílové skupiny a dalšími aktéry podpory a na základě znalosti potřeb cílových skupin),</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Bef>
                <a:spcPts val="600"/>
              </a:spcBef>
              <a:spcAft>
                <a:spcPts val="600"/>
              </a:spcAft>
              <a:buFont typeface="Wingdings" panose="05000000000000000000" pitchFamily="2" charset="2"/>
              <a:buChar char=""/>
            </a:pPr>
            <a:r>
              <a:rPr lang="cs-CZ" sz="800" dirty="0">
                <a:effectLst/>
                <a:latin typeface="Arial" panose="020B0604020202020204" pitchFamily="34" charset="0"/>
                <a:ea typeface="Times New Roman" panose="02020603050405020304" pitchFamily="18" charset="0"/>
                <a:cs typeface="Times New Roman" panose="02020603050405020304" pitchFamily="18" charset="0"/>
              </a:rPr>
              <a:t>mapuje dostupné služby včetně jejich aktuální kapacity,</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Bef>
                <a:spcPts val="600"/>
              </a:spcBef>
              <a:spcAft>
                <a:spcPts val="600"/>
              </a:spcAft>
              <a:buFont typeface="Wingdings" panose="05000000000000000000" pitchFamily="2" charset="2"/>
              <a:buChar char=""/>
            </a:pPr>
            <a:r>
              <a:rPr lang="cs-CZ" sz="800" dirty="0">
                <a:effectLst/>
                <a:latin typeface="Arial" panose="020B0604020202020204" pitchFamily="34" charset="0"/>
                <a:ea typeface="Times New Roman" panose="02020603050405020304" pitchFamily="18" charset="0"/>
                <a:cs typeface="Times New Roman" panose="02020603050405020304" pitchFamily="18" charset="0"/>
              </a:rPr>
              <a:t>komunikuje s poskytovateli sociálních a zdravotních služeb, služeb zaměstnanosti a s dalšími návaznými službami, s praktickými lékaři a s dalšími odborníky s cílem zajištění koordinovaného přístupu k řešení životní situace osob z cílové skupiny,</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0">
                <a:effectLst/>
                <a:latin typeface="Arial" panose="020B0604020202020204" pitchFamily="34" charset="0"/>
                <a:ea typeface="Calibri" panose="020F0502020204030204" pitchFamily="34" charset="0"/>
                <a:cs typeface="Times New Roman" panose="02020603050405020304" pitchFamily="18" charset="0"/>
              </a:rPr>
              <a:t>vyhodnocuje adekvátnost sítě, role jednotlivých aktérů a efektivitu jejich spolupráce, navrhuje optimalizace sítě s ohledem na priority stanovené individuálním plánem osob z cílové skupiny.</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0">
                <a:effectLst/>
                <a:latin typeface="Arial" panose="020B0604020202020204" pitchFamily="34" charset="0"/>
                <a:ea typeface="Calibri" panose="020F0502020204030204" pitchFamily="34" charset="0"/>
                <a:cs typeface="Times New Roman" panose="02020603050405020304" pitchFamily="18" charset="0"/>
              </a:rPr>
              <a:t>Kvalifikace:</a:t>
            </a:r>
            <a:r>
              <a:rPr lang="cs-CZ" sz="800" dirty="0">
                <a:effectLst/>
                <a:latin typeface="Arial" panose="020B0604020202020204" pitchFamily="34" charset="0"/>
                <a:ea typeface="Calibri" panose="020F0502020204030204" pitchFamily="34" charset="0"/>
                <a:cs typeface="Times New Roman" panose="02020603050405020304" pitchFamily="18" charset="0"/>
              </a:rPr>
              <a:t> </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odpovídající kvalifikace a praxe v poskytování služeb v daném oboru, </a:t>
            </a:r>
            <a:r>
              <a:rPr lang="cs-CZ" sz="800" dirty="0">
                <a:effectLst/>
                <a:latin typeface="Arial" panose="020B0604020202020204" pitchFamily="34" charset="0"/>
                <a:ea typeface="Calibri" panose="020F0502020204030204" pitchFamily="34" charset="0"/>
                <a:cs typeface="Times New Roman" panose="02020603050405020304" pitchFamily="18" charset="0"/>
              </a:rPr>
              <a:t>zkušenost s vytvářením a koordinací sítí podpory a s plánováním a vedením případových konferencí výhodou</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r>
              <a:rPr lang="cs-CZ" sz="800" u="sng" dirty="0">
                <a:effectLst/>
                <a:latin typeface="Arial" panose="020B0604020202020204" pitchFamily="34" charset="0"/>
                <a:ea typeface="Calibri" panose="020F0502020204030204" pitchFamily="34" charset="0"/>
                <a:cs typeface="Times New Roman" panose="02020603050405020304" pitchFamily="18" charset="0"/>
              </a:rPr>
              <a:t>Forma zaměstnání:</a:t>
            </a:r>
            <a:r>
              <a:rPr lang="cs-CZ" sz="800" dirty="0">
                <a:effectLst/>
                <a:latin typeface="Arial" panose="020B0604020202020204" pitchFamily="34" charset="0"/>
                <a:ea typeface="Calibri" panose="020F0502020204030204" pitchFamily="34" charset="0"/>
                <a:cs typeface="Times New Roman" panose="02020603050405020304" pitchFamily="18" charset="0"/>
              </a:rPr>
              <a:t> </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HPP, DPČ, DPP</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0">
                <a:effectLst/>
                <a:latin typeface="Arial" panose="020B0604020202020204" pitchFamily="34" charset="0"/>
                <a:ea typeface="Calibri" panose="020F0502020204030204" pitchFamily="34" charset="0"/>
                <a:cs typeface="Times New Roman" panose="02020603050405020304" pitchFamily="18" charset="0"/>
              </a:rPr>
              <a:t>Předpokládaný úvazek:</a:t>
            </a:r>
            <a:r>
              <a:rPr lang="cs-CZ" sz="800" dirty="0">
                <a:effectLst/>
                <a:latin typeface="Arial" panose="020B0604020202020204" pitchFamily="34" charset="0"/>
                <a:ea typeface="Calibri" panose="020F0502020204030204" pitchFamily="34" charset="0"/>
                <a:cs typeface="Times New Roman" panose="02020603050405020304" pitchFamily="18" charset="0"/>
              </a:rPr>
              <a:t> </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dle identifikovaných potřeb cílové skupiny</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r>
              <a:rPr lang="cs-CZ" sz="800" u="sng" dirty="0">
                <a:effectLst/>
                <a:latin typeface="Arial" panose="020B0604020202020204" pitchFamily="34" charset="0"/>
                <a:ea typeface="Times New Roman" panose="02020603050405020304" pitchFamily="18" charset="0"/>
                <a:cs typeface="Times New Roman" panose="02020603050405020304" pitchFamily="18" charset="0"/>
              </a:rPr>
              <a:t>Měsíční sazba</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ISPV</a:t>
            </a:r>
          </a:p>
          <a:p>
            <a:pPr marR="179705" algn="just">
              <a:lnSpc>
                <a:spcPct val="115000"/>
              </a:lnSpc>
              <a:spcBef>
                <a:spcPts val="600"/>
              </a:spcBef>
              <a:spcAft>
                <a:spcPts val="600"/>
              </a:spcAft>
            </a:pPr>
            <a:endParaRPr lang="cs-CZ" sz="800" dirty="0">
              <a:effectLst/>
              <a:latin typeface="Arial" panose="020B0604020202020204" pitchFamily="34" charset="0"/>
              <a:ea typeface="Times New Roman" panose="02020603050405020304" pitchFamily="18" charset="0"/>
              <a:cs typeface="Times New Roman" panose="02020603050405020304" pitchFamily="18" charset="0"/>
            </a:endParaRPr>
          </a:p>
          <a:p>
            <a:pPr marL="0" lvl="0" indent="0">
              <a:spcBef>
                <a:spcPts val="600"/>
              </a:spcBef>
              <a:spcAft>
                <a:spcPts val="600"/>
              </a:spcAft>
              <a:buFont typeface="+mj-lt"/>
              <a:buNone/>
            </a:pPr>
            <a:r>
              <a:rPr lang="cs-CZ" sz="800" b="1" kern="0" dirty="0">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rPr>
              <a:t>Metodik pro práci s cílovými skupinami </a:t>
            </a:r>
            <a:endParaRPr lang="cs-CZ" sz="800" b="1" kern="0" dirty="0">
              <a:solidFill>
                <a:srgbClr val="262626"/>
              </a:solidFill>
              <a:effectLst/>
              <a:latin typeface="Cambria" panose="02040503050406030204" pitchFamily="18"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dirty="0">
                <a:effectLst/>
                <a:latin typeface="Arial" panose="020B0604020202020204" pitchFamily="34" charset="0"/>
                <a:ea typeface="Times New Roman" panose="02020603050405020304" pitchFamily="18" charset="0"/>
                <a:cs typeface="Times New Roman" panose="02020603050405020304" pitchFamily="18" charset="0"/>
              </a:rPr>
              <a:t>Pracovník na této pozici odpovídá za kvalitu práce pracovníků v přímé péči, za jejich vzdělávání a součinnost s partnery podpůrné sítě. </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Bef>
                <a:spcPts val="600"/>
              </a:spcBef>
              <a:spcAft>
                <a:spcPts val="600"/>
              </a:spcAft>
              <a:tabLst>
                <a:tab pos="4500880" algn="l"/>
              </a:tabLst>
            </a:pPr>
            <a:r>
              <a:rPr lang="cs-CZ" sz="800" u="sng" dirty="0">
                <a:effectLst/>
                <a:latin typeface="Arial" panose="020B0604020202020204" pitchFamily="34" charset="0"/>
                <a:ea typeface="Calibri" panose="020F0502020204030204" pitchFamily="34" charset="0"/>
                <a:cs typeface="Times New Roman" panose="02020603050405020304" pitchFamily="18" charset="0"/>
              </a:rPr>
              <a:t>Hlavní činnosti jsou následující:</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0">
                <a:effectLst/>
                <a:latin typeface="Arial" panose="020B0604020202020204" pitchFamily="34" charset="0"/>
                <a:ea typeface="Calibri" panose="020F0502020204030204" pitchFamily="34" charset="0"/>
                <a:cs typeface="Times New Roman" panose="02020603050405020304" pitchFamily="18" charset="0"/>
              </a:rPr>
              <a:t>podílí se na aktivitách mapujících cílové skupiny v území a </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aktivitách zaměřených na výběr účastníků projektu, </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0">
                <a:effectLst/>
                <a:latin typeface="Arial" panose="020B0604020202020204" pitchFamily="34" charset="0"/>
                <a:ea typeface="Calibri" panose="020F0502020204030204" pitchFamily="34" charset="0"/>
                <a:cs typeface="Times New Roman" panose="02020603050405020304" pitchFamily="18" charset="0"/>
              </a:rPr>
              <a:t>metodicky vede tým pracovníků, kteří přímo pracují s osobami z cílové skupiny a další podpory (peer pracovníci, další specialisté), </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0">
                <a:effectLst/>
                <a:latin typeface="Arial" panose="020B0604020202020204" pitchFamily="34" charset="0"/>
                <a:ea typeface="Calibri" panose="020F0502020204030204" pitchFamily="34" charset="0"/>
                <a:cs typeface="Times New Roman" panose="02020603050405020304" pitchFamily="18" charset="0"/>
              </a:rPr>
              <a:t>vytváří a koordinuje individuální podpůrné sítě a multidisciplinární týmy na základě znalosti potřeb účastníků, </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0">
                <a:effectLst/>
                <a:latin typeface="Arial" panose="020B0604020202020204" pitchFamily="34" charset="0"/>
                <a:ea typeface="Calibri" panose="020F0502020204030204" pitchFamily="34" charset="0"/>
                <a:cs typeface="Times New Roman" panose="02020603050405020304" pitchFamily="18" charset="0"/>
              </a:rPr>
              <a:t>podporuje klíčové pracovníky při tvorbě podpůrné sítě konkrétního klienta, podílí se na nastavování spolupráce s těmito organizacemi, </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300"/>
              </a:spcBef>
              <a:spcAft>
                <a:spcPts val="300"/>
              </a:spcAft>
              <a:buFont typeface="Wingdings" panose="05000000000000000000" pitchFamily="2" charset="2"/>
              <a:buChar char=""/>
            </a:pPr>
            <a:r>
              <a:rPr lang="cs-CZ" sz="800" dirty="0">
                <a:effectLst/>
                <a:latin typeface="Arial" panose="020B0604020202020204" pitchFamily="34" charset="0"/>
                <a:ea typeface="Calibri" panose="020F0502020204030204" pitchFamily="34" charset="0"/>
                <a:cs typeface="Times New Roman" panose="02020603050405020304" pitchFamily="18" charset="0"/>
              </a:rPr>
              <a:t>vyhodnocuje efektivitu podpory a podpůrných sítí, </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efektivitu používaných metod, navrhuje optimalizaci řešení s ohledem na priority stanovené individuálním plánem klienta,</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800"/>
              </a:spcAft>
              <a:buFont typeface="Wingdings" panose="05000000000000000000" pitchFamily="2" charset="2"/>
              <a:buChar char=""/>
            </a:pPr>
            <a:r>
              <a:rPr lang="cs-CZ" sz="800" dirty="0">
                <a:effectLst/>
                <a:latin typeface="Arial" panose="020B0604020202020204" pitchFamily="34" charset="0"/>
                <a:ea typeface="Calibri" panose="020F0502020204030204" pitchFamily="34" charset="0"/>
                <a:cs typeface="Times New Roman" panose="02020603050405020304" pitchFamily="18" charset="0"/>
              </a:rPr>
              <a:t>ve spolupráci s koordinátorem projektu navrhuje a organizuje vzdělávací programy pro členy projektového týmu (včetně supervizí).</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r>
              <a:rPr lang="cs-CZ" sz="800" u="sng" dirty="0">
                <a:effectLst/>
                <a:latin typeface="Arial" panose="020B0604020202020204" pitchFamily="34" charset="0"/>
                <a:ea typeface="Times New Roman" panose="02020603050405020304" pitchFamily="18" charset="0"/>
                <a:cs typeface="Times New Roman" panose="02020603050405020304" pitchFamily="18" charset="0"/>
              </a:rPr>
              <a:t>Kvalifikac</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e: odpovídající vzdělání </a:t>
            </a:r>
            <a:r>
              <a:rPr lang="cs-CZ" sz="800" dirty="0">
                <a:effectLst/>
                <a:latin typeface="Arial" panose="020B0604020202020204" pitchFamily="34" charset="0"/>
                <a:ea typeface="Calibri" panose="020F0502020204030204" pitchFamily="34" charset="0"/>
                <a:cs typeface="Times New Roman" panose="02020603050405020304" pitchFamily="18" charset="0"/>
              </a:rPr>
              <a:t>s ohledem na zaměření aktivity, zkušenost práce s cílovými skupinami</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0">
                <a:effectLst/>
                <a:latin typeface="Arial" panose="020B0604020202020204" pitchFamily="34" charset="0"/>
                <a:ea typeface="Times New Roman" panose="02020603050405020304" pitchFamily="18" charset="0"/>
                <a:cs typeface="Times New Roman" panose="02020603050405020304" pitchFamily="18" charset="0"/>
              </a:rPr>
              <a:t>Forma zaměstnání</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HPP, DPČ, DPP</a:t>
            </a:r>
          </a:p>
          <a:p>
            <a:pPr algn="just">
              <a:lnSpc>
                <a:spcPct val="115000"/>
              </a:lnSpc>
              <a:spcAft>
                <a:spcPts val="800"/>
              </a:spcAft>
            </a:pPr>
            <a:r>
              <a:rPr lang="cs-CZ" sz="800" u="sng" dirty="0">
                <a:effectLst/>
                <a:latin typeface="Arial" panose="020B0604020202020204" pitchFamily="34" charset="0"/>
                <a:ea typeface="Times New Roman" panose="02020603050405020304" pitchFamily="18" charset="0"/>
                <a:cs typeface="Times New Roman" panose="02020603050405020304" pitchFamily="18" charset="0"/>
              </a:rPr>
              <a:t>Předpokládaný úvazek</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dle identifikovaných potřeb projektu</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r>
              <a:rPr lang="cs-CZ" sz="800" u="sng" dirty="0">
                <a:effectLst/>
                <a:latin typeface="Arial" panose="020B0604020202020204" pitchFamily="34" charset="0"/>
                <a:ea typeface="Times New Roman" panose="02020603050405020304" pitchFamily="18" charset="0"/>
                <a:cs typeface="Times New Roman" panose="02020603050405020304" pitchFamily="18" charset="0"/>
              </a:rPr>
              <a:t>Měsíční sazba</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viz Obvyklé mzdy/platy www.esfcr.cz – Metodik</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endParaRPr lang="cs-CZ" sz="800" dirty="0">
              <a:effectLst/>
              <a:latin typeface="Arial" panose="020B060402020202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endParaRPr lang="cs-CZ" sz="800" dirty="0">
              <a:effectLst/>
              <a:latin typeface="Arial" panose="020B0604020202020204" pitchFamily="34" charset="0"/>
              <a:ea typeface="Times New Roman" panose="02020603050405020304" pitchFamily="18" charset="0"/>
              <a:cs typeface="Times New Roman" panose="02020603050405020304" pitchFamily="18" charset="0"/>
            </a:endParaRPr>
          </a:p>
          <a:p>
            <a:pPr marL="0" lvl="0" indent="0">
              <a:spcBef>
                <a:spcPts val="600"/>
              </a:spcBef>
              <a:spcAft>
                <a:spcPts val="600"/>
              </a:spcAft>
              <a:buFont typeface="+mj-lt"/>
              <a:buNone/>
            </a:pPr>
            <a:r>
              <a:rPr lang="cs-CZ" sz="800" b="1" kern="0" dirty="0">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rPr>
              <a:t>Peer pracovník/ peer asistent/ pomocný pracovník z řad cílové skupiny </a:t>
            </a:r>
            <a:endParaRPr lang="cs-CZ" sz="800" b="1" kern="0" dirty="0">
              <a:solidFill>
                <a:srgbClr val="262626"/>
              </a:solidFill>
              <a:effectLst/>
              <a:latin typeface="Cambria" panose="02040503050406030204" pitchFamily="18"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r>
              <a:rPr lang="cs-CZ" sz="800" dirty="0">
                <a:effectLst/>
                <a:latin typeface="Arial" panose="020B0604020202020204" pitchFamily="34" charset="0"/>
                <a:ea typeface="Times New Roman" panose="02020603050405020304" pitchFamily="18" charset="0"/>
                <a:cs typeface="Times New Roman" panose="02020603050405020304" pitchFamily="18" charset="0"/>
              </a:rPr>
              <a:t>Pracovník na této pozici </a:t>
            </a:r>
            <a:r>
              <a:rPr lang="cs-CZ" sz="800" dirty="0">
                <a:effectLst/>
                <a:latin typeface="Arial" panose="020B0604020202020204" pitchFamily="34" charset="0"/>
                <a:ea typeface="Calibri" panose="020F0502020204030204" pitchFamily="34" charset="0"/>
                <a:cs typeface="Times New Roman" panose="02020603050405020304" pitchFamily="18" charset="0"/>
              </a:rPr>
              <a:t>je aktivně zapojen do přímé podpory osob z cílové skupiny, při kontaktu s nimi </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využívá svoje vlastní zkušenosti se situacemi blízkými zkušenostem těchto osob.</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Bef>
                <a:spcPts val="600"/>
              </a:spcBef>
              <a:spcAft>
                <a:spcPts val="600"/>
              </a:spcAft>
              <a:tabLst>
                <a:tab pos="4500880" algn="l"/>
              </a:tabLst>
            </a:pPr>
            <a:r>
              <a:rPr lang="cs-CZ" sz="800" u="sng" dirty="0">
                <a:effectLst/>
                <a:latin typeface="Arial" panose="020B0604020202020204" pitchFamily="34" charset="0"/>
                <a:ea typeface="Calibri" panose="020F0502020204030204" pitchFamily="34" charset="0"/>
                <a:cs typeface="Times New Roman" panose="02020603050405020304" pitchFamily="18" charset="0"/>
              </a:rPr>
              <a:t>Hlavní činnosti jsou následující:</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0">
                <a:effectLst/>
                <a:latin typeface="Arial" panose="020B0604020202020204" pitchFamily="34" charset="0"/>
                <a:ea typeface="Calibri" panose="020F0502020204030204" pitchFamily="34" charset="0"/>
                <a:cs typeface="Times New Roman" panose="02020603050405020304" pitchFamily="18" charset="0"/>
              </a:rPr>
              <a:t>pod dohledem kompetentního pracovníka je v přímém kontaktu s osobami z cílové skupiny, sdílí s nimi svoje vlastní zkušenosti z pozice klienta a podporuje tak proces sociálního začleňování těchto osob,</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0">
                <a:effectLst/>
                <a:latin typeface="Arial" panose="020B0604020202020204" pitchFamily="34" charset="0"/>
                <a:ea typeface="Calibri" panose="020F0502020204030204" pitchFamily="34" charset="0"/>
                <a:cs typeface="Times New Roman" panose="02020603050405020304" pitchFamily="18" charset="0"/>
              </a:rPr>
              <a:t>spolupracuje s pracovníky v přímé práci, poskytuje zpětnou vazbu k používaným pracovním postupům, navrhuje cesty ke zefektivnění spolupráce.</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r>
              <a:rPr lang="cs-CZ" sz="800" u="sng" dirty="0">
                <a:effectLst/>
                <a:latin typeface="Arial" panose="020B0604020202020204" pitchFamily="34" charset="0"/>
                <a:ea typeface="Times New Roman" panose="02020603050405020304" pitchFamily="18" charset="0"/>
                <a:cs typeface="Times New Roman" panose="02020603050405020304" pitchFamily="18" charset="0"/>
              </a:rPr>
              <a:t>Kvalifikace</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a:t>
            </a:r>
            <a:r>
              <a:rPr lang="cs-CZ" sz="800" dirty="0">
                <a:effectLst/>
                <a:latin typeface="Arial" panose="020B0604020202020204" pitchFamily="34" charset="0"/>
                <a:ea typeface="Calibri" panose="020F0502020204030204" pitchFamily="34" charset="0"/>
                <a:cs typeface="Times New Roman" panose="02020603050405020304" pitchFamily="18" charset="0"/>
              </a:rPr>
              <a:t>relevantní zkušenost odpovídající typu cílové skupiny, komunikační dovednosti, schopnost spolupracovat v týmu, schopnost pracovat se svým životním příběhem</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0">
                <a:effectLst/>
                <a:latin typeface="Arial" panose="020B0604020202020204" pitchFamily="34" charset="0"/>
                <a:ea typeface="Times New Roman" panose="02020603050405020304" pitchFamily="18" charset="0"/>
                <a:cs typeface="Times New Roman" panose="02020603050405020304" pitchFamily="18" charset="0"/>
              </a:rPr>
              <a:t>Forma zaměstnání</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DPČ, DPP </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0">
                <a:effectLst/>
                <a:latin typeface="Arial" panose="020B0604020202020204" pitchFamily="34" charset="0"/>
                <a:ea typeface="Times New Roman" panose="02020603050405020304" pitchFamily="18" charset="0"/>
                <a:cs typeface="Times New Roman" panose="02020603050405020304" pitchFamily="18" charset="0"/>
              </a:rPr>
              <a:t>Předpokládaný úvazek</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dle identifikovaných potřeb cílové skupiny</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r>
              <a:rPr lang="cs-CZ" sz="800" u="sng" dirty="0">
                <a:effectLst/>
                <a:latin typeface="Arial" panose="020B0604020202020204" pitchFamily="34" charset="0"/>
                <a:ea typeface="Times New Roman" panose="02020603050405020304" pitchFamily="18" charset="0"/>
              </a:rPr>
              <a:t>Měsíční sazba</a:t>
            </a:r>
            <a:r>
              <a:rPr lang="cs-CZ" sz="800" dirty="0">
                <a:effectLst/>
                <a:latin typeface="Arial" panose="020B0604020202020204" pitchFamily="34" charset="0"/>
                <a:ea typeface="Times New Roman" panose="02020603050405020304" pitchFamily="18" charset="0"/>
              </a:rPr>
              <a:t>: ISPV</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endParaRPr lang="cs-CZ" sz="800" dirty="0">
              <a:effectLst/>
              <a:latin typeface="Arial" panose="020B060402020202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cs-CZ" sz="800" kern="1200" dirty="0">
              <a:solidFill>
                <a:schemeClr val="tx1"/>
              </a:solidFill>
              <a:effectLst/>
              <a:latin typeface="+mn-lt"/>
              <a:ea typeface="+mn-ea"/>
              <a:cs typeface="+mn-cs"/>
            </a:endParaRPr>
          </a:p>
        </p:txBody>
      </p:sp>
      <p:sp>
        <p:nvSpPr>
          <p:cNvPr id="4" name="Zástupný symbol pro číslo snímku 3"/>
          <p:cNvSpPr>
            <a:spLocks noGrp="1"/>
          </p:cNvSpPr>
          <p:nvPr>
            <p:ph type="sldNum" sz="quarter" idx="5"/>
          </p:nvPr>
        </p:nvSpPr>
        <p:spPr/>
        <p:txBody>
          <a:bodyPr/>
          <a:lstStyle/>
          <a:p>
            <a:fld id="{53FB31FA-E905-4016-9D4B-970DF0C7EE08}" type="slidenum">
              <a:rPr lang="cs-CZ" smtClean="0"/>
              <a:t>16</a:t>
            </a:fld>
            <a:endParaRPr lang="cs-CZ" dirty="0"/>
          </a:p>
        </p:txBody>
      </p:sp>
    </p:spTree>
    <p:extLst>
      <p:ext uri="{BB962C8B-B14F-4D97-AF65-F5344CB8AC3E}">
        <p14:creationId xmlns:p14="http://schemas.microsoft.com/office/powerpoint/2010/main" val="163257425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0" marR="0" lvl="0" indent="0" algn="just" defTabSz="914400" rtl="0" eaLnBrk="1" fontAlgn="auto" latinLnBrk="0" hangingPunct="1">
              <a:lnSpc>
                <a:spcPct val="100000"/>
              </a:lnSpc>
              <a:spcBef>
                <a:spcPts val="0"/>
              </a:spcBef>
              <a:spcAft>
                <a:spcPts val="1100"/>
              </a:spcAft>
              <a:buClrTx/>
              <a:buSzTx/>
              <a:buFont typeface="Symbol" panose="05050102010706020507" pitchFamily="18" charset="2"/>
              <a:buNone/>
              <a:tabLst/>
              <a:defRPr/>
            </a:pPr>
            <a:r>
              <a:rPr lang="cs-CZ" sz="800" b="1" dirty="0"/>
              <a:t>Celkový počet účastníků </a:t>
            </a:r>
          </a:p>
          <a:p>
            <a:pPr marL="0" marR="0" lvl="0" indent="0" algn="just" defTabSz="914400" rtl="0" eaLnBrk="1" fontAlgn="auto" latinLnBrk="0" hangingPunct="1">
              <a:lnSpc>
                <a:spcPct val="100000"/>
              </a:lnSpc>
              <a:spcBef>
                <a:spcPts val="0"/>
              </a:spcBef>
              <a:spcAft>
                <a:spcPts val="1100"/>
              </a:spcAft>
              <a:buClrTx/>
              <a:buSzTx/>
              <a:buFont typeface="Symbol" panose="05050102010706020507" pitchFamily="18" charset="2"/>
              <a:buNone/>
              <a:tabLst/>
              <a:defRPr/>
            </a:pPr>
            <a:r>
              <a:rPr lang="cs-CZ" sz="800" dirty="0"/>
              <a:t>Celkový počet osob/účastníků (zaměstnanců, pracovníků implementační struktury, osob cílových skupin apod.), které v rámci projektu získaly jakoukoliv formu podpory, bez ohledu na počet poskytnutých podpor. Každá podpořená osoba se v rámci projektu započítává pouze jednou bez ohledu na to, kolik podpor obdržela. Podpora je jakákoliv aktivita financovaná z rozpočtu projektu, ze které mají cílové skupiny prospěch, podpora může mít formu např. vzdělávacího nebo rekvalifikačního kurzu, stáže, odborné konzultace, poradenství, výcviku, školení, odborné praxe apod. </a:t>
            </a:r>
            <a:endParaRPr lang="cs-CZ" sz="800" b="0" dirty="0">
              <a:effectLst/>
              <a:latin typeface="Arial" panose="020B0604020202020204" pitchFamily="34" charset="0"/>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1100"/>
              </a:spcAft>
              <a:buClrTx/>
              <a:buSzTx/>
              <a:buFont typeface="Symbol" panose="05050102010706020507" pitchFamily="18" charset="2"/>
              <a:buNone/>
              <a:tabLst/>
              <a:defRPr/>
            </a:pPr>
            <a:endParaRPr lang="cs-CZ" sz="800" b="0" dirty="0">
              <a:effectLst/>
              <a:latin typeface="Arial" panose="020B0604020202020204" pitchFamily="34" charset="0"/>
              <a:ea typeface="Calibri" panose="020F0502020204030204" pitchFamily="34" charset="0"/>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1100"/>
              </a:spcAft>
              <a:buClrTx/>
              <a:buSzTx/>
              <a:buFont typeface="Symbol" panose="05050102010706020507" pitchFamily="18" charset="2"/>
              <a:buNone/>
              <a:tabLst/>
              <a:defRPr/>
            </a:pPr>
            <a:r>
              <a:rPr lang="cs-CZ" sz="800" b="1" dirty="0"/>
              <a:t>Kapacita podpořených služeb – úvazky pracovníků</a:t>
            </a:r>
            <a:r>
              <a:rPr lang="cs-CZ" sz="800" dirty="0"/>
              <a:t> </a:t>
            </a:r>
          </a:p>
          <a:p>
            <a:pPr marL="0" marR="0" lvl="0" indent="0" algn="just" defTabSz="914400" rtl="0" eaLnBrk="1" fontAlgn="auto" latinLnBrk="0" hangingPunct="1">
              <a:lnSpc>
                <a:spcPct val="100000"/>
              </a:lnSpc>
              <a:spcBef>
                <a:spcPts val="0"/>
              </a:spcBef>
              <a:spcAft>
                <a:spcPts val="1100"/>
              </a:spcAft>
              <a:buClrTx/>
              <a:buSzTx/>
              <a:buFont typeface="Symbol" panose="05050102010706020507" pitchFamily="18" charset="2"/>
              <a:buNone/>
              <a:tabLst/>
              <a:defRPr/>
            </a:pPr>
            <a:r>
              <a:rPr lang="cs-CZ" sz="800" dirty="0"/>
              <a:t>Indikátor se týká služeb/programů, které mají ambulantní nebo terénní formu poskytování. Ambulantní forma – osoba do služby/programu dochází nebo je do ní/něj doprovázena nebo dopravována a součástí služby/programu zároveň není ubytování či přenocování. Terénní forma – služba/program je poskytován v jejím přirozeném sociálním prostředí. „Pracovníkem“ se rozumí odborní pracovníci, pracovníci v přímé péči, kteří přímo poskytují služby cílové skupině (např. sociální pracovník, pracovník v sociálních službách, zdravotnický pracovník, pedagogický pracovník). </a:t>
            </a:r>
          </a:p>
          <a:p>
            <a:pPr marL="0" marR="0" lvl="0" indent="0" algn="just" defTabSz="914400" rtl="0" eaLnBrk="1" fontAlgn="auto" latinLnBrk="0" hangingPunct="1">
              <a:lnSpc>
                <a:spcPct val="100000"/>
              </a:lnSpc>
              <a:spcBef>
                <a:spcPts val="0"/>
              </a:spcBef>
              <a:spcAft>
                <a:spcPts val="1100"/>
              </a:spcAft>
              <a:buClrTx/>
              <a:buSzTx/>
              <a:buFont typeface="Symbol" panose="05050102010706020507" pitchFamily="18" charset="2"/>
              <a:buNone/>
              <a:tabLst/>
              <a:defRPr/>
            </a:pPr>
            <a:endParaRPr lang="cs-CZ" sz="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1100"/>
              </a:spcAft>
              <a:buClrTx/>
              <a:buSzTx/>
              <a:buFont typeface="Symbol" panose="05050102010706020507" pitchFamily="18" charset="2"/>
              <a:buNone/>
              <a:tabLst/>
              <a:defRPr/>
            </a:pPr>
            <a:r>
              <a:rPr lang="cs-CZ" sz="800" b="1" dirty="0"/>
              <a:t>Využívání podpořených služeb </a:t>
            </a:r>
          </a:p>
          <a:p>
            <a:pPr marL="0" marR="0" lvl="0" indent="0" algn="just" defTabSz="914400" rtl="0" eaLnBrk="1" fontAlgn="auto" latinLnBrk="0" hangingPunct="1">
              <a:lnSpc>
                <a:spcPct val="100000"/>
              </a:lnSpc>
              <a:spcBef>
                <a:spcPts val="0"/>
              </a:spcBef>
              <a:spcAft>
                <a:spcPts val="1100"/>
              </a:spcAft>
              <a:buClrTx/>
              <a:buSzTx/>
              <a:buFont typeface="Symbol" panose="05050102010706020507" pitchFamily="18" charset="2"/>
              <a:buNone/>
              <a:tabLst/>
              <a:defRPr/>
            </a:pPr>
            <a:r>
              <a:rPr lang="cs-CZ" sz="800" dirty="0"/>
              <a:t>Počet osob, které využijí podpořenou službu či program během trvání projektu. "Služba/program" je poskytování pomoci a podpory fyzickým osobám v nepříznivé sociální či zdravotní situaci. Využíváním je myšleno být doložitelné klientem (tj. každá osoba je uvedená pouze jednou) dle standardů využívaných pro danou službu. Osoby uvedené v tomto indikátoru nejsou účastníky ve smyslu indikátoru 600 000 Celkový počet účastníků. Jedná se o osoby, které: - nemají přímý prospěch z finanční podpory ESF+, ale prospěch nepřímý, nebo - nelze s ohledem na anonymizovanou evidenci klientů u poskytované služby/programu či specifika cílové skupiny zahrnout do indikátoru 600 000 Celkový počet účastníků (jedná se o situace, kdy služba/program je poskytována dle příslušné právní úpravy), nebo - mají přímý prospěch z finanční podpory ESF+, tato podpora však z objektivních důvodů nepřesáhne limit bagatelní podpory. "Podpořené" znamená že dostaly finanční podporu z ESF+.</a:t>
            </a:r>
            <a:endParaRPr lang="cs-CZ" sz="800" b="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just">
              <a:spcAft>
                <a:spcPts val="1100"/>
              </a:spcAft>
              <a:buFont typeface="Symbol" panose="05050102010706020507" pitchFamily="18" charset="2"/>
              <a:buNone/>
            </a:pPr>
            <a:endParaRPr lang="cs-CZ" sz="800" kern="1200" dirty="0">
              <a:solidFill>
                <a:schemeClr val="tx1"/>
              </a:solidFill>
              <a:effectLst/>
              <a:latin typeface="+mn-lt"/>
              <a:ea typeface="+mn-ea"/>
              <a:cs typeface="+mn-cs"/>
            </a:endParaRPr>
          </a:p>
          <a:p>
            <a:pPr marL="0" lvl="0" indent="0" algn="just">
              <a:spcAft>
                <a:spcPts val="1100"/>
              </a:spcAft>
              <a:buFont typeface="Symbol" panose="05050102010706020507" pitchFamily="18" charset="2"/>
              <a:buNone/>
            </a:pPr>
            <a:r>
              <a:rPr lang="cs-CZ" sz="800" b="1" dirty="0"/>
              <a:t>Nové nebo inovované služby týkající se bydlení </a:t>
            </a:r>
          </a:p>
          <a:p>
            <a:pPr marL="0" lvl="0" indent="0" algn="just">
              <a:spcAft>
                <a:spcPts val="1100"/>
              </a:spcAft>
              <a:buFont typeface="Symbol" panose="05050102010706020507" pitchFamily="18" charset="2"/>
              <a:buNone/>
            </a:pPr>
            <a:r>
              <a:rPr lang="cs-CZ" sz="800" dirty="0"/>
              <a:t>Aktivity/programy zaměřené na zabydlování osob v bytové nouzi do bytů s podporou sociální práce a další podpůrné aktivity, které nově vznikly, nebo zkvalitnily svou stávající činnost v souběhu s řešením potřeb bydlení svých uživatelů. </a:t>
            </a:r>
          </a:p>
          <a:p>
            <a:pPr marL="0" lvl="0" indent="0" algn="just">
              <a:spcAft>
                <a:spcPts val="1100"/>
              </a:spcAft>
              <a:buFont typeface="Symbol" panose="05050102010706020507" pitchFamily="18" charset="2"/>
              <a:buNone/>
            </a:pPr>
            <a:endParaRPr lang="cs-CZ" sz="800" kern="1200" dirty="0">
              <a:solidFill>
                <a:schemeClr val="tx1"/>
              </a:solidFill>
              <a:effectLst/>
              <a:latin typeface="+mn-lt"/>
              <a:ea typeface="+mn-ea"/>
              <a:cs typeface="+mn-cs"/>
            </a:endParaRPr>
          </a:p>
          <a:p>
            <a:pPr marL="0" lvl="0" indent="0" algn="just">
              <a:spcAft>
                <a:spcPts val="1100"/>
              </a:spcAft>
              <a:buFont typeface="Symbol" panose="05050102010706020507" pitchFamily="18" charset="2"/>
              <a:buNone/>
            </a:pPr>
            <a:r>
              <a:rPr lang="cs-CZ" sz="800" b="1" dirty="0"/>
              <a:t>Účastníci projektů, u nichž intervence formou sociální práce naplnila svůj účel</a:t>
            </a:r>
            <a:endParaRPr lang="cs-CZ" sz="800" b="1" kern="1200" dirty="0">
              <a:solidFill>
                <a:schemeClr val="tx1"/>
              </a:solidFill>
              <a:effectLst/>
              <a:latin typeface="+mn-lt"/>
              <a:ea typeface="+mn-ea"/>
              <a:cs typeface="+mn-cs"/>
            </a:endParaRPr>
          </a:p>
          <a:p>
            <a:pPr marL="0" lvl="0" indent="0" algn="just">
              <a:spcAft>
                <a:spcPts val="1100"/>
              </a:spcAft>
              <a:buFont typeface="Symbol" panose="05050102010706020507" pitchFamily="18" charset="2"/>
              <a:buNone/>
            </a:pPr>
            <a:r>
              <a:rPr lang="cs-CZ" sz="1050" dirty="0"/>
              <a:t>Počet účastníků, kterým jsou poskytovány intervence sociální práce, mají uzavřen individuální plán a jeho kladné vyhodnocení svědčí o kvalitativní změně v životě. Příjemce provede do jednoho měsíce po ukončení podpory na základě uzavřeného individuálního plánu vyhodnocení splnění cílů stanovených v individuálním plánu zaměřených na řešení klientovy nepříznivé sociální situace.</a:t>
            </a:r>
            <a:endParaRPr lang="cs-CZ" sz="800" kern="1200" dirty="0">
              <a:solidFill>
                <a:schemeClr val="tx1"/>
              </a:solidFill>
              <a:effectLst/>
              <a:latin typeface="+mn-lt"/>
              <a:ea typeface="+mn-ea"/>
              <a:cs typeface="+mn-cs"/>
            </a:endParaRPr>
          </a:p>
          <a:p>
            <a:pPr marL="0" lvl="0" indent="0" algn="just">
              <a:spcAft>
                <a:spcPts val="1100"/>
              </a:spcAft>
              <a:buFont typeface="Symbol" panose="05050102010706020507" pitchFamily="18" charset="2"/>
              <a:buNone/>
            </a:pPr>
            <a:endParaRPr lang="cs-CZ" sz="800" kern="1200" dirty="0">
              <a:solidFill>
                <a:schemeClr val="tx1"/>
              </a:solidFill>
              <a:effectLst/>
              <a:latin typeface="+mn-lt"/>
              <a:ea typeface="+mn-ea"/>
              <a:cs typeface="+mn-cs"/>
            </a:endParaRPr>
          </a:p>
        </p:txBody>
      </p:sp>
      <p:sp>
        <p:nvSpPr>
          <p:cNvPr id="4" name="Zástupný symbol pro číslo snímku 3"/>
          <p:cNvSpPr>
            <a:spLocks noGrp="1"/>
          </p:cNvSpPr>
          <p:nvPr>
            <p:ph type="sldNum" sz="quarter" idx="5"/>
          </p:nvPr>
        </p:nvSpPr>
        <p:spPr/>
        <p:txBody>
          <a:bodyPr/>
          <a:lstStyle/>
          <a:p>
            <a:fld id="{53FB31FA-E905-4016-9D4B-970DF0C7EE08}" type="slidenum">
              <a:rPr lang="cs-CZ" smtClean="0"/>
              <a:t>17</a:t>
            </a:fld>
            <a:endParaRPr lang="cs-CZ" dirty="0"/>
          </a:p>
        </p:txBody>
      </p:sp>
    </p:spTree>
    <p:extLst>
      <p:ext uri="{BB962C8B-B14F-4D97-AF65-F5344CB8AC3E}">
        <p14:creationId xmlns:p14="http://schemas.microsoft.com/office/powerpoint/2010/main" val="369084118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53FB31FA-E905-4016-9D4B-970DF0C7EE08}" type="slidenum">
              <a:rPr lang="cs-CZ" smtClean="0"/>
              <a:t>18</a:t>
            </a:fld>
            <a:endParaRPr lang="cs-CZ" dirty="0"/>
          </a:p>
        </p:txBody>
      </p:sp>
    </p:spTree>
    <p:extLst>
      <p:ext uri="{BB962C8B-B14F-4D97-AF65-F5344CB8AC3E}">
        <p14:creationId xmlns:p14="http://schemas.microsoft.com/office/powerpoint/2010/main" val="293065445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sz="1200" kern="1200" dirty="0">
              <a:solidFill>
                <a:schemeClr val="tx1"/>
              </a:solidFill>
              <a:effectLst/>
              <a:latin typeface="+mn-lt"/>
              <a:ea typeface="+mn-ea"/>
              <a:cs typeface="+mn-cs"/>
            </a:endParaRPr>
          </a:p>
        </p:txBody>
      </p:sp>
      <p:sp>
        <p:nvSpPr>
          <p:cNvPr id="4" name="Zástupný symbol pro číslo snímku 3"/>
          <p:cNvSpPr>
            <a:spLocks noGrp="1"/>
          </p:cNvSpPr>
          <p:nvPr>
            <p:ph type="sldNum" sz="quarter" idx="5"/>
          </p:nvPr>
        </p:nvSpPr>
        <p:spPr/>
        <p:txBody>
          <a:bodyPr/>
          <a:lstStyle/>
          <a:p>
            <a:fld id="{53FB31FA-E905-4016-9D4B-970DF0C7EE08}" type="slidenum">
              <a:rPr lang="cs-CZ" smtClean="0"/>
              <a:t>19</a:t>
            </a:fld>
            <a:endParaRPr lang="cs-CZ" dirty="0"/>
          </a:p>
        </p:txBody>
      </p:sp>
    </p:spTree>
    <p:extLst>
      <p:ext uri="{BB962C8B-B14F-4D97-AF65-F5344CB8AC3E}">
        <p14:creationId xmlns:p14="http://schemas.microsoft.com/office/powerpoint/2010/main" val="3501308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sz="800" dirty="0"/>
              <a:t>Programové partnerství (PROP) proběhne 9. 6. 2022 – bude schvalována výzva, zatím není definitivní, předpokládáme možné změny a úpravy</a:t>
            </a:r>
          </a:p>
          <a:p>
            <a:endParaRPr lang="cs-CZ" sz="800" dirty="0"/>
          </a:p>
        </p:txBody>
      </p:sp>
      <p:sp>
        <p:nvSpPr>
          <p:cNvPr id="4" name="Zástupný symbol pro číslo snímku 3"/>
          <p:cNvSpPr>
            <a:spLocks noGrp="1"/>
          </p:cNvSpPr>
          <p:nvPr>
            <p:ph type="sldNum" sz="quarter" idx="5"/>
          </p:nvPr>
        </p:nvSpPr>
        <p:spPr/>
        <p:txBody>
          <a:bodyPr/>
          <a:lstStyle/>
          <a:p>
            <a:fld id="{53FB31FA-E905-4016-9D4B-970DF0C7EE08}" type="slidenum">
              <a:rPr lang="cs-CZ" smtClean="0"/>
              <a:t>2</a:t>
            </a:fld>
            <a:endParaRPr lang="cs-CZ" dirty="0"/>
          </a:p>
        </p:txBody>
      </p:sp>
    </p:spTree>
    <p:extLst>
      <p:ext uri="{BB962C8B-B14F-4D97-AF65-F5344CB8AC3E}">
        <p14:creationId xmlns:p14="http://schemas.microsoft.com/office/powerpoint/2010/main" val="88146031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sz="1200" kern="1200" dirty="0">
              <a:solidFill>
                <a:schemeClr val="tx1"/>
              </a:solidFill>
              <a:effectLst/>
              <a:latin typeface="+mn-lt"/>
              <a:ea typeface="+mn-ea"/>
              <a:cs typeface="+mn-cs"/>
            </a:endParaRPr>
          </a:p>
        </p:txBody>
      </p:sp>
      <p:sp>
        <p:nvSpPr>
          <p:cNvPr id="4" name="Zástupný symbol pro číslo snímku 3"/>
          <p:cNvSpPr>
            <a:spLocks noGrp="1"/>
          </p:cNvSpPr>
          <p:nvPr>
            <p:ph type="sldNum" sz="quarter" idx="5"/>
          </p:nvPr>
        </p:nvSpPr>
        <p:spPr/>
        <p:txBody>
          <a:bodyPr/>
          <a:lstStyle/>
          <a:p>
            <a:fld id="{53FB31FA-E905-4016-9D4B-970DF0C7EE08}" type="slidenum">
              <a:rPr lang="cs-CZ" smtClean="0"/>
              <a:t>20</a:t>
            </a:fld>
            <a:endParaRPr lang="cs-CZ" dirty="0"/>
          </a:p>
        </p:txBody>
      </p:sp>
    </p:spTree>
    <p:extLst>
      <p:ext uri="{BB962C8B-B14F-4D97-AF65-F5344CB8AC3E}">
        <p14:creationId xmlns:p14="http://schemas.microsoft.com/office/powerpoint/2010/main" val="230113055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sz="1200" kern="1200" dirty="0">
              <a:solidFill>
                <a:schemeClr val="tx1"/>
              </a:solidFill>
              <a:effectLst/>
              <a:latin typeface="+mn-lt"/>
              <a:ea typeface="+mn-ea"/>
              <a:cs typeface="+mn-cs"/>
            </a:endParaRPr>
          </a:p>
        </p:txBody>
      </p:sp>
      <p:sp>
        <p:nvSpPr>
          <p:cNvPr id="4" name="Zástupný symbol pro číslo snímku 3"/>
          <p:cNvSpPr>
            <a:spLocks noGrp="1"/>
          </p:cNvSpPr>
          <p:nvPr>
            <p:ph type="sldNum" sz="quarter" idx="5"/>
          </p:nvPr>
        </p:nvSpPr>
        <p:spPr/>
        <p:txBody>
          <a:bodyPr/>
          <a:lstStyle/>
          <a:p>
            <a:fld id="{53FB31FA-E905-4016-9D4B-970DF0C7EE08}" type="slidenum">
              <a:rPr lang="cs-CZ" smtClean="0"/>
              <a:t>21</a:t>
            </a:fld>
            <a:endParaRPr lang="cs-CZ" dirty="0"/>
          </a:p>
        </p:txBody>
      </p:sp>
    </p:spTree>
    <p:extLst>
      <p:ext uri="{BB962C8B-B14F-4D97-AF65-F5344CB8AC3E}">
        <p14:creationId xmlns:p14="http://schemas.microsoft.com/office/powerpoint/2010/main" val="210335430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sz="1200" kern="1200" dirty="0">
              <a:solidFill>
                <a:schemeClr val="tx1"/>
              </a:solidFill>
              <a:effectLst/>
              <a:latin typeface="+mn-lt"/>
              <a:ea typeface="+mn-ea"/>
              <a:cs typeface="+mn-cs"/>
            </a:endParaRPr>
          </a:p>
        </p:txBody>
      </p:sp>
      <p:sp>
        <p:nvSpPr>
          <p:cNvPr id="4" name="Zástupný symbol pro číslo snímku 3"/>
          <p:cNvSpPr>
            <a:spLocks noGrp="1"/>
          </p:cNvSpPr>
          <p:nvPr>
            <p:ph type="sldNum" sz="quarter" idx="5"/>
          </p:nvPr>
        </p:nvSpPr>
        <p:spPr/>
        <p:txBody>
          <a:bodyPr/>
          <a:lstStyle/>
          <a:p>
            <a:fld id="{53FB31FA-E905-4016-9D4B-970DF0C7EE08}" type="slidenum">
              <a:rPr lang="cs-CZ" smtClean="0"/>
              <a:t>22</a:t>
            </a:fld>
            <a:endParaRPr lang="cs-CZ" dirty="0"/>
          </a:p>
        </p:txBody>
      </p:sp>
    </p:spTree>
    <p:extLst>
      <p:ext uri="{BB962C8B-B14F-4D97-AF65-F5344CB8AC3E}">
        <p14:creationId xmlns:p14="http://schemas.microsoft.com/office/powerpoint/2010/main" val="142748290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0" lvl="0" indent="0">
              <a:spcBef>
                <a:spcPts val="600"/>
              </a:spcBef>
              <a:spcAft>
                <a:spcPts val="600"/>
              </a:spcAft>
              <a:buFont typeface="+mj-lt"/>
              <a:buNone/>
            </a:pPr>
            <a:r>
              <a:rPr lang="cs-CZ" sz="800" b="1" kern="0" dirty="0">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rPr>
              <a:t>Sociální pracovník/ terénní sociální pracovník </a:t>
            </a:r>
            <a:endParaRPr lang="cs-CZ" sz="800" b="1" kern="0" dirty="0">
              <a:solidFill>
                <a:srgbClr val="262626"/>
              </a:solidFill>
              <a:effectLst/>
              <a:latin typeface="Cambria" panose="02040503050406030204" pitchFamily="18"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dirty="0">
                <a:effectLst/>
                <a:latin typeface="Arial" panose="020B0604020202020204" pitchFamily="34" charset="0"/>
                <a:ea typeface="Calibri" panose="020F0502020204030204" pitchFamily="34" charset="0"/>
                <a:cs typeface="Times New Roman" panose="02020603050405020304" pitchFamily="18" charset="0"/>
              </a:rPr>
              <a:t>Pracovník na této pozici vykonává</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sociální práci s jedincem, skupinou či komunitou. </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Bef>
                <a:spcPts val="600"/>
              </a:spcBef>
              <a:spcAft>
                <a:spcPts val="600"/>
              </a:spcAft>
              <a:tabLst>
                <a:tab pos="4500880" algn="l"/>
              </a:tabLst>
            </a:pPr>
            <a:r>
              <a:rPr lang="cs-CZ" sz="800" u="sng" dirty="0">
                <a:effectLst/>
                <a:latin typeface="Arial" panose="020B0604020202020204" pitchFamily="34" charset="0"/>
                <a:ea typeface="Calibri" panose="020F0502020204030204" pitchFamily="34" charset="0"/>
                <a:cs typeface="Times New Roman" panose="02020603050405020304" pitchFamily="18" charset="0"/>
              </a:rPr>
              <a:t>Hlavní činnosti jsou následující:</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Bef>
                <a:spcPts val="600"/>
              </a:spcBef>
              <a:spcAft>
                <a:spcPts val="600"/>
              </a:spcAft>
              <a:buFont typeface="Wingdings" panose="05000000000000000000" pitchFamily="2" charset="2"/>
              <a:buChar char=""/>
            </a:pPr>
            <a:r>
              <a:rPr lang="cs-CZ" sz="800" dirty="0">
                <a:effectLst/>
                <a:latin typeface="Arial" panose="020B0604020202020204" pitchFamily="34" charset="0"/>
                <a:ea typeface="Times New Roman" panose="02020603050405020304" pitchFamily="18" charset="0"/>
                <a:cs typeface="Times New Roman" panose="02020603050405020304" pitchFamily="18" charset="0"/>
              </a:rPr>
              <a:t>vyhledává jedince/ skupiny osob/ komunity ohrožené nepříznivou sociální situací v jejich přirozeném prostředí (zejména seniory, rodiny s dětmi se zdravotním znevýhodněním atd.),</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0">
                <a:effectLst/>
                <a:latin typeface="Arial" panose="020B0604020202020204" pitchFamily="34" charset="0"/>
                <a:ea typeface="Times New Roman" panose="02020603050405020304" pitchFamily="18" charset="0"/>
                <a:cs typeface="Times New Roman" panose="02020603050405020304" pitchFamily="18" charset="0"/>
              </a:rPr>
              <a:t>provádí sociální šetření, mapuje potřeby, vyhodnocuje situaci klienta/ skupiny/ komunity a poskytuje navazující sociální poradenství s ohledem na individuální potřeby klienta/ potřeby skupiny či komunity,</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0">
                <a:effectLst/>
                <a:latin typeface="Arial" panose="020B0604020202020204" pitchFamily="34" charset="0"/>
                <a:ea typeface="Times New Roman" panose="02020603050405020304" pitchFamily="18" charset="0"/>
                <a:cs typeface="Times New Roman" panose="02020603050405020304" pitchFamily="18" charset="0"/>
              </a:rPr>
              <a:t>přímo pracuje s osobami z cílových skupin, popř. se skupinou či komunitou, a využívá přitom metod a technik sociální práce (s cílem podpořit </a:t>
            </a:r>
            <a:r>
              <a:rPr lang="cs-CZ" sz="800" dirty="0">
                <a:effectLst/>
                <a:latin typeface="Arial" panose="020B0604020202020204" pitchFamily="34" charset="0"/>
                <a:ea typeface="Calibri" panose="020F0502020204030204" pitchFamily="34" charset="0"/>
                <a:cs typeface="Times New Roman" panose="02020603050405020304" pitchFamily="18" charset="0"/>
              </a:rPr>
              <a:t>kompetence klienta/ skupiny či komunity nezbytné pro uskutečnění změny),</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0">
                <a:effectLst/>
                <a:latin typeface="Arial" panose="020B0604020202020204" pitchFamily="34" charset="0"/>
                <a:ea typeface="Times New Roman" panose="02020603050405020304" pitchFamily="18" charset="0"/>
                <a:cs typeface="Times New Roman" panose="02020603050405020304" pitchFamily="18" charset="0"/>
              </a:rPr>
              <a:t>doprovází osoby z cílové skupiny při řešení jejich aktuálních potíží v každodenním životě,</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0">
                <a:effectLst/>
                <a:latin typeface="Arial" panose="020B0604020202020204" pitchFamily="34" charset="0"/>
                <a:ea typeface="Times New Roman" panose="02020603050405020304" pitchFamily="18" charset="0"/>
                <a:cs typeface="Times New Roman" panose="02020603050405020304" pitchFamily="18" charset="0"/>
              </a:rPr>
              <a:t>zpracovává plány spolupráce s klientem/ skupinou či komunitou, </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0">
                <a:effectLst/>
                <a:latin typeface="Arial" panose="020B0604020202020204" pitchFamily="34" charset="0"/>
                <a:ea typeface="Times New Roman" panose="02020603050405020304" pitchFamily="18" charset="0"/>
                <a:cs typeface="Times New Roman" panose="02020603050405020304" pitchFamily="18" charset="0"/>
              </a:rPr>
              <a:t>vede klientskou dokumentaci,</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0">
                <a:effectLst/>
                <a:latin typeface="Arial" panose="020B0604020202020204" pitchFamily="34" charset="0"/>
                <a:ea typeface="Times New Roman" panose="02020603050405020304" pitchFamily="18" charset="0"/>
                <a:cs typeface="Times New Roman" panose="02020603050405020304" pitchFamily="18" charset="0"/>
              </a:rPr>
              <a:t>vyhodnocuje realizované intervence ve vztahu k osobám z cílové skupiny/ ve vztahu ke skupině či komunitě,</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Bef>
                <a:spcPts val="600"/>
              </a:spcBef>
              <a:spcAft>
                <a:spcPts val="600"/>
              </a:spcAft>
              <a:buFont typeface="Wingdings" panose="05000000000000000000" pitchFamily="2" charset="2"/>
              <a:buChar char=""/>
            </a:pPr>
            <a:r>
              <a:rPr lang="cs-CZ" sz="800" dirty="0">
                <a:effectLst/>
                <a:latin typeface="Arial" panose="020B0604020202020204" pitchFamily="34" charset="0"/>
                <a:ea typeface="Calibri" panose="020F0502020204030204" pitchFamily="34" charset="0"/>
                <a:cs typeface="Times New Roman" panose="02020603050405020304" pitchFamily="18" charset="0"/>
              </a:rPr>
              <a:t>konzultuje rizikové situace ve spolupráci s klientem/ skupinou/ komunitou (ve spolupráci s metodikem pro práci s cílovou skupinou, popř. case managerem),</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0">
                <a:effectLst/>
                <a:latin typeface="Arial" panose="020B0604020202020204" pitchFamily="34" charset="0"/>
                <a:ea typeface="Calibri" panose="020F0502020204030204" pitchFamily="34" charset="0"/>
                <a:cs typeface="Times New Roman" panose="02020603050405020304" pitchFamily="18" charset="0"/>
              </a:rPr>
              <a:t>navrhuje klientovi/ skupině/ komunitě zapojení dalších odborníků pro řešení situace, podílí se na vytváření adekvátní podpůrné sítě (ve spolupráci s metodikem pro práci s cílovou skupinou, popř. case managerem),</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Bef>
                <a:spcPts val="600"/>
              </a:spcBef>
              <a:spcAft>
                <a:spcPts val="600"/>
              </a:spcAft>
              <a:buFont typeface="Wingdings" panose="05000000000000000000" pitchFamily="2" charset="2"/>
              <a:buChar char=""/>
            </a:pPr>
            <a:r>
              <a:rPr lang="cs-CZ" sz="800" dirty="0">
                <a:effectLst/>
                <a:latin typeface="Arial" panose="020B0604020202020204" pitchFamily="34" charset="0"/>
                <a:ea typeface="Calibri" panose="020F0502020204030204" pitchFamily="34" charset="0"/>
                <a:cs typeface="Times New Roman" panose="02020603050405020304" pitchFamily="18" charset="0"/>
              </a:rPr>
              <a:t>účastní se případových setkání aktérů podpůrné sítě.</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0">
                <a:effectLst/>
                <a:latin typeface="Arial" panose="020B0604020202020204" pitchFamily="34" charset="0"/>
                <a:ea typeface="Times New Roman" panose="02020603050405020304" pitchFamily="18" charset="0"/>
                <a:cs typeface="Times New Roman" panose="02020603050405020304" pitchFamily="18" charset="0"/>
              </a:rPr>
              <a:t>Kvalifikace</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sociální pracovník s odbornou způsobilostí dle zákona 108/2006 Sb., o sociálních službách</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0">
                <a:effectLst/>
                <a:latin typeface="Arial" panose="020B0604020202020204" pitchFamily="34" charset="0"/>
                <a:ea typeface="Times New Roman" panose="02020603050405020304" pitchFamily="18" charset="0"/>
                <a:cs typeface="Times New Roman" panose="02020603050405020304" pitchFamily="18" charset="0"/>
              </a:rPr>
              <a:t>Forma zaměstnání</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HPP, DPČ, DPP</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0">
                <a:effectLst/>
                <a:latin typeface="Arial" panose="020B0604020202020204" pitchFamily="34" charset="0"/>
                <a:ea typeface="Times New Roman" panose="02020603050405020304" pitchFamily="18" charset="0"/>
                <a:cs typeface="Times New Roman" panose="02020603050405020304" pitchFamily="18" charset="0"/>
              </a:rPr>
              <a:t>Předpokládaný úvazek</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dle identifikovaných potřeb cílové skupiny</a:t>
            </a:r>
            <a:r>
              <a:rPr lang="cs-CZ" sz="800" u="sng" dirty="0">
                <a:effectLst/>
                <a:highlight>
                  <a:srgbClr val="FFFF00"/>
                </a:highlight>
                <a:latin typeface="Arial" panose="020B0604020202020204" pitchFamily="34" charset="0"/>
                <a:ea typeface="Times New Roman" panose="02020603050405020304" pitchFamily="18" charset="0"/>
                <a:cs typeface="Times New Roman" panose="02020603050405020304" pitchFamily="18" charset="0"/>
              </a:rPr>
              <a:t> </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r>
              <a:rPr lang="cs-CZ" sz="800" u="sng" dirty="0">
                <a:effectLst/>
                <a:latin typeface="Arial" panose="020B0604020202020204" pitchFamily="34" charset="0"/>
                <a:ea typeface="Times New Roman" panose="02020603050405020304" pitchFamily="18" charset="0"/>
              </a:rPr>
              <a:t>Měsíční sazba</a:t>
            </a:r>
            <a:r>
              <a:rPr lang="cs-CZ" sz="800" dirty="0">
                <a:effectLst/>
                <a:latin typeface="Arial" panose="020B0604020202020204" pitchFamily="34" charset="0"/>
                <a:ea typeface="Times New Roman" panose="02020603050405020304" pitchFamily="18" charset="0"/>
              </a:rPr>
              <a:t>: viz Obvyklé mzdy/platy www.esfcr.cz – pozice Sociální a terénní pracovníci</a:t>
            </a:r>
          </a:p>
          <a:p>
            <a:endParaRPr lang="cs-CZ" sz="800" kern="1200" dirty="0">
              <a:solidFill>
                <a:schemeClr val="tx1"/>
              </a:solidFill>
              <a:effectLst/>
              <a:latin typeface="Arial" panose="020B0604020202020204" pitchFamily="34" charset="0"/>
              <a:ea typeface="+mn-ea"/>
              <a:cs typeface="+mn-cs"/>
            </a:endParaRPr>
          </a:p>
          <a:p>
            <a:pPr marL="0" lvl="0" indent="0">
              <a:spcBef>
                <a:spcPts val="600"/>
              </a:spcBef>
              <a:spcAft>
                <a:spcPts val="600"/>
              </a:spcAft>
              <a:buFont typeface="+mj-lt"/>
              <a:buNone/>
            </a:pPr>
            <a:r>
              <a:rPr lang="cs-CZ" sz="800" b="1" kern="0" dirty="0">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rPr>
              <a:t>Pracovník v sociálních službách </a:t>
            </a:r>
            <a:endParaRPr lang="cs-CZ" sz="800" b="1" kern="0" dirty="0">
              <a:solidFill>
                <a:srgbClr val="262626"/>
              </a:solidFill>
              <a:effectLst/>
              <a:latin typeface="Cambria" panose="02040503050406030204" pitchFamily="18"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dirty="0">
                <a:effectLst/>
                <a:latin typeface="Arial" panose="020B0604020202020204" pitchFamily="34" charset="0"/>
                <a:ea typeface="Calibri" panose="020F0502020204030204" pitchFamily="34" charset="0"/>
                <a:cs typeface="Times New Roman" panose="02020603050405020304" pitchFamily="18" charset="0"/>
              </a:rPr>
              <a:t>Pracovník na této pozici vykonává činnosti dle § 116 </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zákona č. 108/2006 Sb.., o sociálních službách.  </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Bef>
                <a:spcPts val="600"/>
              </a:spcBef>
              <a:spcAft>
                <a:spcPts val="600"/>
              </a:spcAft>
              <a:tabLst>
                <a:tab pos="4500880" algn="l"/>
              </a:tabLst>
            </a:pPr>
            <a:r>
              <a:rPr lang="cs-CZ" sz="800" u="sng" dirty="0">
                <a:effectLst/>
                <a:latin typeface="Arial" panose="020B0604020202020204" pitchFamily="34" charset="0"/>
                <a:ea typeface="Calibri" panose="020F0502020204030204" pitchFamily="34" charset="0"/>
                <a:cs typeface="Times New Roman" panose="02020603050405020304" pitchFamily="18" charset="0"/>
              </a:rPr>
              <a:t>Hlavní činnosti jsou následující:</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0">
                <a:effectLst/>
                <a:latin typeface="Arial" panose="020B0604020202020204" pitchFamily="34" charset="0"/>
                <a:ea typeface="Times New Roman" panose="02020603050405020304" pitchFamily="18" charset="0"/>
                <a:cs typeface="Times New Roman" panose="02020603050405020304" pitchFamily="18" charset="0"/>
              </a:rPr>
              <a:t>zajišťuje přímou obslužnou péči o osoby z cílové skupiny,</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0">
                <a:effectLst/>
                <a:latin typeface="Arial" panose="020B0604020202020204" pitchFamily="34" charset="0"/>
                <a:ea typeface="Times New Roman" panose="02020603050405020304" pitchFamily="18" charset="0"/>
                <a:cs typeface="Times New Roman" panose="02020603050405020304" pitchFamily="18" charset="0"/>
              </a:rPr>
              <a:t>zajišťuje </a:t>
            </a:r>
            <a:r>
              <a:rPr lang="cs-CZ" sz="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základní výchovnou nepedagogickou činnost,</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zajišťuje pečovatelskou činnost v domácnosti osob z cílové skupiny, </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800"/>
              </a:spcAft>
              <a:buFont typeface="Wingdings" panose="05000000000000000000" pitchFamily="2" charset="2"/>
              <a:buChar char=""/>
            </a:pPr>
            <a:r>
              <a:rPr lang="cs-CZ" sz="800" dirty="0">
                <a:effectLst/>
                <a:latin typeface="Arial" panose="020B0604020202020204" pitchFamily="34" charset="0"/>
                <a:ea typeface="Times New Roman" panose="02020603050405020304" pitchFamily="18" charset="0"/>
                <a:cs typeface="Times New Roman" panose="02020603050405020304" pitchFamily="18" charset="0"/>
              </a:rPr>
              <a:t>pod dohledem sociálního pracovníka vykonává některé činnosti spadající do náplně činnosti sociálního pracovníka.</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0">
                <a:effectLst/>
                <a:latin typeface="Arial" panose="020B0604020202020204" pitchFamily="34" charset="0"/>
                <a:ea typeface="Times New Roman" panose="02020603050405020304" pitchFamily="18" charset="0"/>
                <a:cs typeface="Times New Roman" panose="02020603050405020304" pitchFamily="18" charset="0"/>
              </a:rPr>
              <a:t>Kvalifikace</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vzdělání dle zákona 108/2006 Sb.., o sociálních službách (§ 116)</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0">
                <a:effectLst/>
                <a:latin typeface="Arial" panose="020B0604020202020204" pitchFamily="34" charset="0"/>
                <a:ea typeface="Times New Roman" panose="02020603050405020304" pitchFamily="18" charset="0"/>
                <a:cs typeface="Times New Roman" panose="02020603050405020304" pitchFamily="18" charset="0"/>
              </a:rPr>
              <a:t>Forma zaměstnání</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HPP, DPČ, DPP</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0">
                <a:effectLst/>
                <a:latin typeface="Arial" panose="020B0604020202020204" pitchFamily="34" charset="0"/>
                <a:ea typeface="Times New Roman" panose="02020603050405020304" pitchFamily="18" charset="0"/>
                <a:cs typeface="Times New Roman" panose="02020603050405020304" pitchFamily="18" charset="0"/>
              </a:rPr>
              <a:t>Předpokládaný úvazek</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dle identifikovaných potřeb cílové skupiny</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r>
              <a:rPr lang="cs-CZ" sz="800" u="sng" dirty="0">
                <a:effectLst/>
                <a:latin typeface="Arial" panose="020B0604020202020204" pitchFamily="34" charset="0"/>
                <a:ea typeface="Times New Roman" panose="02020603050405020304" pitchFamily="18" charset="0"/>
                <a:cs typeface="Times New Roman" panose="02020603050405020304" pitchFamily="18" charset="0"/>
              </a:rPr>
              <a:t>Měsíční sazba</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(ISPV – Pracovník v sociálních službách)</a:t>
            </a:r>
          </a:p>
          <a:p>
            <a:pPr marR="179705" algn="just">
              <a:lnSpc>
                <a:spcPct val="115000"/>
              </a:lnSpc>
              <a:spcBef>
                <a:spcPts val="600"/>
              </a:spcBef>
              <a:spcAft>
                <a:spcPts val="600"/>
              </a:spcAft>
            </a:pPr>
            <a:endParaRPr lang="cs-CZ" sz="800" dirty="0">
              <a:effectLst/>
              <a:latin typeface="Arial" panose="020B0604020202020204" pitchFamily="34" charset="0"/>
              <a:ea typeface="Times New Roman" panose="02020603050405020304" pitchFamily="18" charset="0"/>
              <a:cs typeface="Times New Roman" panose="02020603050405020304" pitchFamily="18" charset="0"/>
            </a:endParaRPr>
          </a:p>
          <a:p>
            <a:pPr marL="0" lvl="0" indent="0">
              <a:spcBef>
                <a:spcPts val="600"/>
              </a:spcBef>
              <a:spcAft>
                <a:spcPts val="600"/>
              </a:spcAft>
              <a:buFont typeface="+mj-lt"/>
              <a:buNone/>
            </a:pPr>
            <a:r>
              <a:rPr lang="cs-CZ" sz="800" b="1" kern="0" dirty="0">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rPr>
              <a:t>Garant sociální práce </a:t>
            </a:r>
            <a:endParaRPr lang="cs-CZ" sz="800" b="1" kern="0" dirty="0">
              <a:solidFill>
                <a:srgbClr val="262626"/>
              </a:solidFill>
              <a:effectLst/>
              <a:latin typeface="Cambria" panose="02040503050406030204" pitchFamily="18"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dirty="0">
                <a:effectLst/>
                <a:latin typeface="Arial" panose="020B0604020202020204" pitchFamily="34" charset="0"/>
                <a:ea typeface="Calibri" panose="020F0502020204030204" pitchFamily="34" charset="0"/>
                <a:cs typeface="Times New Roman" panose="02020603050405020304" pitchFamily="18" charset="0"/>
              </a:rPr>
              <a:t>Pracovník na této pozici </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garantuje výkon sociální práce v rámci projektu.</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Bef>
                <a:spcPts val="600"/>
              </a:spcBef>
              <a:spcAft>
                <a:spcPts val="600"/>
              </a:spcAft>
              <a:tabLst>
                <a:tab pos="4500880" algn="l"/>
              </a:tabLst>
            </a:pPr>
            <a:r>
              <a:rPr lang="cs-CZ" sz="800" u="sng" dirty="0">
                <a:effectLst/>
                <a:latin typeface="Arial" panose="020B0604020202020204" pitchFamily="34" charset="0"/>
                <a:ea typeface="Calibri" panose="020F0502020204030204" pitchFamily="34" charset="0"/>
                <a:cs typeface="Times New Roman" panose="02020603050405020304" pitchFamily="18" charset="0"/>
              </a:rPr>
              <a:t>Hlavní činnosti jsou následující:</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0">
                <a:effectLst/>
                <a:latin typeface="Arial" panose="020B0604020202020204" pitchFamily="34" charset="0"/>
                <a:ea typeface="Times New Roman" panose="02020603050405020304" pitchFamily="18" charset="0"/>
                <a:cs typeface="Times New Roman" panose="02020603050405020304" pitchFamily="18" charset="0"/>
              </a:rPr>
              <a:t>podílí se na aktivitách mapujících cílové skupiny v území a aktivitách zaměřených na výběr účastníků projektu, </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0">
                <a:effectLst/>
                <a:latin typeface="Arial" panose="020B0604020202020204" pitchFamily="34" charset="0"/>
                <a:ea typeface="Calibri" panose="020F0502020204030204" pitchFamily="34" charset="0"/>
                <a:cs typeface="Times New Roman" panose="02020603050405020304" pitchFamily="18" charset="0"/>
              </a:rPr>
              <a:t>spolupracuje se sociálním pracovníkem a garantuje výkon sociální práce v rámci projektu,</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23495" lvl="0" indent="-342900" algn="just">
              <a:lnSpc>
                <a:spcPct val="115000"/>
              </a:lnSpc>
              <a:spcBef>
                <a:spcPts val="600"/>
              </a:spcBef>
              <a:spcAft>
                <a:spcPts val="600"/>
              </a:spcAft>
              <a:buFont typeface="Wingdings" panose="05000000000000000000" pitchFamily="2" charset="2"/>
              <a:buChar char=""/>
            </a:pPr>
            <a:r>
              <a:rPr lang="cs-CZ" sz="800" dirty="0">
                <a:effectLst/>
                <a:latin typeface="Arial" panose="020B0604020202020204" pitchFamily="34" charset="0"/>
                <a:ea typeface="Calibri" panose="020F0502020204030204" pitchFamily="34" charset="0"/>
                <a:cs typeface="Times New Roman" panose="02020603050405020304" pitchFamily="18" charset="0"/>
              </a:rPr>
              <a:t>podporuje síťování všech zainteresovaných aktérů a jejich zapojení do plánování a komunikace v konkrétních případech,</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0">
                <a:effectLst/>
                <a:latin typeface="Arial" panose="020B0604020202020204" pitchFamily="34" charset="0"/>
                <a:ea typeface="Calibri" panose="020F0502020204030204" pitchFamily="34" charset="0"/>
                <a:cs typeface="Times New Roman" panose="02020603050405020304" pitchFamily="18" charset="0"/>
              </a:rPr>
              <a:t>účastní se případových setkání aktérů sítě,</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0">
                <a:effectLst/>
                <a:latin typeface="Arial" panose="020B0604020202020204" pitchFamily="34" charset="0"/>
                <a:ea typeface="Calibri" panose="020F0502020204030204" pitchFamily="34" charset="0"/>
                <a:cs typeface="Times New Roman" panose="02020603050405020304" pitchFamily="18" charset="0"/>
              </a:rPr>
              <a:t>podílí se na zajištění intervizí a supervizí projektového týmu.</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0">
                <a:effectLst/>
                <a:latin typeface="Arial" panose="020B0604020202020204" pitchFamily="34" charset="0"/>
                <a:ea typeface="Times New Roman" panose="02020603050405020304" pitchFamily="18" charset="0"/>
                <a:cs typeface="Times New Roman" panose="02020603050405020304" pitchFamily="18" charset="0"/>
              </a:rPr>
              <a:t>Kvalifikace</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sociální pracovník s odbornou způsobilostí dle zákona 108/2006 Sb.., o sociálních službách </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0">
                <a:effectLst/>
                <a:latin typeface="Arial" panose="020B0604020202020204" pitchFamily="34" charset="0"/>
                <a:ea typeface="Times New Roman" panose="02020603050405020304" pitchFamily="18" charset="0"/>
                <a:cs typeface="Times New Roman" panose="02020603050405020304" pitchFamily="18" charset="0"/>
              </a:rPr>
              <a:t>Forma zaměstnání</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HPP, DPČ, DPP</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0">
                <a:effectLst/>
                <a:latin typeface="Arial" panose="020B0604020202020204" pitchFamily="34" charset="0"/>
                <a:ea typeface="Times New Roman" panose="02020603050405020304" pitchFamily="18" charset="0"/>
                <a:cs typeface="Times New Roman" panose="02020603050405020304" pitchFamily="18" charset="0"/>
              </a:rPr>
              <a:t>Předpokládaný úvazek</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dle identifikovaných potřeb projektu</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r>
              <a:rPr lang="cs-CZ" sz="800" u="sng" dirty="0">
                <a:effectLst/>
                <a:latin typeface="Arial" panose="020B0604020202020204" pitchFamily="34" charset="0"/>
                <a:ea typeface="Times New Roman" panose="02020603050405020304" pitchFamily="18" charset="0"/>
                <a:cs typeface="Times New Roman" panose="02020603050405020304" pitchFamily="18" charset="0"/>
              </a:rPr>
              <a:t>Měsíční sazba</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viz Obvyklé mzdy/platy www.esfcr.cz – Odborný gestor/garant</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lvl="0" indent="0">
              <a:spcBef>
                <a:spcPts val="600"/>
              </a:spcBef>
              <a:spcAft>
                <a:spcPts val="600"/>
              </a:spcAft>
              <a:buFont typeface="+mj-lt"/>
              <a:buNone/>
            </a:pPr>
            <a:r>
              <a:rPr lang="cs-CZ" sz="800" b="1" kern="0" dirty="0">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rPr>
              <a:t>Case manager - případový (sociální) pracovník </a:t>
            </a:r>
            <a:endParaRPr lang="cs-CZ" sz="800" b="1" kern="0" dirty="0">
              <a:solidFill>
                <a:srgbClr val="262626"/>
              </a:solidFill>
              <a:effectLst/>
              <a:latin typeface="Cambria" panose="02040503050406030204" pitchFamily="18"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dirty="0">
                <a:effectLst/>
                <a:latin typeface="Arial" panose="020B0604020202020204" pitchFamily="34" charset="0"/>
                <a:ea typeface="Calibri" panose="020F0502020204030204" pitchFamily="34" charset="0"/>
                <a:cs typeface="Times New Roman" panose="02020603050405020304" pitchFamily="18" charset="0"/>
              </a:rPr>
              <a:t>Pracovník na této pozici vykonává</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případovou (sociální) práci. </a:t>
            </a:r>
            <a:r>
              <a:rPr lang="cs-CZ" sz="800" dirty="0">
                <a:effectLst/>
                <a:latin typeface="Arial" panose="020B0604020202020204" pitchFamily="34" charset="0"/>
                <a:ea typeface="Calibri" panose="020F0502020204030204" pitchFamily="34" charset="0"/>
                <a:cs typeface="Times New Roman" panose="02020603050405020304" pitchFamily="18" charset="0"/>
              </a:rPr>
              <a:t>V oblasti zaměstnanosti </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zajišťuje zapojení interních a externích aktérů do podpory osobám z cílové skupiny. </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Bef>
                <a:spcPts val="600"/>
              </a:spcBef>
              <a:spcAft>
                <a:spcPts val="600"/>
              </a:spcAft>
              <a:tabLst>
                <a:tab pos="4500880" algn="l"/>
              </a:tabLst>
            </a:pPr>
            <a:r>
              <a:rPr lang="cs-CZ" sz="800" u="sng" dirty="0">
                <a:effectLst/>
                <a:latin typeface="Arial" panose="020B0604020202020204" pitchFamily="34" charset="0"/>
                <a:ea typeface="Calibri" panose="020F0502020204030204" pitchFamily="34" charset="0"/>
                <a:cs typeface="Times New Roman" panose="02020603050405020304" pitchFamily="18" charset="0"/>
              </a:rPr>
              <a:t>Hlavní činnosti jsou následující:</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0">
                <a:effectLst/>
                <a:latin typeface="Arial" panose="020B0604020202020204" pitchFamily="34" charset="0"/>
                <a:ea typeface="Times New Roman" panose="02020603050405020304" pitchFamily="18" charset="0"/>
                <a:cs typeface="Times New Roman" panose="02020603050405020304" pitchFamily="18" charset="0"/>
              </a:rPr>
              <a:t>mapuje potřeby, cíle a plány podpory pro osoby z cílové skupiny (ve spolupráci se sociálním pracovníkem),</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0">
                <a:effectLst/>
                <a:latin typeface="Arial" panose="020B0604020202020204" pitchFamily="34" charset="0"/>
                <a:ea typeface="Times New Roman" panose="02020603050405020304" pitchFamily="18" charset="0"/>
                <a:cs typeface="Times New Roman" panose="02020603050405020304" pitchFamily="18" charset="0"/>
              </a:rPr>
              <a:t>vytváří a koordinuje individuální podpůrné sítě (na základě osobních konzultací s klíčovými pracovníky osob z cílové skupiny a dalšími aktéry podpory a na základě znalosti potřeb cílových skupin),</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Bef>
                <a:spcPts val="600"/>
              </a:spcBef>
              <a:spcAft>
                <a:spcPts val="600"/>
              </a:spcAft>
              <a:buFont typeface="Wingdings" panose="05000000000000000000" pitchFamily="2" charset="2"/>
              <a:buChar char=""/>
            </a:pPr>
            <a:r>
              <a:rPr lang="cs-CZ" sz="800" dirty="0">
                <a:effectLst/>
                <a:latin typeface="Arial" panose="020B0604020202020204" pitchFamily="34" charset="0"/>
                <a:ea typeface="Times New Roman" panose="02020603050405020304" pitchFamily="18" charset="0"/>
                <a:cs typeface="Times New Roman" panose="02020603050405020304" pitchFamily="18" charset="0"/>
              </a:rPr>
              <a:t>mapuje dostupné služby včetně jejich aktuální kapacity,</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Bef>
                <a:spcPts val="600"/>
              </a:spcBef>
              <a:spcAft>
                <a:spcPts val="600"/>
              </a:spcAft>
              <a:buFont typeface="Wingdings" panose="05000000000000000000" pitchFamily="2" charset="2"/>
              <a:buChar char=""/>
            </a:pPr>
            <a:r>
              <a:rPr lang="cs-CZ" sz="800" dirty="0">
                <a:effectLst/>
                <a:latin typeface="Arial" panose="020B0604020202020204" pitchFamily="34" charset="0"/>
                <a:ea typeface="Times New Roman" panose="02020603050405020304" pitchFamily="18" charset="0"/>
                <a:cs typeface="Times New Roman" panose="02020603050405020304" pitchFamily="18" charset="0"/>
              </a:rPr>
              <a:t>komunikuje s poskytovateli sociálních a zdravotních služeb, služeb zaměstnanosti a s dalšími návaznými službami, s praktickými lékaři a s dalšími odborníky s cílem zajištění koordinovaného přístupu k řešení životní situace osob z cílové skupiny,</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0">
                <a:effectLst/>
                <a:latin typeface="Arial" panose="020B0604020202020204" pitchFamily="34" charset="0"/>
                <a:ea typeface="Calibri" panose="020F0502020204030204" pitchFamily="34" charset="0"/>
                <a:cs typeface="Times New Roman" panose="02020603050405020304" pitchFamily="18" charset="0"/>
              </a:rPr>
              <a:t>vyhodnocuje adekvátnost sítě, role jednotlivých aktérů a efektivitu jejich spolupráce, navrhuje optimalizace sítě s ohledem na priority stanovené individuálním plánem osob z cílové skupiny.</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0">
                <a:effectLst/>
                <a:latin typeface="Arial" panose="020B0604020202020204" pitchFamily="34" charset="0"/>
                <a:ea typeface="Calibri" panose="020F0502020204030204" pitchFamily="34" charset="0"/>
                <a:cs typeface="Times New Roman" panose="02020603050405020304" pitchFamily="18" charset="0"/>
              </a:rPr>
              <a:t>Kvalifikace:</a:t>
            </a:r>
            <a:r>
              <a:rPr lang="cs-CZ" sz="800" dirty="0">
                <a:effectLst/>
                <a:latin typeface="Arial" panose="020B0604020202020204" pitchFamily="34" charset="0"/>
                <a:ea typeface="Calibri" panose="020F0502020204030204" pitchFamily="34" charset="0"/>
                <a:cs typeface="Times New Roman" panose="02020603050405020304" pitchFamily="18" charset="0"/>
              </a:rPr>
              <a:t> </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odpovídající kvalifikace a praxe v poskytování služeb v daném oboru, </a:t>
            </a:r>
            <a:r>
              <a:rPr lang="cs-CZ" sz="800" dirty="0">
                <a:effectLst/>
                <a:latin typeface="Arial" panose="020B0604020202020204" pitchFamily="34" charset="0"/>
                <a:ea typeface="Calibri" panose="020F0502020204030204" pitchFamily="34" charset="0"/>
                <a:cs typeface="Times New Roman" panose="02020603050405020304" pitchFamily="18" charset="0"/>
              </a:rPr>
              <a:t>zkušenost s vytvářením a koordinací sítí podpory a s plánováním a vedením případových konferencí výhodou</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r>
              <a:rPr lang="cs-CZ" sz="800" u="sng" dirty="0">
                <a:effectLst/>
                <a:latin typeface="Arial" panose="020B0604020202020204" pitchFamily="34" charset="0"/>
                <a:ea typeface="Calibri" panose="020F0502020204030204" pitchFamily="34" charset="0"/>
                <a:cs typeface="Times New Roman" panose="02020603050405020304" pitchFamily="18" charset="0"/>
              </a:rPr>
              <a:t>Forma zaměstnání:</a:t>
            </a:r>
            <a:r>
              <a:rPr lang="cs-CZ" sz="800" dirty="0">
                <a:effectLst/>
                <a:latin typeface="Arial" panose="020B0604020202020204" pitchFamily="34" charset="0"/>
                <a:ea typeface="Calibri" panose="020F0502020204030204" pitchFamily="34" charset="0"/>
                <a:cs typeface="Times New Roman" panose="02020603050405020304" pitchFamily="18" charset="0"/>
              </a:rPr>
              <a:t> </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HPP, DPČ, DPP</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0">
                <a:effectLst/>
                <a:latin typeface="Arial" panose="020B0604020202020204" pitchFamily="34" charset="0"/>
                <a:ea typeface="Calibri" panose="020F0502020204030204" pitchFamily="34" charset="0"/>
                <a:cs typeface="Times New Roman" panose="02020603050405020304" pitchFamily="18" charset="0"/>
              </a:rPr>
              <a:t>Předpokládaný úvazek:</a:t>
            </a:r>
            <a:r>
              <a:rPr lang="cs-CZ" sz="800" dirty="0">
                <a:effectLst/>
                <a:latin typeface="Arial" panose="020B0604020202020204" pitchFamily="34" charset="0"/>
                <a:ea typeface="Calibri" panose="020F0502020204030204" pitchFamily="34" charset="0"/>
                <a:cs typeface="Times New Roman" panose="02020603050405020304" pitchFamily="18" charset="0"/>
              </a:rPr>
              <a:t> </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dle identifikovaných potřeb cílové skupiny</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r>
              <a:rPr lang="cs-CZ" sz="800" u="sng" dirty="0">
                <a:effectLst/>
                <a:latin typeface="Arial" panose="020B0604020202020204" pitchFamily="34" charset="0"/>
                <a:ea typeface="Times New Roman" panose="02020603050405020304" pitchFamily="18" charset="0"/>
                <a:cs typeface="Times New Roman" panose="02020603050405020304" pitchFamily="18" charset="0"/>
              </a:rPr>
              <a:t>Měsíční sazba</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ISPV</a:t>
            </a:r>
          </a:p>
          <a:p>
            <a:pPr marR="179705" algn="just">
              <a:lnSpc>
                <a:spcPct val="115000"/>
              </a:lnSpc>
              <a:spcBef>
                <a:spcPts val="600"/>
              </a:spcBef>
              <a:spcAft>
                <a:spcPts val="600"/>
              </a:spcAft>
            </a:pPr>
            <a:endParaRPr lang="cs-CZ" sz="800" dirty="0">
              <a:effectLst/>
              <a:latin typeface="Arial" panose="020B0604020202020204" pitchFamily="34" charset="0"/>
              <a:ea typeface="Times New Roman" panose="02020603050405020304" pitchFamily="18" charset="0"/>
              <a:cs typeface="Times New Roman" panose="02020603050405020304" pitchFamily="18" charset="0"/>
            </a:endParaRPr>
          </a:p>
          <a:p>
            <a:pPr marL="0" lvl="0" indent="0">
              <a:spcBef>
                <a:spcPts val="600"/>
              </a:spcBef>
              <a:spcAft>
                <a:spcPts val="600"/>
              </a:spcAft>
              <a:buFont typeface="+mj-lt"/>
              <a:buNone/>
            </a:pPr>
            <a:r>
              <a:rPr lang="cs-CZ" sz="800" b="1" kern="0" dirty="0">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rPr>
              <a:t>Metodik pro práci s cílovými skupinami </a:t>
            </a:r>
            <a:endParaRPr lang="cs-CZ" sz="800" b="1" kern="0" dirty="0">
              <a:solidFill>
                <a:srgbClr val="262626"/>
              </a:solidFill>
              <a:effectLst/>
              <a:latin typeface="Cambria" panose="02040503050406030204" pitchFamily="18"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dirty="0">
                <a:effectLst/>
                <a:latin typeface="Arial" panose="020B0604020202020204" pitchFamily="34" charset="0"/>
                <a:ea typeface="Times New Roman" panose="02020603050405020304" pitchFamily="18" charset="0"/>
                <a:cs typeface="Times New Roman" panose="02020603050405020304" pitchFamily="18" charset="0"/>
              </a:rPr>
              <a:t>Pracovník na této pozici odpovídá za kvalitu práce pracovníků v přímé péči, za jejich vzdělávání a součinnost s partnery podpůrné sítě. </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Bef>
                <a:spcPts val="600"/>
              </a:spcBef>
              <a:spcAft>
                <a:spcPts val="600"/>
              </a:spcAft>
              <a:tabLst>
                <a:tab pos="4500880" algn="l"/>
              </a:tabLst>
            </a:pPr>
            <a:r>
              <a:rPr lang="cs-CZ" sz="800" u="sng" dirty="0">
                <a:effectLst/>
                <a:latin typeface="Arial" panose="020B0604020202020204" pitchFamily="34" charset="0"/>
                <a:ea typeface="Calibri" panose="020F0502020204030204" pitchFamily="34" charset="0"/>
                <a:cs typeface="Times New Roman" panose="02020603050405020304" pitchFamily="18" charset="0"/>
              </a:rPr>
              <a:t>Hlavní činnosti jsou následující:</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0">
                <a:effectLst/>
                <a:latin typeface="Arial" panose="020B0604020202020204" pitchFamily="34" charset="0"/>
                <a:ea typeface="Calibri" panose="020F0502020204030204" pitchFamily="34" charset="0"/>
                <a:cs typeface="Times New Roman" panose="02020603050405020304" pitchFamily="18" charset="0"/>
              </a:rPr>
              <a:t>podílí se na aktivitách mapujících cílové skupiny v území a </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aktivitách zaměřených na výběr účastníků projektu, </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0">
                <a:effectLst/>
                <a:latin typeface="Arial" panose="020B0604020202020204" pitchFamily="34" charset="0"/>
                <a:ea typeface="Calibri" panose="020F0502020204030204" pitchFamily="34" charset="0"/>
                <a:cs typeface="Times New Roman" panose="02020603050405020304" pitchFamily="18" charset="0"/>
              </a:rPr>
              <a:t>metodicky vede tým pracovníků, kteří přímo pracují s osobami z cílové skupiny a další podpory (peer pracovníci, další specialisté), </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0">
                <a:effectLst/>
                <a:latin typeface="Arial" panose="020B0604020202020204" pitchFamily="34" charset="0"/>
                <a:ea typeface="Calibri" panose="020F0502020204030204" pitchFamily="34" charset="0"/>
                <a:cs typeface="Times New Roman" panose="02020603050405020304" pitchFamily="18" charset="0"/>
              </a:rPr>
              <a:t>vytváří a koordinuje individuální podpůrné sítě a multidisciplinární týmy na základě znalosti potřeb účastníků, </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0">
                <a:effectLst/>
                <a:latin typeface="Arial" panose="020B0604020202020204" pitchFamily="34" charset="0"/>
                <a:ea typeface="Calibri" panose="020F0502020204030204" pitchFamily="34" charset="0"/>
                <a:cs typeface="Times New Roman" panose="02020603050405020304" pitchFamily="18" charset="0"/>
              </a:rPr>
              <a:t>podporuje klíčové pracovníky při tvorbě podpůrné sítě konkrétního klienta, podílí se na nastavování spolupráce s těmito organizacemi, </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300"/>
              </a:spcBef>
              <a:spcAft>
                <a:spcPts val="300"/>
              </a:spcAft>
              <a:buFont typeface="Wingdings" panose="05000000000000000000" pitchFamily="2" charset="2"/>
              <a:buChar char=""/>
            </a:pPr>
            <a:r>
              <a:rPr lang="cs-CZ" sz="800" dirty="0">
                <a:effectLst/>
                <a:latin typeface="Arial" panose="020B0604020202020204" pitchFamily="34" charset="0"/>
                <a:ea typeface="Calibri" panose="020F0502020204030204" pitchFamily="34" charset="0"/>
                <a:cs typeface="Times New Roman" panose="02020603050405020304" pitchFamily="18" charset="0"/>
              </a:rPr>
              <a:t>vyhodnocuje efektivitu podpory a podpůrných sítí, </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efektivitu používaných metod, navrhuje optimalizaci řešení s ohledem na priority stanovené individuálním plánem klienta,</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800"/>
              </a:spcAft>
              <a:buFont typeface="Wingdings" panose="05000000000000000000" pitchFamily="2" charset="2"/>
              <a:buChar char=""/>
            </a:pPr>
            <a:r>
              <a:rPr lang="cs-CZ" sz="800" dirty="0">
                <a:effectLst/>
                <a:latin typeface="Arial" panose="020B0604020202020204" pitchFamily="34" charset="0"/>
                <a:ea typeface="Calibri" panose="020F0502020204030204" pitchFamily="34" charset="0"/>
                <a:cs typeface="Times New Roman" panose="02020603050405020304" pitchFamily="18" charset="0"/>
              </a:rPr>
              <a:t>ve spolupráci s koordinátorem projektu navrhuje a organizuje vzdělávací programy pro členy projektového týmu (včetně supervizí).</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r>
              <a:rPr lang="cs-CZ" sz="800" u="sng" dirty="0">
                <a:effectLst/>
                <a:latin typeface="Arial" panose="020B0604020202020204" pitchFamily="34" charset="0"/>
                <a:ea typeface="Times New Roman" panose="02020603050405020304" pitchFamily="18" charset="0"/>
                <a:cs typeface="Times New Roman" panose="02020603050405020304" pitchFamily="18" charset="0"/>
              </a:rPr>
              <a:t>Kvalifikac</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e: odpovídající vzdělání </a:t>
            </a:r>
            <a:r>
              <a:rPr lang="cs-CZ" sz="800" dirty="0">
                <a:effectLst/>
                <a:latin typeface="Arial" panose="020B0604020202020204" pitchFamily="34" charset="0"/>
                <a:ea typeface="Calibri" panose="020F0502020204030204" pitchFamily="34" charset="0"/>
                <a:cs typeface="Times New Roman" panose="02020603050405020304" pitchFamily="18" charset="0"/>
              </a:rPr>
              <a:t>s ohledem na zaměření aktivity, zkušenost práce s cílovými skupinami</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0">
                <a:effectLst/>
                <a:latin typeface="Arial" panose="020B0604020202020204" pitchFamily="34" charset="0"/>
                <a:ea typeface="Times New Roman" panose="02020603050405020304" pitchFamily="18" charset="0"/>
                <a:cs typeface="Times New Roman" panose="02020603050405020304" pitchFamily="18" charset="0"/>
              </a:rPr>
              <a:t>Forma zaměstnání</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HPP, DPČ, DPP</a:t>
            </a:r>
          </a:p>
          <a:p>
            <a:pPr algn="just">
              <a:lnSpc>
                <a:spcPct val="115000"/>
              </a:lnSpc>
              <a:spcAft>
                <a:spcPts val="800"/>
              </a:spcAft>
            </a:pPr>
            <a:r>
              <a:rPr lang="cs-CZ" sz="800" u="sng" dirty="0">
                <a:effectLst/>
                <a:latin typeface="Arial" panose="020B0604020202020204" pitchFamily="34" charset="0"/>
                <a:ea typeface="Times New Roman" panose="02020603050405020304" pitchFamily="18" charset="0"/>
                <a:cs typeface="Times New Roman" panose="02020603050405020304" pitchFamily="18" charset="0"/>
              </a:rPr>
              <a:t>Předpokládaný úvazek</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dle identifikovaných potřeb projektu</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r>
              <a:rPr lang="cs-CZ" sz="800" u="sng" dirty="0">
                <a:effectLst/>
                <a:latin typeface="Arial" panose="020B0604020202020204" pitchFamily="34" charset="0"/>
                <a:ea typeface="Times New Roman" panose="02020603050405020304" pitchFamily="18" charset="0"/>
                <a:cs typeface="Times New Roman" panose="02020603050405020304" pitchFamily="18" charset="0"/>
              </a:rPr>
              <a:t>Měsíční sazba</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viz Obvyklé mzdy/platy www.esfcr.cz – Metodik</a:t>
            </a:r>
          </a:p>
          <a:p>
            <a:pPr marR="179705" algn="just">
              <a:lnSpc>
                <a:spcPct val="115000"/>
              </a:lnSpc>
              <a:spcBef>
                <a:spcPts val="600"/>
              </a:spcBef>
              <a:spcAft>
                <a:spcPts val="600"/>
              </a:spcAft>
            </a:pPr>
            <a:endParaRPr lang="cs-CZ" sz="800" dirty="0">
              <a:effectLst/>
              <a:latin typeface="Arial" panose="020B0604020202020204" pitchFamily="34" charset="0"/>
              <a:ea typeface="Times New Roman" panose="02020603050405020304" pitchFamily="18" charset="0"/>
              <a:cs typeface="Times New Roman" panose="02020603050405020304" pitchFamily="18" charset="0"/>
            </a:endParaRPr>
          </a:p>
          <a:p>
            <a:pPr marL="0" lvl="0" indent="0">
              <a:spcBef>
                <a:spcPts val="600"/>
              </a:spcBef>
              <a:spcAft>
                <a:spcPts val="600"/>
              </a:spcAft>
              <a:buFont typeface="+mj-lt"/>
              <a:buNone/>
            </a:pPr>
            <a:r>
              <a:rPr lang="cs-CZ" sz="800" b="1" kern="0" dirty="0">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rPr>
              <a:t>Peer pracovník/ peer asistent/ pomocný pracovník z řad cílové skupiny </a:t>
            </a:r>
            <a:endParaRPr lang="cs-CZ" sz="800" b="1" kern="0" dirty="0">
              <a:solidFill>
                <a:srgbClr val="262626"/>
              </a:solidFill>
              <a:effectLst/>
              <a:latin typeface="Cambria" panose="02040503050406030204" pitchFamily="18"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r>
              <a:rPr lang="cs-CZ" sz="800" dirty="0">
                <a:effectLst/>
                <a:latin typeface="Arial" panose="020B0604020202020204" pitchFamily="34" charset="0"/>
                <a:ea typeface="Times New Roman" panose="02020603050405020304" pitchFamily="18" charset="0"/>
                <a:cs typeface="Times New Roman" panose="02020603050405020304" pitchFamily="18" charset="0"/>
              </a:rPr>
              <a:t>Pracovník na této pozici </a:t>
            </a:r>
            <a:r>
              <a:rPr lang="cs-CZ" sz="800" dirty="0">
                <a:effectLst/>
                <a:latin typeface="Arial" panose="020B0604020202020204" pitchFamily="34" charset="0"/>
                <a:ea typeface="Calibri" panose="020F0502020204030204" pitchFamily="34" charset="0"/>
                <a:cs typeface="Times New Roman" panose="02020603050405020304" pitchFamily="18" charset="0"/>
              </a:rPr>
              <a:t>je aktivně zapojen do přímé podpory osob z cílové skupiny, při kontaktu s nimi </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využívá svoje vlastní zkušenosti se situacemi blízkými zkušenostem těchto osob.</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Bef>
                <a:spcPts val="600"/>
              </a:spcBef>
              <a:spcAft>
                <a:spcPts val="600"/>
              </a:spcAft>
              <a:tabLst>
                <a:tab pos="4500880" algn="l"/>
              </a:tabLst>
            </a:pPr>
            <a:r>
              <a:rPr lang="cs-CZ" sz="800" u="sng" dirty="0">
                <a:effectLst/>
                <a:latin typeface="Arial" panose="020B0604020202020204" pitchFamily="34" charset="0"/>
                <a:ea typeface="Calibri" panose="020F0502020204030204" pitchFamily="34" charset="0"/>
                <a:cs typeface="Times New Roman" panose="02020603050405020304" pitchFamily="18" charset="0"/>
              </a:rPr>
              <a:t>Hlavní činnosti jsou následující:</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0">
                <a:effectLst/>
                <a:latin typeface="Arial" panose="020B0604020202020204" pitchFamily="34" charset="0"/>
                <a:ea typeface="Calibri" panose="020F0502020204030204" pitchFamily="34" charset="0"/>
                <a:cs typeface="Times New Roman" panose="02020603050405020304" pitchFamily="18" charset="0"/>
              </a:rPr>
              <a:t>pod dohledem kompetentního pracovníka je v přímém kontaktu s osobami z cílové skupiny, sdílí s nimi svoje vlastní zkušenosti z pozice klienta a podporuje tak proces sociálního začleňování těchto osob,</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0">
                <a:effectLst/>
                <a:latin typeface="Arial" panose="020B0604020202020204" pitchFamily="34" charset="0"/>
                <a:ea typeface="Calibri" panose="020F0502020204030204" pitchFamily="34" charset="0"/>
                <a:cs typeface="Times New Roman" panose="02020603050405020304" pitchFamily="18" charset="0"/>
              </a:rPr>
              <a:t>spolupracuje s pracovníky v přímé práci, poskytuje zpětnou vazbu k používaným pracovním postupům, navrhuje cesty ke zefektivnění spolupráce.</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r>
              <a:rPr lang="cs-CZ" sz="800" u="sng" dirty="0">
                <a:effectLst/>
                <a:latin typeface="Arial" panose="020B0604020202020204" pitchFamily="34" charset="0"/>
                <a:ea typeface="Times New Roman" panose="02020603050405020304" pitchFamily="18" charset="0"/>
                <a:cs typeface="Times New Roman" panose="02020603050405020304" pitchFamily="18" charset="0"/>
              </a:rPr>
              <a:t>Kvalifikace</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a:t>
            </a:r>
            <a:r>
              <a:rPr lang="cs-CZ" sz="800" dirty="0">
                <a:effectLst/>
                <a:latin typeface="Arial" panose="020B0604020202020204" pitchFamily="34" charset="0"/>
                <a:ea typeface="Calibri" panose="020F0502020204030204" pitchFamily="34" charset="0"/>
                <a:cs typeface="Times New Roman" panose="02020603050405020304" pitchFamily="18" charset="0"/>
              </a:rPr>
              <a:t>relevantní zkušenost odpovídající typu cílové skupiny, komunikační dovednosti, schopnost spolupracovat v týmu, schopnost pracovat se svým životním příběhem</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0">
                <a:effectLst/>
                <a:latin typeface="Arial" panose="020B0604020202020204" pitchFamily="34" charset="0"/>
                <a:ea typeface="Times New Roman" panose="02020603050405020304" pitchFamily="18" charset="0"/>
                <a:cs typeface="Times New Roman" panose="02020603050405020304" pitchFamily="18" charset="0"/>
              </a:rPr>
              <a:t>Forma zaměstnání</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DPČ, DPP </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0">
                <a:effectLst/>
                <a:latin typeface="Arial" panose="020B0604020202020204" pitchFamily="34" charset="0"/>
                <a:ea typeface="Times New Roman" panose="02020603050405020304" pitchFamily="18" charset="0"/>
                <a:cs typeface="Times New Roman" panose="02020603050405020304" pitchFamily="18" charset="0"/>
              </a:rPr>
              <a:t>Předpokládaný úvazek</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dle identifikovaných potřeb cílové skupiny</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r>
              <a:rPr lang="cs-CZ" sz="800" u="sng" dirty="0">
                <a:effectLst/>
                <a:latin typeface="Arial" panose="020B0604020202020204" pitchFamily="34" charset="0"/>
                <a:ea typeface="Times New Roman" panose="02020603050405020304" pitchFamily="18" charset="0"/>
              </a:rPr>
              <a:t>Měsíční sazba</a:t>
            </a:r>
            <a:r>
              <a:rPr lang="cs-CZ" sz="800" dirty="0">
                <a:effectLst/>
                <a:latin typeface="Arial" panose="020B0604020202020204" pitchFamily="34" charset="0"/>
                <a:ea typeface="Times New Roman" panose="02020603050405020304" pitchFamily="18" charset="0"/>
              </a:rPr>
              <a:t>: ISPV</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endParaRPr lang="cs-CZ" sz="800" dirty="0">
              <a:effectLst/>
              <a:latin typeface="Arial" panose="020B060402020202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endParaRPr lang="cs-CZ" sz="800" dirty="0">
              <a:effectLst/>
              <a:latin typeface="Arial" panose="020B060402020202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endParaRPr lang="cs-CZ" sz="800" dirty="0">
              <a:effectLst/>
              <a:latin typeface="Arial" panose="020B060402020202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cs-CZ" sz="800" kern="1200" dirty="0">
              <a:solidFill>
                <a:schemeClr val="tx1"/>
              </a:solidFill>
              <a:effectLst/>
              <a:latin typeface="+mn-lt"/>
              <a:ea typeface="+mn-ea"/>
              <a:cs typeface="+mn-cs"/>
            </a:endParaRPr>
          </a:p>
        </p:txBody>
      </p:sp>
      <p:sp>
        <p:nvSpPr>
          <p:cNvPr id="4" name="Zástupný symbol pro číslo snímku 3"/>
          <p:cNvSpPr>
            <a:spLocks noGrp="1"/>
          </p:cNvSpPr>
          <p:nvPr>
            <p:ph type="sldNum" sz="quarter" idx="5"/>
          </p:nvPr>
        </p:nvSpPr>
        <p:spPr/>
        <p:txBody>
          <a:bodyPr/>
          <a:lstStyle/>
          <a:p>
            <a:fld id="{53FB31FA-E905-4016-9D4B-970DF0C7EE08}" type="slidenum">
              <a:rPr lang="cs-CZ" smtClean="0"/>
              <a:t>23</a:t>
            </a:fld>
            <a:endParaRPr lang="cs-CZ" dirty="0"/>
          </a:p>
        </p:txBody>
      </p:sp>
    </p:spTree>
    <p:extLst>
      <p:ext uri="{BB962C8B-B14F-4D97-AF65-F5344CB8AC3E}">
        <p14:creationId xmlns:p14="http://schemas.microsoft.com/office/powerpoint/2010/main" val="416971133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0" marR="0" lvl="0" indent="0" algn="just" defTabSz="914400" rtl="0" eaLnBrk="1" fontAlgn="auto" latinLnBrk="0" hangingPunct="1">
              <a:lnSpc>
                <a:spcPct val="100000"/>
              </a:lnSpc>
              <a:spcBef>
                <a:spcPts val="0"/>
              </a:spcBef>
              <a:spcAft>
                <a:spcPts val="1100"/>
              </a:spcAft>
              <a:buClrTx/>
              <a:buSzTx/>
              <a:buFont typeface="Symbol" panose="05050102010706020507" pitchFamily="18" charset="2"/>
              <a:buNone/>
              <a:tabLst/>
              <a:defRPr/>
            </a:pPr>
            <a:r>
              <a:rPr lang="cs-CZ" sz="800" b="1" dirty="0"/>
              <a:t>Celkový počet účastníků </a:t>
            </a:r>
          </a:p>
          <a:p>
            <a:pPr marL="0" marR="0" lvl="0" indent="0" algn="just" defTabSz="914400" rtl="0" eaLnBrk="1" fontAlgn="auto" latinLnBrk="0" hangingPunct="1">
              <a:lnSpc>
                <a:spcPct val="100000"/>
              </a:lnSpc>
              <a:spcBef>
                <a:spcPts val="0"/>
              </a:spcBef>
              <a:spcAft>
                <a:spcPts val="1100"/>
              </a:spcAft>
              <a:buClrTx/>
              <a:buSzTx/>
              <a:buFont typeface="Symbol" panose="05050102010706020507" pitchFamily="18" charset="2"/>
              <a:buNone/>
              <a:tabLst/>
              <a:defRPr/>
            </a:pPr>
            <a:r>
              <a:rPr lang="cs-CZ" sz="800" dirty="0"/>
              <a:t>Celkový počet osob/účastníků (zaměstnanců, pracovníků implementační struktury, osob cílových skupin apod.), které v rámci projektu získaly jakoukoliv formu podpory, bez ohledu na počet poskytnutých podpor. Každá podpořená osoba se v rámci projektu započítává pouze jednou bez ohledu na to, kolik podpor obdržela. Podpora je jakákoliv aktivita financovaná z rozpočtu projektu, ze které mají cílové skupiny prospěch, podpora může mít formu např. vzdělávacího nebo rekvalifikačního kurzu, stáže, odborné konzultace, poradenství, výcviku, školení, odborné praxe apod. </a:t>
            </a:r>
            <a:endParaRPr lang="cs-CZ" sz="800" b="0" dirty="0">
              <a:effectLst/>
              <a:latin typeface="Arial" panose="020B0604020202020204" pitchFamily="34" charset="0"/>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1100"/>
              </a:spcAft>
              <a:buClrTx/>
              <a:buSzTx/>
              <a:buFont typeface="Symbol" panose="05050102010706020507" pitchFamily="18" charset="2"/>
              <a:buNone/>
              <a:tabLst/>
              <a:defRPr/>
            </a:pPr>
            <a:endParaRPr lang="cs-CZ" sz="800" b="0" dirty="0">
              <a:effectLst/>
              <a:latin typeface="Arial" panose="020B0604020202020204" pitchFamily="34" charset="0"/>
              <a:ea typeface="Calibri" panose="020F0502020204030204" pitchFamily="34" charset="0"/>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1100"/>
              </a:spcAft>
              <a:buClrTx/>
              <a:buSzTx/>
              <a:buFont typeface="Symbol" panose="05050102010706020507" pitchFamily="18" charset="2"/>
              <a:buNone/>
              <a:tabLst/>
              <a:defRPr/>
            </a:pPr>
            <a:r>
              <a:rPr lang="cs-CZ" sz="800" b="1" dirty="0"/>
              <a:t>Kapacita podpořených služeb – úvazky </a:t>
            </a:r>
          </a:p>
          <a:p>
            <a:pPr marL="0" marR="0" lvl="0" indent="0" algn="just" defTabSz="914400" rtl="0" eaLnBrk="1" fontAlgn="auto" latinLnBrk="0" hangingPunct="1">
              <a:lnSpc>
                <a:spcPct val="100000"/>
              </a:lnSpc>
              <a:spcBef>
                <a:spcPts val="0"/>
              </a:spcBef>
              <a:spcAft>
                <a:spcPts val="1100"/>
              </a:spcAft>
              <a:buClrTx/>
              <a:buSzTx/>
              <a:buFont typeface="Symbol" panose="05050102010706020507" pitchFamily="18" charset="2"/>
              <a:buNone/>
              <a:tabLst/>
              <a:defRPr/>
            </a:pPr>
            <a:r>
              <a:rPr lang="cs-CZ" sz="800" dirty="0"/>
              <a:t>pracovníků Indikátor se týká služeb/programů, které mají ambulantní nebo terénní formu poskytování. Ambulantní forma – osoba do služby/programu dochází nebo je do ní/něj doprovázena nebo dopravována a součástí služby/programu zároveň není ubytování či přenocování. Terénní forma – služba/program je poskytován v jejím přirozeném sociálním prostředí. „Pracovníkem“ se rozumí odborní pracovníci, pracovníci v přímé péči, kteří přímo poskytují služby cílové skupině (např. sociální pracovník, pracovník v sociálních službách, zdravotnický pracovník, pedagogický pracovník). </a:t>
            </a:r>
          </a:p>
          <a:p>
            <a:pPr marL="0" marR="0" lvl="0" indent="0" algn="just" defTabSz="914400" rtl="0" eaLnBrk="1" fontAlgn="auto" latinLnBrk="0" hangingPunct="1">
              <a:lnSpc>
                <a:spcPct val="100000"/>
              </a:lnSpc>
              <a:spcBef>
                <a:spcPts val="0"/>
              </a:spcBef>
              <a:spcAft>
                <a:spcPts val="1100"/>
              </a:spcAft>
              <a:buClrTx/>
              <a:buSzTx/>
              <a:buFont typeface="Symbol" panose="05050102010706020507" pitchFamily="18" charset="2"/>
              <a:buNone/>
              <a:tabLst/>
              <a:defRPr/>
            </a:pPr>
            <a:endParaRPr lang="cs-CZ" sz="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1100"/>
              </a:spcAft>
              <a:buClrTx/>
              <a:buSzTx/>
              <a:buFont typeface="Symbol" panose="05050102010706020507" pitchFamily="18" charset="2"/>
              <a:buNone/>
              <a:tabLst/>
              <a:defRPr/>
            </a:pPr>
            <a:r>
              <a:rPr lang="cs-CZ" sz="800" b="1" dirty="0"/>
              <a:t>Využívání podpořených služeb </a:t>
            </a:r>
          </a:p>
          <a:p>
            <a:pPr marL="0" marR="0" lvl="0" indent="0" algn="just" defTabSz="914400" rtl="0" eaLnBrk="1" fontAlgn="auto" latinLnBrk="0" hangingPunct="1">
              <a:lnSpc>
                <a:spcPct val="100000"/>
              </a:lnSpc>
              <a:spcBef>
                <a:spcPts val="0"/>
              </a:spcBef>
              <a:spcAft>
                <a:spcPts val="1100"/>
              </a:spcAft>
              <a:buClrTx/>
              <a:buSzTx/>
              <a:buFont typeface="Symbol" panose="05050102010706020507" pitchFamily="18" charset="2"/>
              <a:buNone/>
              <a:tabLst/>
              <a:defRPr/>
            </a:pPr>
            <a:r>
              <a:rPr lang="cs-CZ" sz="800" dirty="0"/>
              <a:t>Počet osob, které využijí podpořenou službu či program během trvání projektu. "Služba/program" je poskytování pomoci a podpory fyzickým osobám v nepříznivé sociální či zdravotní situaci. Využíváním je myšleno být doložitelné klientem (tj. každá osoba je uvedená pouze jednou) dle standardů využívaných pro danou službu. Osoby uvedené v tomto indikátoru nejsou účastníky ve smyslu indikátoru 600 000 Celkový počet účastníků. Jedná se o osoby, které: - nemají přímý prospěch z finanční podpory ESF+, ale prospěch nepřímý, nebo - nelze s ohledem na anonymizovanou evidenci klientů u poskytované služby/programu či specifika cílové skupiny zahrnout do indikátoru 600 000 Celkový počet účastníků (jedná se o situace, kdy služba/program je poskytována dle příslušné právní úpravy), nebo - mají přímý prospěch z finanční podpory ESF+, tato podpora však z objektivních důvodů nepřesáhne limit bagatelní podpory. "Podpořené" znamená že dostaly finanční podporu z ESF+.</a:t>
            </a:r>
            <a:endParaRPr lang="cs-CZ" sz="800" b="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just">
              <a:spcAft>
                <a:spcPts val="1100"/>
              </a:spcAft>
              <a:buFont typeface="Symbol" panose="05050102010706020507" pitchFamily="18" charset="2"/>
              <a:buNone/>
            </a:pPr>
            <a:endParaRPr lang="cs-CZ" sz="800" kern="1200" dirty="0">
              <a:solidFill>
                <a:schemeClr val="tx1"/>
              </a:solidFill>
              <a:effectLst/>
              <a:latin typeface="+mn-lt"/>
              <a:ea typeface="+mn-ea"/>
              <a:cs typeface="+mn-cs"/>
            </a:endParaRPr>
          </a:p>
          <a:p>
            <a:pPr marL="0" lvl="0" indent="0" algn="just">
              <a:spcAft>
                <a:spcPts val="1100"/>
              </a:spcAft>
              <a:buFont typeface="Symbol" panose="05050102010706020507" pitchFamily="18" charset="2"/>
              <a:buNone/>
            </a:pPr>
            <a:r>
              <a:rPr lang="cs-CZ" sz="500" b="1" dirty="0"/>
              <a:t>Účastníci projektů, u nichž intervence formou sociální práce naplnila svůj účel</a:t>
            </a:r>
            <a:endParaRPr lang="cs-CZ" sz="500" b="1" kern="1200" dirty="0">
              <a:solidFill>
                <a:schemeClr val="tx1"/>
              </a:solidFill>
              <a:effectLst/>
              <a:latin typeface="+mn-lt"/>
              <a:ea typeface="+mn-ea"/>
              <a:cs typeface="+mn-cs"/>
            </a:endParaRPr>
          </a:p>
          <a:p>
            <a:pPr marL="0" lvl="0" indent="0" algn="just">
              <a:spcAft>
                <a:spcPts val="1100"/>
              </a:spcAft>
              <a:buFont typeface="Symbol" panose="05050102010706020507" pitchFamily="18" charset="2"/>
              <a:buNone/>
            </a:pPr>
            <a:r>
              <a:rPr lang="cs-CZ" sz="800" dirty="0"/>
              <a:t>Počet účastníků, kterým jsou poskytovány intervence sociální práce, mají uzavřen individuální plán a jeho kladné vyhodnocení svědčí o kvalitativní změně v životě. Příjemce provede do jednoho měsíce po ukončení podpory na základě uzavřeného individuálního plánu vyhodnocení splnění cílů stanovených v individuálním plánu zaměřených na řešení klientovy nepříznivé sociální situace.</a:t>
            </a:r>
            <a:endParaRPr lang="cs-CZ" sz="500" kern="1200" dirty="0">
              <a:solidFill>
                <a:schemeClr val="tx1"/>
              </a:solidFill>
              <a:effectLst/>
              <a:latin typeface="+mn-lt"/>
              <a:ea typeface="+mn-ea"/>
              <a:cs typeface="+mn-cs"/>
            </a:endParaRPr>
          </a:p>
          <a:p>
            <a:pPr marL="0" lvl="0" indent="0" algn="just">
              <a:spcAft>
                <a:spcPts val="1100"/>
              </a:spcAft>
              <a:buFont typeface="Symbol" panose="05050102010706020507" pitchFamily="18" charset="2"/>
              <a:buNone/>
            </a:pPr>
            <a:endParaRPr lang="cs-CZ" sz="800" kern="1200" dirty="0">
              <a:solidFill>
                <a:schemeClr val="tx1"/>
              </a:solidFill>
              <a:effectLst/>
              <a:latin typeface="+mn-lt"/>
              <a:ea typeface="+mn-ea"/>
              <a:cs typeface="+mn-cs"/>
            </a:endParaRPr>
          </a:p>
        </p:txBody>
      </p:sp>
      <p:sp>
        <p:nvSpPr>
          <p:cNvPr id="4" name="Zástupný symbol pro číslo snímku 3"/>
          <p:cNvSpPr>
            <a:spLocks noGrp="1"/>
          </p:cNvSpPr>
          <p:nvPr>
            <p:ph type="sldNum" sz="quarter" idx="5"/>
          </p:nvPr>
        </p:nvSpPr>
        <p:spPr/>
        <p:txBody>
          <a:bodyPr/>
          <a:lstStyle/>
          <a:p>
            <a:fld id="{53FB31FA-E905-4016-9D4B-970DF0C7EE08}" type="slidenum">
              <a:rPr lang="cs-CZ" smtClean="0"/>
              <a:t>24</a:t>
            </a:fld>
            <a:endParaRPr lang="cs-CZ" dirty="0"/>
          </a:p>
        </p:txBody>
      </p:sp>
    </p:spTree>
    <p:extLst>
      <p:ext uri="{BB962C8B-B14F-4D97-AF65-F5344CB8AC3E}">
        <p14:creationId xmlns:p14="http://schemas.microsoft.com/office/powerpoint/2010/main" val="290802102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algn="just">
              <a:spcBef>
                <a:spcPts val="300"/>
              </a:spcBef>
              <a:spcAft>
                <a:spcPts val="300"/>
              </a:spcAft>
            </a:pPr>
            <a:r>
              <a:rPr lang="cs-CZ" sz="800" dirty="0">
                <a:effectLst/>
                <a:latin typeface="Arial" panose="020B0604020202020204" pitchFamily="34" charset="0"/>
                <a:ea typeface="Calibri" panose="020F0502020204030204" pitchFamily="34" charset="0"/>
                <a:cs typeface="Times New Roman" panose="02020603050405020304" pitchFamily="18" charset="0"/>
              </a:rPr>
              <a:t>Projekty budou primárně zaměřeny na podporu zapojení osob z cílových skupin na trh práce, doplňkově mohou být zaměřeny také na koordinaci a síťování služeb zaměstnanosti (propojování veřejných služeb zaměstnanosti se zaměstnavateli, nestátními neziskovými organizacemi, obcemi a školami), osvětu zaměstnavatelů a vzdělávání členů realizačního týmu, a to zejména v práci s osobami z cílových skupin. </a:t>
            </a:r>
            <a:endParaRPr lang="cs-CZ" sz="800" dirty="0">
              <a:effectLst/>
              <a:latin typeface="Calibri" panose="020F0502020204030204" pitchFamily="34" charset="0"/>
              <a:ea typeface="Calibri" panose="020F0502020204030204" pitchFamily="34" charset="0"/>
              <a:cs typeface="Times New Roman" panose="02020603050405020304" pitchFamily="18" charset="0"/>
            </a:endParaRPr>
          </a:p>
          <a:p>
            <a:pPr algn="just">
              <a:spcBef>
                <a:spcPts val="300"/>
              </a:spcBef>
              <a:spcAft>
                <a:spcPts val="300"/>
              </a:spcAft>
            </a:pPr>
            <a:r>
              <a:rPr lang="cs-CZ" sz="800" dirty="0">
                <a:effectLst/>
                <a:latin typeface="Arial" panose="020B0604020202020204" pitchFamily="34" charset="0"/>
                <a:ea typeface="Calibri" panose="020F0502020204030204" pitchFamily="34" charset="0"/>
                <a:cs typeface="Times New Roman" panose="02020603050405020304" pitchFamily="18" charset="0"/>
              </a:rPr>
              <a:t>Důraz by měl být kladen na individuální přístup k osobám z cílových skupin a na respektování jejich specifických potřeb, na logickou provázanost aktivit poskytovaných osobám z cílových skupin a na zahrnutí všech relevantních činností potřebných pro úspěšné a udržitelné zapojení osob z cílových skupin na trh práce v jasné vazbě na jejich potřeby a s ohledem na účelnost a hospodárnost vynaložených prostředků (např. využití dluhového poradenství a psychosociální podpory, zapojení pracovního poradce/konzultanta do multidisciplinárním týmu apod.). </a:t>
            </a:r>
            <a:endParaRPr lang="cs-CZ" sz="80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sz="800" dirty="0"/>
          </a:p>
        </p:txBody>
      </p:sp>
      <p:sp>
        <p:nvSpPr>
          <p:cNvPr id="4" name="Zástupný symbol pro číslo snímku 3"/>
          <p:cNvSpPr>
            <a:spLocks noGrp="1"/>
          </p:cNvSpPr>
          <p:nvPr>
            <p:ph type="sldNum" sz="quarter" idx="5"/>
          </p:nvPr>
        </p:nvSpPr>
        <p:spPr/>
        <p:txBody>
          <a:bodyPr/>
          <a:lstStyle/>
          <a:p>
            <a:fld id="{53FB31FA-E905-4016-9D4B-970DF0C7EE08}" type="slidenum">
              <a:rPr lang="cs-CZ" smtClean="0"/>
              <a:t>25</a:t>
            </a:fld>
            <a:endParaRPr lang="cs-CZ" dirty="0"/>
          </a:p>
        </p:txBody>
      </p:sp>
    </p:spTree>
    <p:extLst>
      <p:ext uri="{BB962C8B-B14F-4D97-AF65-F5344CB8AC3E}">
        <p14:creationId xmlns:p14="http://schemas.microsoft.com/office/powerpoint/2010/main" val="34545796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342900" lvl="0" indent="-342900" algn="just">
              <a:spcBef>
                <a:spcPts val="300"/>
              </a:spcBef>
              <a:spcAft>
                <a:spcPts val="300"/>
              </a:spcAft>
              <a:buFont typeface="Symbol" panose="05050102010706020507" pitchFamily="18" charset="2"/>
              <a:buChar char=""/>
            </a:pPr>
            <a:r>
              <a:rPr lang="cs-CZ" sz="800" b="1" dirty="0">
                <a:effectLst/>
                <a:latin typeface="Arial" panose="020B0604020202020204" pitchFamily="34" charset="0"/>
                <a:ea typeface="Calibri" panose="020F0502020204030204" pitchFamily="34" charset="0"/>
                <a:cs typeface="Times New Roman" panose="02020603050405020304" pitchFamily="18" charset="0"/>
              </a:rPr>
              <a:t>sdílení pracovníků, prostor, vybavení, pomůcek</a:t>
            </a:r>
            <a:r>
              <a:rPr lang="cs-CZ" sz="800" dirty="0">
                <a:effectLst/>
                <a:latin typeface="Arial" panose="020B0604020202020204" pitchFamily="34" charset="0"/>
                <a:ea typeface="Calibri" panose="020F0502020204030204" pitchFamily="34" charset="0"/>
                <a:cs typeface="Times New Roman" panose="02020603050405020304" pitchFamily="18" charset="0"/>
              </a:rPr>
              <a:t> (např. sdílené pracovní čety na území MAS, údržba veřejných prostranství apod.)  </a:t>
            </a:r>
            <a:endParaRPr lang="cs-CZ" sz="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Bef>
                <a:spcPts val="300"/>
              </a:spcBef>
              <a:spcAft>
                <a:spcPts val="300"/>
              </a:spcAft>
              <a:buFont typeface="Symbol" panose="05050102010706020507" pitchFamily="18" charset="2"/>
              <a:buChar char=""/>
            </a:pPr>
            <a:r>
              <a:rPr lang="cs-CZ" sz="800" b="1" dirty="0">
                <a:effectLst/>
                <a:latin typeface="Arial" panose="020B0604020202020204" pitchFamily="34" charset="0"/>
                <a:ea typeface="Calibri" panose="020F0502020204030204" pitchFamily="34" charset="0"/>
                <a:cs typeface="Times New Roman" panose="02020603050405020304" pitchFamily="18" charset="0"/>
              </a:rPr>
              <a:t>flexibilní formy zaměstnávání</a:t>
            </a:r>
            <a:r>
              <a:rPr lang="cs-CZ" sz="800" dirty="0">
                <a:effectLst/>
                <a:latin typeface="Arial" panose="020B0604020202020204" pitchFamily="34" charset="0"/>
                <a:ea typeface="Calibri" panose="020F0502020204030204" pitchFamily="34" charset="0"/>
                <a:cs typeface="Times New Roman" panose="02020603050405020304" pitchFamily="18" charset="0"/>
              </a:rPr>
              <a:t> v lokálním kontextu (zkrácené úvazky, rotace na pracovním místě, sdílení pracovního místa, práce na dálku z domova – vhodné zejména pro rodiče s malými dětmi)</a:t>
            </a:r>
            <a:endParaRPr lang="cs-CZ" sz="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Bef>
                <a:spcPts val="300"/>
              </a:spcBef>
              <a:spcAft>
                <a:spcPts val="300"/>
              </a:spcAft>
              <a:buFont typeface="Symbol" panose="05050102010706020507" pitchFamily="18" charset="2"/>
              <a:buChar char=""/>
            </a:pPr>
            <a:r>
              <a:rPr lang="cs-CZ" sz="800" b="1" dirty="0">
                <a:effectLst/>
                <a:latin typeface="Arial" panose="020B0604020202020204" pitchFamily="34" charset="0"/>
                <a:ea typeface="Calibri" panose="020F0502020204030204" pitchFamily="34" charset="0"/>
                <a:cs typeface="Times New Roman" panose="02020603050405020304" pitchFamily="18" charset="0"/>
              </a:rPr>
              <a:t>pracovní mentoring, mezigenerační tandemy na pracovištích</a:t>
            </a:r>
            <a:r>
              <a:rPr lang="cs-CZ" sz="800" dirty="0">
                <a:effectLst/>
                <a:latin typeface="Arial" panose="020B0604020202020204" pitchFamily="34" charset="0"/>
                <a:ea typeface="Calibri" panose="020F0502020204030204" pitchFamily="34" charset="0"/>
                <a:cs typeface="Times New Roman" panose="02020603050405020304" pitchFamily="18" charset="0"/>
              </a:rPr>
              <a:t> (mladí se učí od pracovníků v předdůchodovém věku a naopak, nezkušení od zkušených)</a:t>
            </a:r>
            <a:endParaRPr lang="cs-CZ" sz="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Bef>
                <a:spcPts val="300"/>
              </a:spcBef>
              <a:spcAft>
                <a:spcPts val="300"/>
              </a:spcAft>
              <a:buFont typeface="Symbol" panose="05050102010706020507" pitchFamily="18" charset="2"/>
              <a:buChar char=""/>
            </a:pPr>
            <a:r>
              <a:rPr lang="cs-CZ" sz="800" dirty="0">
                <a:effectLst/>
                <a:latin typeface="Arial" panose="020B0604020202020204" pitchFamily="34" charset="0"/>
                <a:ea typeface="Calibri" panose="020F0502020204030204" pitchFamily="34" charset="0"/>
                <a:cs typeface="Times New Roman" panose="02020603050405020304" pitchFamily="18" charset="0"/>
              </a:rPr>
              <a:t>lokální aktivizační </a:t>
            </a:r>
            <a:r>
              <a:rPr lang="cs-CZ" sz="800" b="1" dirty="0">
                <a:effectLst/>
                <a:latin typeface="Arial" panose="020B0604020202020204" pitchFamily="34" charset="0"/>
                <a:ea typeface="Calibri" panose="020F0502020204030204" pitchFamily="34" charset="0"/>
                <a:cs typeface="Times New Roman" panose="02020603050405020304" pitchFamily="18" charset="0"/>
              </a:rPr>
              <a:t>tréninková pracovní místa, stáže</a:t>
            </a:r>
            <a:r>
              <a:rPr lang="cs-CZ" sz="800" dirty="0">
                <a:effectLst/>
                <a:latin typeface="Arial" panose="020B0604020202020204" pitchFamily="34" charset="0"/>
                <a:ea typeface="Calibri" panose="020F0502020204030204" pitchFamily="34" charset="0"/>
                <a:cs typeface="Times New Roman" panose="02020603050405020304" pitchFamily="18" charset="0"/>
              </a:rPr>
              <a:t> u zaměstnavatelů (otázka atraktivity pracovního místa a jeho společenské užitečnosti a hodnoty – cílem by mělo být oslovit a přilákat mladé lidi, aby mohli zažít pocit uspokojení, naplnění a hrdosti na to, co dělají a jak se živí), např. individualizované motivační a tranzitní pracovní programy pro absolventy a mladé nekvalifikované neaktivní osoby bez praxe, včetně individuálních exkurzí a rekvalifikací, s cílem návratu do vzdělávání či získání pracovních zkušeností a zvýšení jejich šance na následné uplatnění na trhu práce formou zaměstnání či zahájení podnikání včetně následné podpory</a:t>
            </a:r>
            <a:endParaRPr lang="cs-CZ" sz="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Bef>
                <a:spcPts val="300"/>
              </a:spcBef>
              <a:spcAft>
                <a:spcPts val="300"/>
              </a:spcAft>
              <a:buFont typeface="Symbol" panose="05050102010706020507" pitchFamily="18" charset="2"/>
              <a:buChar char=""/>
            </a:pPr>
            <a:r>
              <a:rPr lang="cs-CZ" sz="800" b="1" dirty="0">
                <a:effectLst/>
                <a:latin typeface="Arial" panose="020B0604020202020204" pitchFamily="34" charset="0"/>
                <a:ea typeface="Calibri" panose="020F0502020204030204" pitchFamily="34" charset="0"/>
                <a:cs typeface="Times New Roman" panose="02020603050405020304" pitchFamily="18" charset="0"/>
              </a:rPr>
              <a:t>prostupné zaměstnávání</a:t>
            </a:r>
            <a:r>
              <a:rPr lang="cs-CZ" sz="800" dirty="0">
                <a:effectLst/>
                <a:latin typeface="Arial" panose="020B0604020202020204" pitchFamily="34" charset="0"/>
                <a:ea typeface="Calibri" panose="020F0502020204030204" pitchFamily="34" charset="0"/>
                <a:cs typeface="Times New Roman" panose="02020603050405020304" pitchFamily="18" charset="0"/>
              </a:rPr>
              <a:t> s důrazem na podporu osob dlouhodobě nezaměstnaných v obci, na území svazku obcí či MAS (s vazbou na řešení dalších rodinných a komunitních problémů) a s důrazem na zapojení veřejně/komunitně prospěšných zaměstnavatelů (obce, nestátní neziskové organizace, MAS, dobrovolné svazky obcí) – trénink pracovních dovedností a návyků pod dohledem mentora a psychosociálního pracovníka a následně udržení na pracovním místě či zapojení soukromé sféry (udržitelná pracovní místa na volném/otevřeném trhu práce) – podpůrné aktivity zajistí MAS nebo NNO, které umí pracovat s osobami z cílových skupin, nutná spolupráce s aktéry v území (tj. komplexnější projekty se zapojením řady subjektů, síť soukromých zaměstnavatelů, NNO, veřejně prospěšní zaměstnavatelé, poskytovatelé rekvalifikací, nezbytné služby – dluhové poradenství včetně oddlužení, motivující mzdové ohodnocení, sociální bydlení, psychosociální podpora apod.); primárním cílem je celkový rozvoj a zlepšení situace těchto osob, nikoli jen samotné zaměstnání</a:t>
            </a:r>
            <a:endParaRPr lang="cs-CZ" sz="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Bef>
                <a:spcPts val="300"/>
              </a:spcBef>
              <a:spcAft>
                <a:spcPts val="300"/>
              </a:spcAft>
              <a:buFont typeface="Symbol" panose="05050102010706020507" pitchFamily="18" charset="2"/>
              <a:buChar char=""/>
            </a:pPr>
            <a:r>
              <a:rPr lang="cs-CZ" sz="800" b="1" dirty="0">
                <a:effectLst/>
                <a:latin typeface="Arial" panose="020B0604020202020204" pitchFamily="34" charset="0"/>
                <a:ea typeface="Calibri" panose="020F0502020204030204" pitchFamily="34" charset="0"/>
                <a:cs typeface="Times New Roman" panose="02020603050405020304" pitchFamily="18" charset="0"/>
              </a:rPr>
              <a:t>komunitně prospěšné zaměstnávání</a:t>
            </a:r>
            <a:r>
              <a:rPr lang="cs-CZ" sz="800" dirty="0">
                <a:effectLst/>
                <a:latin typeface="Arial" panose="020B0604020202020204" pitchFamily="34" charset="0"/>
                <a:ea typeface="Calibri" panose="020F0502020204030204" pitchFamily="34" charset="0"/>
                <a:cs typeface="Times New Roman" panose="02020603050405020304" pitchFamily="18" charset="0"/>
              </a:rPr>
              <a:t> s důrazem na podporu místních veřejně prospěšných zaměstnavatelů, kteří primárně uspokojují místní poptávku, nabízejí lokální výrobky a služby a zaměstnávají znevýhodněné cílové skupiny zejména na malých obcích (s cílem např. zachování místního obchodu, zajištění provozu pojízdné prodejny apod.); nedílnou součástí projektu je komplexní individuální práce s osobami z cílových skupin (dluhové poradenství a motivující mzdové ohodnocení, rekvalifikace, mentoring, psychosociální podpora). Nelze podpořit projekt, kde nebude tato aktivita zastoupena (nemyslí se běžné zaučení na pracovišti). Komunitně prospěšné zaměstnávání může být chápáno jako tréninkové pracovní místo, které umožní účastníkovi získat pracovní zkušenosti a v závěrečné fázi mu bude poskytnuta podpora při získávání návazného pracovního uplatnění, stejně tak je však možné další uplatnění u komunitně prospěšného zaměstnavatele, pokud se zaměstnanec se znevýhodněním osvědčí a pokud zaměstnavatel pro toto další uplatnění nalezne finanční prostředky </a:t>
            </a:r>
            <a:endParaRPr lang="cs-CZ" sz="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Bef>
                <a:spcPts val="300"/>
              </a:spcBef>
              <a:spcAft>
                <a:spcPts val="300"/>
              </a:spcAft>
              <a:buFont typeface="Symbol" panose="05050102010706020507" pitchFamily="18" charset="2"/>
              <a:buChar char=""/>
            </a:pPr>
            <a:r>
              <a:rPr lang="cs-CZ" sz="800" b="1" dirty="0">
                <a:effectLst/>
                <a:latin typeface="Arial" panose="020B0604020202020204" pitchFamily="34" charset="0"/>
                <a:ea typeface="Calibri" panose="020F0502020204030204" pitchFamily="34" charset="0"/>
                <a:cs typeface="Times New Roman" panose="02020603050405020304" pitchFamily="18" charset="0"/>
              </a:rPr>
              <a:t>podnikatelské inkubátory</a:t>
            </a:r>
            <a:r>
              <a:rPr lang="cs-CZ" sz="800" dirty="0">
                <a:effectLst/>
                <a:latin typeface="Arial" panose="020B0604020202020204" pitchFamily="34" charset="0"/>
                <a:ea typeface="Calibri" panose="020F0502020204030204" pitchFamily="34" charset="0"/>
                <a:cs typeface="Times New Roman" panose="02020603050405020304" pitchFamily="18" charset="0"/>
              </a:rPr>
              <a:t> a podpora </a:t>
            </a:r>
            <a:r>
              <a:rPr lang="cs-CZ" sz="800" b="1" dirty="0">
                <a:effectLst/>
                <a:latin typeface="Arial" panose="020B0604020202020204" pitchFamily="34" charset="0"/>
                <a:ea typeface="Calibri" panose="020F0502020204030204" pitchFamily="34" charset="0"/>
                <a:cs typeface="Times New Roman" panose="02020603050405020304" pitchFamily="18" charset="0"/>
              </a:rPr>
              <a:t>podnikání na zkoušku </a:t>
            </a:r>
            <a:r>
              <a:rPr lang="cs-CZ" sz="800" dirty="0">
                <a:effectLst/>
                <a:latin typeface="Arial" panose="020B0604020202020204" pitchFamily="34" charset="0"/>
                <a:ea typeface="Calibri" panose="020F0502020204030204" pitchFamily="34" charset="0"/>
                <a:cs typeface="Times New Roman" panose="02020603050405020304" pitchFamily="18" charset="0"/>
              </a:rPr>
              <a:t>(např. podnikatelsko – zaměstnanecká družstva – realizace vlastního podnikatelského záměru s případným finančním příspěvkem družstva); z projektu mohou být hrazeny výdaje jako nájem prostor, nákup drobného vybavení a pracovních pomůcek, vzdělávání, poradenství vč. vytvoření podnikatelského plánu, rekvalifikace, diagnostika, zaměstnání pod hlavičkou příjemce (mzdové příspěvky – zaměstnanecká družstva), specialista pro podporu podnikání, kouč, stáže, účast na veletrzích apod.</a:t>
            </a:r>
            <a:endParaRPr lang="cs-CZ" sz="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Bef>
                <a:spcPts val="300"/>
              </a:spcBef>
              <a:spcAft>
                <a:spcPts val="300"/>
              </a:spcAft>
              <a:buFont typeface="Symbol" panose="05050102010706020507" pitchFamily="18" charset="2"/>
              <a:buChar char=""/>
            </a:pPr>
            <a:r>
              <a:rPr lang="cs-CZ" sz="800" dirty="0">
                <a:effectLst/>
                <a:latin typeface="Arial" panose="020B0604020202020204" pitchFamily="34" charset="0"/>
                <a:ea typeface="Calibri" panose="020F0502020204030204" pitchFamily="34" charset="0"/>
                <a:cs typeface="Times New Roman" panose="02020603050405020304" pitchFamily="18" charset="0"/>
              </a:rPr>
              <a:t>doplňkově koordinační aktivity a síťování v oblasti zaměstnanosti, osvěta zaměstnavatelů a vzdělávání členů realizačního týmu, a to zejména v práci s osobami z cílových skupin (včetně supervize)</a:t>
            </a:r>
          </a:p>
          <a:p>
            <a:pPr marL="0" lvl="0" indent="0" algn="just">
              <a:spcBef>
                <a:spcPts val="300"/>
              </a:spcBef>
              <a:spcAft>
                <a:spcPts val="300"/>
              </a:spcAft>
              <a:buFont typeface="Symbol" panose="05050102010706020507" pitchFamily="18" charset="2"/>
              <a:buNone/>
            </a:pPr>
            <a:endParaRPr lang="cs-CZ" sz="800"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600"/>
              </a:spcAft>
            </a:pPr>
            <a:r>
              <a:rPr lang="cs-CZ" sz="800" b="1" dirty="0">
                <a:effectLst/>
                <a:latin typeface="Calibri" panose="020F0502020204030204" pitchFamily="34" charset="0"/>
                <a:ea typeface="Calibri" panose="020F0502020204030204" pitchFamily="34" charset="0"/>
                <a:cs typeface="Calibri" panose="020F0502020204030204" pitchFamily="34" charset="0"/>
              </a:rPr>
              <a:t>Kom. prospěšné zam. - podpora tvorby pracovních míst v oblasti:</a:t>
            </a:r>
            <a:endParaRPr lang="cs-CZ" sz="800" b="1"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600"/>
              </a:spcAft>
            </a:pPr>
            <a:r>
              <a:rPr lang="cs-CZ" sz="800" dirty="0">
                <a:effectLst/>
                <a:latin typeface="Calibri" panose="020F0502020204030204" pitchFamily="34" charset="0"/>
                <a:ea typeface="Calibri" panose="020F0502020204030204" pitchFamily="34" charset="0"/>
                <a:cs typeface="Calibri" panose="020F0502020204030204" pitchFamily="34" charset="0"/>
              </a:rPr>
              <a:t>1) péče o vesnickou pospolitost (péče o staré občany, pomoc sociálně slabým spoluobčanům, spolková činnost, výchova a příprava pokračovatelů v samosprávě obce; průzkumy názorů občanů, kulturní a osvětová činnost, komunitní (sociální) práce, komunitní školství, koordinace dobrovolníků a neformálních pečovatelů apod.)</a:t>
            </a:r>
            <a:endParaRPr lang="cs-CZ" sz="800"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600"/>
              </a:spcAft>
            </a:pPr>
            <a:r>
              <a:rPr lang="cs-CZ" sz="800" dirty="0">
                <a:effectLst/>
                <a:latin typeface="Calibri" panose="020F0502020204030204" pitchFamily="34" charset="0"/>
                <a:ea typeface="Calibri" panose="020F0502020204030204" pitchFamily="34" charset="0"/>
                <a:cs typeface="Calibri" panose="020F0502020204030204" pitchFamily="34" charset="0"/>
              </a:rPr>
              <a:t>2) údržba veřejných prostranství, péče o krajinu a ochrana životního prostředí</a:t>
            </a:r>
            <a:endParaRPr lang="cs-CZ" sz="800"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600"/>
              </a:spcAft>
            </a:pPr>
            <a:r>
              <a:rPr lang="cs-CZ" sz="800" dirty="0">
                <a:effectLst/>
                <a:latin typeface="Calibri" panose="020F0502020204030204" pitchFamily="34" charset="0"/>
                <a:ea typeface="Calibri" panose="020F0502020204030204" pitchFamily="34" charset="0"/>
                <a:cs typeface="Calibri" panose="020F0502020204030204" pitchFamily="34" charset="0"/>
              </a:rPr>
              <a:t>3) sdílecí a družstevní aktivity</a:t>
            </a:r>
            <a:endParaRPr lang="cs-CZ" sz="800"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600"/>
              </a:spcAft>
            </a:pPr>
            <a:r>
              <a:rPr lang="cs-CZ" sz="800" dirty="0">
                <a:effectLst/>
                <a:latin typeface="Calibri" panose="020F0502020204030204" pitchFamily="34" charset="0"/>
                <a:ea typeface="Calibri" panose="020F0502020204030204" pitchFamily="34" charset="0"/>
                <a:cs typeface="Calibri" panose="020F0502020204030204" pitchFamily="34" charset="0"/>
              </a:rPr>
              <a:t>4) informační technologie za účelem zlepšení kvality života v obci</a:t>
            </a:r>
            <a:endParaRPr lang="cs-CZ" sz="800"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600"/>
              </a:spcAft>
            </a:pPr>
            <a:r>
              <a:rPr lang="cs-CZ" sz="800" dirty="0">
                <a:effectLst/>
                <a:latin typeface="Calibri" panose="020F0502020204030204" pitchFamily="34" charset="0"/>
                <a:ea typeface="Calibri" panose="020F0502020204030204" pitchFamily="34" charset="0"/>
                <a:cs typeface="Calibri" panose="020F0502020204030204" pitchFamily="34" charset="0"/>
              </a:rPr>
              <a:t>5) občanská vybavenost (zejména služby, např. obchody pro obce)</a:t>
            </a:r>
            <a:endParaRPr lang="cs-CZ" sz="800"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600"/>
              </a:spcAft>
            </a:pPr>
            <a:r>
              <a:rPr lang="cs-CZ" sz="800" dirty="0">
                <a:effectLst/>
                <a:latin typeface="Calibri" panose="020F0502020204030204" pitchFamily="34" charset="0"/>
                <a:ea typeface="Calibri" panose="020F0502020204030204" pitchFamily="34" charset="0"/>
                <a:cs typeface="Calibri" panose="020F0502020204030204" pitchFamily="34" charset="0"/>
              </a:rPr>
              <a:t>6) zemědělství (omezený limit de minimis pro prvovýrobu) </a:t>
            </a:r>
            <a:endParaRPr lang="cs-CZ" sz="800"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600"/>
              </a:spcAft>
            </a:pPr>
            <a:r>
              <a:rPr lang="cs-CZ" sz="800" dirty="0">
                <a:effectLst/>
                <a:latin typeface="Calibri" panose="020F0502020204030204" pitchFamily="34" charset="0"/>
                <a:ea typeface="Calibri" panose="020F0502020204030204" pitchFamily="34" charset="0"/>
                <a:cs typeface="Calibri" panose="020F0502020204030204" pitchFamily="34" charset="0"/>
              </a:rPr>
              <a:t>Cílem je primárně podpora konkrétních znevýhodněných cílových skupin a sekundárně také zajištění dostupnosti některých veřejných služeb v území (cílem zaměstnanostních programů však není kompenzace nedostatečného systémového financování veřejných služeb ve smyslu záměny za veřejně prospěšné práce). </a:t>
            </a:r>
            <a:endParaRPr lang="cs-CZ" sz="800" dirty="0">
              <a:effectLst/>
              <a:latin typeface="Calibri" panose="020F0502020204030204" pitchFamily="34" charset="0"/>
              <a:ea typeface="Calibri" panose="020F0502020204030204" pitchFamily="34" charset="0"/>
              <a:cs typeface="Times New Roman" panose="02020603050405020304" pitchFamily="18" charset="0"/>
            </a:endParaRPr>
          </a:p>
          <a:p>
            <a:pPr algn="just"/>
            <a:r>
              <a:rPr lang="cs-CZ" sz="800" dirty="0">
                <a:effectLst/>
                <a:latin typeface="Calibri" panose="020F0502020204030204" pitchFamily="34" charset="0"/>
                <a:ea typeface="Calibri" panose="020F0502020204030204" pitchFamily="34" charset="0"/>
                <a:cs typeface="Times New Roman" panose="02020603050405020304" pitchFamily="18" charset="0"/>
              </a:rPr>
              <a:t> </a:t>
            </a:r>
          </a:p>
          <a:p>
            <a:endParaRPr lang="cs-CZ" sz="800" kern="1200" dirty="0">
              <a:solidFill>
                <a:schemeClr val="tx1"/>
              </a:solidFill>
              <a:effectLst/>
              <a:latin typeface="+mn-lt"/>
              <a:ea typeface="+mn-ea"/>
              <a:cs typeface="+mn-cs"/>
            </a:endParaRPr>
          </a:p>
        </p:txBody>
      </p:sp>
      <p:sp>
        <p:nvSpPr>
          <p:cNvPr id="4" name="Zástupný symbol pro číslo snímku 3"/>
          <p:cNvSpPr>
            <a:spLocks noGrp="1"/>
          </p:cNvSpPr>
          <p:nvPr>
            <p:ph type="sldNum" sz="quarter" idx="5"/>
          </p:nvPr>
        </p:nvSpPr>
        <p:spPr/>
        <p:txBody>
          <a:bodyPr/>
          <a:lstStyle/>
          <a:p>
            <a:fld id="{53FB31FA-E905-4016-9D4B-970DF0C7EE08}" type="slidenum">
              <a:rPr lang="cs-CZ" smtClean="0"/>
              <a:t>26</a:t>
            </a:fld>
            <a:endParaRPr lang="cs-CZ" dirty="0"/>
          </a:p>
        </p:txBody>
      </p:sp>
    </p:spTree>
    <p:extLst>
      <p:ext uri="{BB962C8B-B14F-4D97-AF65-F5344CB8AC3E}">
        <p14:creationId xmlns:p14="http://schemas.microsoft.com/office/powerpoint/2010/main" val="29569941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algn="just">
              <a:spcBef>
                <a:spcPts val="300"/>
              </a:spcBef>
              <a:spcAft>
                <a:spcPts val="300"/>
              </a:spcAft>
            </a:pPr>
            <a:r>
              <a:rPr lang="cs-CZ" sz="800" dirty="0">
                <a:effectLst/>
                <a:latin typeface="Arial" panose="020B0604020202020204" pitchFamily="34" charset="0"/>
                <a:ea typeface="Calibri" panose="020F0502020204030204" pitchFamily="34" charset="0"/>
                <a:cs typeface="Times New Roman" panose="02020603050405020304" pitchFamily="18" charset="0"/>
              </a:rPr>
              <a:t>Aktivity spojené se zaměstnáváním osob z cílových skupin, vzděláváním osob z cílových skupin po uzavření pracovně právního vztahu nebo vzděláváním a poradenstvím po zahájení samostatně výdělečné činnosti mohou zakládat veřejnou podporu/podporu de minimis; před vydáním právního aktu je nutné předložit ŘO OPZ vyčíslení podpory de minimis.</a:t>
            </a:r>
            <a:endParaRPr lang="cs-CZ" sz="800" dirty="0">
              <a:effectLst/>
              <a:latin typeface="Calibri" panose="020F0502020204030204" pitchFamily="34" charset="0"/>
              <a:ea typeface="Calibri" panose="020F0502020204030204" pitchFamily="34" charset="0"/>
              <a:cs typeface="Times New Roman" panose="02020603050405020304" pitchFamily="18" charset="0"/>
            </a:endParaRPr>
          </a:p>
          <a:p>
            <a:pPr algn="just">
              <a:spcBef>
                <a:spcPts val="300"/>
              </a:spcBef>
              <a:spcAft>
                <a:spcPts val="300"/>
              </a:spcAft>
            </a:pPr>
            <a:r>
              <a:rPr lang="cs-CZ" sz="800" dirty="0">
                <a:effectLst/>
                <a:latin typeface="Arial" panose="020B0604020202020204" pitchFamily="34" charset="0"/>
                <a:ea typeface="Calibri" panose="020F0502020204030204" pitchFamily="34" charset="0"/>
                <a:cs typeface="Times New Roman" panose="02020603050405020304" pitchFamily="18" charset="0"/>
              </a:rPr>
              <a:t>Zprostředkování zaměstnání zajišťuje MAS, pokud má povolení k příslušné formě zprostředkování zaměstnání nebo partner projektu, pokud má povolení k příslušné formě zprostředkování zaměstnání a současně vykonává pro projekt i jiné činnosti, které nelze soutěžit volně na trhu, nebo lze řešit nákupem od agentury práce, která má povolení k příslušné formě zprostředkování zaměstnání, případně může MAS tuto činnost  zajistit prostřednictvím Úřadu práce ČR (ÚP ČR) po dohodě s příslušnou krajskou pobočkou ÚP ČR a zároveň za podmínky, že toto zprostředkování nebude započítáno do výstupů projektů realizovaných ÚP ČR, aby tak bylo vyloučeno duplicitní vykazování výstupů jak v soutěžním projektu, tak v projektu ÚP ČR. Tento postup je možný pouze u účastníků projektu, kteří budou zároveň registrováni na ÚP ČR jako uchazeči o zaměstnání nebo zájemci o zaměstnání. ÚP ČR není povinen na tuto formu spolupráce přistoupit.</a:t>
            </a:r>
            <a:endParaRPr lang="cs-CZ" sz="800" dirty="0">
              <a:effectLst/>
              <a:latin typeface="Calibri" panose="020F0502020204030204" pitchFamily="34" charset="0"/>
              <a:ea typeface="Calibri" panose="020F0502020204030204" pitchFamily="34" charset="0"/>
              <a:cs typeface="Times New Roman" panose="02020603050405020304" pitchFamily="18" charset="0"/>
            </a:endParaRPr>
          </a:p>
          <a:p>
            <a:pPr algn="just">
              <a:spcBef>
                <a:spcPts val="300"/>
              </a:spcBef>
              <a:spcAft>
                <a:spcPts val="300"/>
              </a:spcAft>
            </a:pPr>
            <a:r>
              <a:rPr lang="cs-CZ" sz="800" dirty="0">
                <a:effectLst/>
                <a:latin typeface="Arial" panose="020B0604020202020204" pitchFamily="34" charset="0"/>
                <a:ea typeface="Calibri" panose="020F0502020204030204" pitchFamily="34" charset="0"/>
                <a:cs typeface="Times New Roman" panose="02020603050405020304" pitchFamily="18" charset="0"/>
              </a:rPr>
              <a:t>Pokud zprostředkování zaměstnání nezajišťuje MAS, je nutné doložit doklad o zprostředkování.</a:t>
            </a:r>
            <a:endParaRPr lang="cs-CZ" sz="800" dirty="0">
              <a:effectLst/>
              <a:latin typeface="Calibri" panose="020F0502020204030204" pitchFamily="34" charset="0"/>
              <a:ea typeface="Calibri" panose="020F0502020204030204" pitchFamily="34" charset="0"/>
              <a:cs typeface="Times New Roman" panose="02020603050405020304" pitchFamily="18" charset="0"/>
            </a:endParaRPr>
          </a:p>
          <a:p>
            <a:pPr algn="just">
              <a:spcBef>
                <a:spcPts val="300"/>
              </a:spcBef>
              <a:spcAft>
                <a:spcPts val="300"/>
              </a:spcAft>
            </a:pPr>
            <a:r>
              <a:rPr lang="cs-CZ" sz="800" dirty="0">
                <a:effectLst/>
                <a:latin typeface="Arial" panose="020B0604020202020204" pitchFamily="34" charset="0"/>
                <a:ea typeface="Times New Roman" panose="02020603050405020304" pitchFamily="18" charset="0"/>
                <a:cs typeface="Times New Roman" panose="02020603050405020304" pitchFamily="18" charset="0"/>
              </a:rPr>
              <a:t>V projektech realizované aktivity by neměly nahrazovat činnosti ÚP ČR, ale naopak je doplňovat a rozšiřovat s ohledem na detailní znalost potřeb lokálního trhu práce. </a:t>
            </a:r>
            <a:endParaRPr lang="cs-CZ" sz="800" dirty="0">
              <a:effectLst/>
              <a:latin typeface="Calibri" panose="020F0502020204030204" pitchFamily="34" charset="0"/>
              <a:ea typeface="Calibri" panose="020F0502020204030204" pitchFamily="34" charset="0"/>
              <a:cs typeface="Times New Roman" panose="02020603050405020304" pitchFamily="18" charset="0"/>
            </a:endParaRPr>
          </a:p>
          <a:p>
            <a:pPr algn="just">
              <a:spcBef>
                <a:spcPts val="300"/>
              </a:spcBef>
              <a:spcAft>
                <a:spcPts val="300"/>
              </a:spcAft>
            </a:pPr>
            <a:r>
              <a:rPr lang="cs-CZ" sz="800" dirty="0">
                <a:effectLst/>
                <a:latin typeface="Arial" panose="020B0604020202020204" pitchFamily="34" charset="0"/>
                <a:ea typeface="Calibri" panose="020F0502020204030204" pitchFamily="34" charset="0"/>
                <a:cs typeface="Times New Roman" panose="02020603050405020304" pitchFamily="18" charset="0"/>
              </a:rPr>
              <a:t>Z nástrojů aktivní politiky zaměstnanosti podle zákona č. 435/2004 Sb., o zaměstnanosti, jsou podporovány pouze rekvalifikace. Další nástroje aktivní politiky zaměstnanosti nejsou ve výzvě podporovány a realizovat je bude samostatně pouze ÚP ČR. Zapojení ÚP ČR do projektů je možné pouze formou partnera bez finančního příspěvku.</a:t>
            </a:r>
            <a:endParaRPr lang="cs-CZ" sz="80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sz="800" kern="1200" dirty="0">
              <a:solidFill>
                <a:schemeClr val="tx1"/>
              </a:solidFill>
              <a:effectLst/>
              <a:latin typeface="+mn-lt"/>
              <a:ea typeface="+mn-ea"/>
              <a:cs typeface="+mn-cs"/>
            </a:endParaRPr>
          </a:p>
        </p:txBody>
      </p:sp>
      <p:sp>
        <p:nvSpPr>
          <p:cNvPr id="4" name="Zástupný symbol pro číslo snímku 3"/>
          <p:cNvSpPr>
            <a:spLocks noGrp="1"/>
          </p:cNvSpPr>
          <p:nvPr>
            <p:ph type="sldNum" sz="quarter" idx="5"/>
          </p:nvPr>
        </p:nvSpPr>
        <p:spPr/>
        <p:txBody>
          <a:bodyPr/>
          <a:lstStyle/>
          <a:p>
            <a:fld id="{53FB31FA-E905-4016-9D4B-970DF0C7EE08}" type="slidenum">
              <a:rPr lang="cs-CZ" smtClean="0"/>
              <a:t>27</a:t>
            </a:fld>
            <a:endParaRPr lang="cs-CZ" dirty="0"/>
          </a:p>
        </p:txBody>
      </p:sp>
    </p:spTree>
    <p:extLst>
      <p:ext uri="{BB962C8B-B14F-4D97-AF65-F5344CB8AC3E}">
        <p14:creationId xmlns:p14="http://schemas.microsoft.com/office/powerpoint/2010/main" val="211980055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sz="1200" kern="1200" dirty="0">
              <a:solidFill>
                <a:schemeClr val="tx1"/>
              </a:solidFill>
              <a:effectLst/>
              <a:latin typeface="+mn-lt"/>
              <a:ea typeface="+mn-ea"/>
              <a:cs typeface="+mn-cs"/>
            </a:endParaRPr>
          </a:p>
        </p:txBody>
      </p:sp>
      <p:sp>
        <p:nvSpPr>
          <p:cNvPr id="4" name="Zástupný symbol pro číslo snímku 3"/>
          <p:cNvSpPr>
            <a:spLocks noGrp="1"/>
          </p:cNvSpPr>
          <p:nvPr>
            <p:ph type="sldNum" sz="quarter" idx="5"/>
          </p:nvPr>
        </p:nvSpPr>
        <p:spPr/>
        <p:txBody>
          <a:bodyPr/>
          <a:lstStyle/>
          <a:p>
            <a:fld id="{53FB31FA-E905-4016-9D4B-970DF0C7EE08}" type="slidenum">
              <a:rPr lang="cs-CZ" smtClean="0"/>
              <a:t>28</a:t>
            </a:fld>
            <a:endParaRPr lang="cs-CZ" dirty="0"/>
          </a:p>
        </p:txBody>
      </p:sp>
    </p:spTree>
    <p:extLst>
      <p:ext uri="{BB962C8B-B14F-4D97-AF65-F5344CB8AC3E}">
        <p14:creationId xmlns:p14="http://schemas.microsoft.com/office/powerpoint/2010/main" val="123771312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sz="1200" kern="1200" dirty="0">
              <a:solidFill>
                <a:schemeClr val="tx1"/>
              </a:solidFill>
              <a:effectLst/>
              <a:latin typeface="+mn-lt"/>
              <a:ea typeface="+mn-ea"/>
              <a:cs typeface="+mn-cs"/>
            </a:endParaRPr>
          </a:p>
        </p:txBody>
      </p:sp>
      <p:sp>
        <p:nvSpPr>
          <p:cNvPr id="4" name="Zástupný symbol pro číslo snímku 3"/>
          <p:cNvSpPr>
            <a:spLocks noGrp="1"/>
          </p:cNvSpPr>
          <p:nvPr>
            <p:ph type="sldNum" sz="quarter" idx="5"/>
          </p:nvPr>
        </p:nvSpPr>
        <p:spPr/>
        <p:txBody>
          <a:bodyPr/>
          <a:lstStyle/>
          <a:p>
            <a:fld id="{53FB31FA-E905-4016-9D4B-970DF0C7EE08}" type="slidenum">
              <a:rPr lang="cs-CZ" smtClean="0"/>
              <a:t>29</a:t>
            </a:fld>
            <a:endParaRPr lang="cs-CZ" dirty="0"/>
          </a:p>
        </p:txBody>
      </p:sp>
    </p:spTree>
    <p:extLst>
      <p:ext uri="{BB962C8B-B14F-4D97-AF65-F5344CB8AC3E}">
        <p14:creationId xmlns:p14="http://schemas.microsoft.com/office/powerpoint/2010/main" val="23234990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0" lvl="0" indent="0" algn="just">
              <a:spcAft>
                <a:spcPts val="1100"/>
              </a:spcAft>
              <a:buFont typeface="Symbol" panose="05050102010706020507" pitchFamily="18" charset="2"/>
              <a:buNone/>
            </a:pPr>
            <a:r>
              <a:rPr lang="cs-CZ" sz="800" dirty="0"/>
              <a:t>Jde např. o Osoby sociálně vyloučené a osoby sociálním vyloučením ohrožené, Osoby se zdravotním postižením, Osoby ohrožené předlužeností, Osoby bez přístřeší nebo osoby žijící v nejistém nebo nevyhovujícím bydlení, Neformální pečující, Osoby dlouhodobě či opakovaně nezaměstnané, Uchazeče o zaměstnání, Zájemce o zaměstnání, Osoby neaktivní, Osoby s nízkou úrovní kvalifikace, Osoby s jinými znevýhodněními na trhu práce Absolventy, Mladé lidi bez praxe mladší 30 let, Osoby, které nejsou zaměstnané ani se neúčastní vzdělávání nebo odborné přípravy (NEET), Osoby s kumulací hendikepů na trhu práce, Osoby ve věku 55 a více let, Osoby předčasně odcházející ze vzdělávání, Zaměstnavatele, Rodiče, děti a mladí dospělí v nepříznivé sociální situaci, Osoby pečující o malé děti, Dobrovolníky působící v oblasti sociálních služeb a sociální integrace, Poskytovatele a zadavatele sociálních služeb, služeb pro rodiny a děti a dalších služeb na podporu sociálního začleňování, Veřejnost apod.</a:t>
            </a:r>
          </a:p>
          <a:p>
            <a:pPr marL="0" lvl="0" indent="0" algn="just">
              <a:spcAft>
                <a:spcPts val="1100"/>
              </a:spcAft>
              <a:buFont typeface="Symbol" panose="05050102010706020507" pitchFamily="18" charset="2"/>
              <a:buNone/>
            </a:pPr>
            <a:r>
              <a:rPr lang="cs-CZ" sz="800" kern="1200" dirty="0">
                <a:solidFill>
                  <a:schemeClr val="tx1"/>
                </a:solidFill>
                <a:effectLst/>
                <a:latin typeface="+mn-lt"/>
                <a:ea typeface="+mn-ea"/>
                <a:cs typeface="+mn-cs"/>
              </a:rPr>
              <a:t>Participující členové komunity nebudou samostatnou CS.</a:t>
            </a:r>
          </a:p>
        </p:txBody>
      </p:sp>
      <p:sp>
        <p:nvSpPr>
          <p:cNvPr id="4" name="Zástupný symbol pro číslo snímku 3"/>
          <p:cNvSpPr>
            <a:spLocks noGrp="1"/>
          </p:cNvSpPr>
          <p:nvPr>
            <p:ph type="sldNum" sz="quarter" idx="5"/>
          </p:nvPr>
        </p:nvSpPr>
        <p:spPr/>
        <p:txBody>
          <a:bodyPr/>
          <a:lstStyle/>
          <a:p>
            <a:fld id="{53FB31FA-E905-4016-9D4B-970DF0C7EE08}" type="slidenum">
              <a:rPr lang="cs-CZ" smtClean="0"/>
              <a:t>3</a:t>
            </a:fld>
            <a:endParaRPr lang="cs-CZ" dirty="0"/>
          </a:p>
        </p:txBody>
      </p:sp>
    </p:spTree>
    <p:extLst>
      <p:ext uri="{BB962C8B-B14F-4D97-AF65-F5344CB8AC3E}">
        <p14:creationId xmlns:p14="http://schemas.microsoft.com/office/powerpoint/2010/main" val="4745172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0" lvl="0" indent="0">
              <a:spcBef>
                <a:spcPts val="600"/>
              </a:spcBef>
              <a:spcAft>
                <a:spcPts val="600"/>
              </a:spcAft>
              <a:buFont typeface="+mj-lt"/>
              <a:buNone/>
            </a:pPr>
            <a:r>
              <a:rPr lang="cs-CZ" sz="800" b="1" kern="0" dirty="0">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rPr>
              <a:t>Pracovní poradce/ konzultant (zaměstnanostní programy)</a:t>
            </a:r>
            <a:endParaRPr lang="cs-CZ" sz="800" b="1" kern="0" dirty="0">
              <a:solidFill>
                <a:srgbClr val="262626"/>
              </a:solidFill>
              <a:effectLst/>
              <a:latin typeface="Cambria" panose="02040503050406030204" pitchFamily="18"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dirty="0">
                <a:effectLst/>
                <a:latin typeface="Arial" panose="020B0604020202020204" pitchFamily="34" charset="0"/>
                <a:ea typeface="Calibri" panose="020F0502020204030204" pitchFamily="34" charset="0"/>
                <a:cs typeface="Times New Roman" panose="02020603050405020304" pitchFamily="18" charset="0"/>
              </a:rPr>
              <a:t>Pracovník na této pozici poskytuje </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osobám z cílové skupiny individuální či skupinovou podporu v oblasti zaměstnanosti.</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Bef>
                <a:spcPts val="600"/>
              </a:spcBef>
              <a:spcAft>
                <a:spcPts val="600"/>
              </a:spcAft>
              <a:tabLst>
                <a:tab pos="4500880" algn="l"/>
              </a:tabLst>
            </a:pPr>
            <a:r>
              <a:rPr lang="cs-CZ" sz="800" u="sng" dirty="0">
                <a:effectLst/>
                <a:latin typeface="Arial" panose="020B0604020202020204" pitchFamily="34" charset="0"/>
                <a:ea typeface="Calibri" panose="020F0502020204030204" pitchFamily="34" charset="0"/>
                <a:cs typeface="Times New Roman" panose="02020603050405020304" pitchFamily="18" charset="0"/>
              </a:rPr>
              <a:t>Hlavní činnosti jsou následující:</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0">
                <a:effectLst/>
                <a:latin typeface="Arial" panose="020B0604020202020204" pitchFamily="34" charset="0"/>
                <a:ea typeface="Calibri" panose="020F0502020204030204" pitchFamily="34" charset="0"/>
                <a:cs typeface="Times New Roman" panose="02020603050405020304" pitchFamily="18" charset="0"/>
              </a:rPr>
              <a:t>poskytuje základní pracovně-právní poradenství,</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0">
                <a:effectLst/>
                <a:latin typeface="Arial" panose="020B0604020202020204" pitchFamily="34" charset="0"/>
                <a:ea typeface="Calibri" panose="020F0502020204030204" pitchFamily="34" charset="0"/>
                <a:cs typeface="Times New Roman" panose="02020603050405020304" pitchFamily="18" charset="0"/>
              </a:rPr>
              <a:t>doprovází osoby z cílové skupiny při řešení jejich individuálních životních okolností a situací spojených s jejich uplatněním na trhu práce (orientace na trhu práce, </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získávání, obnovení a udržení pracovních a sociálních návyků před i po nástupu na pracovní místo),</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0">
                <a:effectLst/>
                <a:latin typeface="Arial" panose="020B0604020202020204" pitchFamily="34" charset="0"/>
                <a:ea typeface="Times New Roman" panose="02020603050405020304" pitchFamily="18" charset="0"/>
                <a:cs typeface="Times New Roman" panose="02020603050405020304" pitchFamily="18" charset="0"/>
              </a:rPr>
              <a:t>poskytuje podporu zaměstnavatelům, kteří zaměstnávají osoby z cílových skupin.</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r>
              <a:rPr lang="cs-CZ" sz="800" u="sng" dirty="0">
                <a:effectLst/>
                <a:latin typeface="Arial" panose="020B0604020202020204" pitchFamily="34" charset="0"/>
                <a:ea typeface="Times New Roman" panose="02020603050405020304" pitchFamily="18" charset="0"/>
                <a:cs typeface="Times New Roman" panose="02020603050405020304" pitchFamily="18" charset="0"/>
              </a:rPr>
              <a:t>Kvalifikace</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kvalifikace opravňující k výkonu profese pracovního poradce/ konzultanta</a:t>
            </a:r>
            <a:r>
              <a:rPr lang="cs-CZ" sz="800" dirty="0">
                <a:effectLst/>
                <a:latin typeface="Arial" panose="020B0604020202020204" pitchFamily="34" charset="0"/>
                <a:ea typeface="Calibri" panose="020F0502020204030204" pitchFamily="34" charset="0"/>
                <a:cs typeface="Times New Roman" panose="02020603050405020304" pitchFamily="18" charset="0"/>
              </a:rPr>
              <a:t>, zkušenost práce s cílovými skupinami, </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dobré komunikační dovednosti</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0">
                <a:effectLst/>
                <a:latin typeface="Arial" panose="020B0604020202020204" pitchFamily="34" charset="0"/>
                <a:ea typeface="Times New Roman" panose="02020603050405020304" pitchFamily="18" charset="0"/>
                <a:cs typeface="Times New Roman" panose="02020603050405020304" pitchFamily="18" charset="0"/>
              </a:rPr>
              <a:t>Forma zaměstnání</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HPP, DPČ, DPP</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dirty="0">
                <a:effectLst/>
                <a:latin typeface="Arial" panose="020B0604020202020204" pitchFamily="34" charset="0"/>
                <a:ea typeface="Times New Roman" panose="02020603050405020304" pitchFamily="18" charset="0"/>
                <a:cs typeface="Times New Roman" panose="02020603050405020304" pitchFamily="18" charset="0"/>
              </a:rPr>
              <a:t>Předpokládaný úvazek: dle identifikovaných potřeb cílové skupiny</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r>
              <a:rPr lang="cs-CZ" sz="800" u="sng" dirty="0">
                <a:effectLst/>
                <a:latin typeface="Arial" panose="020B0604020202020204" pitchFamily="34" charset="0"/>
                <a:ea typeface="Times New Roman" panose="02020603050405020304" pitchFamily="18" charset="0"/>
                <a:cs typeface="Times New Roman" panose="02020603050405020304" pitchFamily="18" charset="0"/>
              </a:rPr>
              <a:t>Měsíční sazba</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viz Obvyklé mzdy/platy www.esfcr.cz – Odborný konzultant/poradce/expert/specialista</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cs-CZ" sz="800" kern="1200" dirty="0">
              <a:solidFill>
                <a:schemeClr val="tx1"/>
              </a:solidFill>
              <a:effectLst/>
              <a:latin typeface="+mn-lt"/>
              <a:ea typeface="+mn-ea"/>
              <a:cs typeface="+mn-cs"/>
            </a:endParaRPr>
          </a:p>
          <a:p>
            <a:pPr marL="0" lvl="0" indent="0">
              <a:spcBef>
                <a:spcPts val="600"/>
              </a:spcBef>
              <a:spcAft>
                <a:spcPts val="600"/>
              </a:spcAft>
              <a:buFont typeface="+mj-lt"/>
              <a:buNone/>
            </a:pPr>
            <a:r>
              <a:rPr lang="cs-CZ" sz="800" b="1" kern="0" dirty="0">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rPr>
              <a:t>Kariérní poradce (zaměstnanostní programy)</a:t>
            </a:r>
            <a:endParaRPr lang="cs-CZ" sz="800" b="1" kern="0" dirty="0">
              <a:solidFill>
                <a:srgbClr val="262626"/>
              </a:solidFill>
              <a:effectLst/>
              <a:latin typeface="Cambria" panose="02040503050406030204" pitchFamily="18"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dirty="0">
                <a:effectLst/>
                <a:latin typeface="Arial" panose="020B0604020202020204" pitchFamily="34" charset="0"/>
                <a:ea typeface="Times New Roman" panose="02020603050405020304" pitchFamily="18" charset="0"/>
                <a:cs typeface="Times New Roman" panose="02020603050405020304" pitchFamily="18" charset="0"/>
              </a:rPr>
              <a:t>Pracovník na této pozici poskytuje osobám z cílové skupiny individuální nebo skupinové poradenství zaměřené na volbu vzdělávací a profesní dráhy.</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Bef>
                <a:spcPts val="600"/>
              </a:spcBef>
              <a:spcAft>
                <a:spcPts val="600"/>
              </a:spcAft>
              <a:tabLst>
                <a:tab pos="4500880" algn="l"/>
              </a:tabLst>
            </a:pPr>
            <a:r>
              <a:rPr lang="cs-CZ" sz="800" u="sng" dirty="0">
                <a:effectLst/>
                <a:latin typeface="Arial" panose="020B0604020202020204" pitchFamily="34" charset="0"/>
                <a:ea typeface="Calibri" panose="020F0502020204030204" pitchFamily="34" charset="0"/>
                <a:cs typeface="Times New Roman" panose="02020603050405020304" pitchFamily="18" charset="0"/>
              </a:rPr>
              <a:t>Hlavní činnosti jsou následující:</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0">
                <a:effectLst/>
                <a:latin typeface="Arial" panose="020B0604020202020204" pitchFamily="34" charset="0"/>
                <a:ea typeface="Times New Roman" panose="02020603050405020304" pitchFamily="18" charset="0"/>
                <a:cs typeface="Times New Roman" panose="02020603050405020304" pitchFamily="18" charset="0"/>
              </a:rPr>
              <a:t>poskytuje základní kariérní poradenství, pracovní a bilanční diagnostiku,</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0">
                <a:effectLst/>
                <a:latin typeface="Arial" panose="020B0604020202020204" pitchFamily="34" charset="0"/>
                <a:ea typeface="Calibri" panose="020F0502020204030204" pitchFamily="34" charset="0"/>
                <a:cs typeface="Times New Roman" panose="02020603050405020304" pitchFamily="18" charset="0"/>
              </a:rPr>
              <a:t>doprovází osoby z cílové skupiny při řešení jejich individuálních životních okolností a situací spojených s </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volbou jejich vzdělávací a profesní dráhy, s volbou prvního zaměstnání, se změnou zaměstnání, s volbou dalšího vzdělávání (vzdělávání dospělých, celoživotní učení), s návratem do pracovního procesu, se změnou původní kvalifikace a původního povolání.</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0">
                <a:effectLst/>
                <a:latin typeface="Arial" panose="020B0604020202020204" pitchFamily="34" charset="0"/>
                <a:ea typeface="Times New Roman" panose="02020603050405020304" pitchFamily="18" charset="0"/>
                <a:cs typeface="Times New Roman" panose="02020603050405020304" pitchFamily="18" charset="0"/>
              </a:rPr>
              <a:t>Kvalifikace</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kvalifikace opravňující k výkonu profese kariérního poradce</a:t>
            </a:r>
            <a:r>
              <a:rPr lang="cs-CZ" sz="800" dirty="0">
                <a:effectLst/>
                <a:latin typeface="Arial" panose="020B0604020202020204" pitchFamily="34" charset="0"/>
                <a:ea typeface="Calibri" panose="020F0502020204030204" pitchFamily="34" charset="0"/>
                <a:cs typeface="Times New Roman" panose="02020603050405020304" pitchFamily="18" charset="0"/>
              </a:rPr>
              <a:t>, zkušenost práce s cílovými skupinami, </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dobré komunikační dovednosti</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0">
                <a:effectLst/>
                <a:latin typeface="Arial" panose="020B0604020202020204" pitchFamily="34" charset="0"/>
                <a:ea typeface="Times New Roman" panose="02020603050405020304" pitchFamily="18" charset="0"/>
                <a:cs typeface="Times New Roman" panose="02020603050405020304" pitchFamily="18" charset="0"/>
              </a:rPr>
              <a:t>Forma zaměstnání</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HPP, DPČ, DPP</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0">
                <a:effectLst/>
                <a:latin typeface="Arial" panose="020B0604020202020204" pitchFamily="34" charset="0"/>
                <a:ea typeface="Times New Roman" panose="02020603050405020304" pitchFamily="18" charset="0"/>
                <a:cs typeface="Times New Roman" panose="02020603050405020304" pitchFamily="18" charset="0"/>
              </a:rPr>
              <a:t>Předpokládaný úvazek</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dle identifikovaných potřeb cílové skupiny</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r>
              <a:rPr lang="cs-CZ" sz="800" u="sng" dirty="0">
                <a:effectLst/>
                <a:latin typeface="Arial" panose="020B0604020202020204" pitchFamily="34" charset="0"/>
                <a:ea typeface="Times New Roman" panose="02020603050405020304" pitchFamily="18" charset="0"/>
              </a:rPr>
              <a:t>Měsíční sazba</a:t>
            </a:r>
            <a:r>
              <a:rPr lang="cs-CZ" sz="800" dirty="0">
                <a:effectLst/>
                <a:latin typeface="Arial" panose="020B0604020202020204" pitchFamily="34" charset="0"/>
                <a:ea typeface="Times New Roman" panose="02020603050405020304" pitchFamily="18" charset="0"/>
              </a:rPr>
              <a:t>: ISVP</a:t>
            </a:r>
          </a:p>
          <a:p>
            <a:endParaRPr lang="cs-CZ" sz="800" kern="1200" dirty="0">
              <a:solidFill>
                <a:schemeClr val="tx1"/>
              </a:solidFill>
              <a:effectLst/>
              <a:latin typeface="Arial" panose="020B0604020202020204" pitchFamily="34" charset="0"/>
              <a:ea typeface="+mn-ea"/>
              <a:cs typeface="+mn-cs"/>
            </a:endParaRPr>
          </a:p>
          <a:p>
            <a:pPr marL="0" lvl="0" indent="0">
              <a:spcBef>
                <a:spcPts val="600"/>
              </a:spcBef>
              <a:spcAft>
                <a:spcPts val="600"/>
              </a:spcAft>
              <a:buFont typeface="+mj-lt"/>
              <a:buNone/>
            </a:pPr>
            <a:r>
              <a:rPr lang="cs-CZ" sz="800" b="1" kern="0" dirty="0">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rPr>
              <a:t>Psychosociální pracovník (zaměstnanostní programy) </a:t>
            </a:r>
            <a:endParaRPr lang="cs-CZ" sz="800" b="1" kern="0" dirty="0">
              <a:solidFill>
                <a:srgbClr val="262626"/>
              </a:solidFill>
              <a:effectLst/>
              <a:latin typeface="Cambria" panose="02040503050406030204" pitchFamily="18"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dirty="0">
                <a:effectLst/>
                <a:latin typeface="Arial" panose="020B0604020202020204" pitchFamily="34" charset="0"/>
                <a:ea typeface="Calibri" panose="020F0502020204030204" pitchFamily="34" charset="0"/>
                <a:cs typeface="Times New Roman" panose="02020603050405020304" pitchFamily="18" charset="0"/>
              </a:rPr>
              <a:t>Pracovník na této pozici </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poskytuje osobám z cílové skupiny psychosociální podporu na pracovišti či mimo ně. </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Bef>
                <a:spcPts val="600"/>
              </a:spcBef>
              <a:spcAft>
                <a:spcPts val="600"/>
              </a:spcAft>
              <a:tabLst>
                <a:tab pos="4500880" algn="l"/>
              </a:tabLst>
            </a:pPr>
            <a:r>
              <a:rPr lang="cs-CZ" sz="800" u="sng" dirty="0">
                <a:effectLst/>
                <a:latin typeface="Arial" panose="020B0604020202020204" pitchFamily="34" charset="0"/>
                <a:ea typeface="Calibri" panose="020F0502020204030204" pitchFamily="34" charset="0"/>
                <a:cs typeface="Times New Roman" panose="02020603050405020304" pitchFamily="18" charset="0"/>
              </a:rPr>
              <a:t>Hlavní činnosti jsou následující:</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0">
                <a:effectLst/>
                <a:latin typeface="Arial" panose="020B0604020202020204" pitchFamily="34" charset="0"/>
                <a:ea typeface="Times New Roman" panose="02020603050405020304" pitchFamily="18" charset="0"/>
                <a:cs typeface="Times New Roman" panose="02020603050405020304" pitchFamily="18" charset="0"/>
              </a:rPr>
              <a:t>poskytuje psychosociální podporu osobám z cílové skupiny na pracovišti či mimo ně,</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0">
                <a:effectLst/>
                <a:latin typeface="Arial" panose="020B0604020202020204" pitchFamily="34" charset="0"/>
                <a:ea typeface="Calibri" panose="020F0502020204030204" pitchFamily="34" charset="0"/>
                <a:cs typeface="Times New Roman" panose="02020603050405020304" pitchFamily="18" charset="0"/>
              </a:rPr>
              <a:t>doprovází osoby z cílové skupiny při řešení jejich individuálních životních okolností a situací spojených s jejich fungováním v zaměstnání (</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získávání, obnovení a udržení pracovních a sociálních návyků před i po nástupu na pracovní místo),</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0">
                <a:effectLst/>
                <a:latin typeface="Arial" panose="020B0604020202020204" pitchFamily="34" charset="0"/>
                <a:ea typeface="Times New Roman" panose="02020603050405020304" pitchFamily="18" charset="0"/>
                <a:cs typeface="Times New Roman" panose="02020603050405020304" pitchFamily="18" charset="0"/>
              </a:rPr>
              <a:t>poskytuje podporu zaměstnavatelům, kteří zaměstnávají osoby z cílových skupin.</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457200" marR="179705" algn="just">
              <a:lnSpc>
                <a:spcPct val="115000"/>
              </a:lnSpc>
              <a:spcBef>
                <a:spcPts val="600"/>
              </a:spcBef>
              <a:spcAft>
                <a:spcPts val="600"/>
              </a:spcAft>
            </a:pPr>
            <a:r>
              <a:rPr lang="cs-CZ" sz="800" dirty="0">
                <a:effectLst/>
                <a:latin typeface="Arial" panose="020B0604020202020204" pitchFamily="34" charset="0"/>
                <a:ea typeface="Calibri" panose="020F0502020204030204" pitchFamily="34" charset="0"/>
                <a:cs typeface="Times New Roman" panose="02020603050405020304" pitchFamily="18" charset="0"/>
              </a:rPr>
              <a:t> </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0">
                <a:effectLst/>
                <a:latin typeface="Arial" panose="020B0604020202020204" pitchFamily="34" charset="0"/>
                <a:ea typeface="Times New Roman" panose="02020603050405020304" pitchFamily="18" charset="0"/>
                <a:cs typeface="Times New Roman" panose="02020603050405020304" pitchFamily="18" charset="0"/>
              </a:rPr>
              <a:t>Kvalifikace</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kvalifikace opravňující k výkonu role psychosociálního pracovníka (zpravidla se jedná o sociálního pracovníka nebo psychologa), </a:t>
            </a:r>
            <a:r>
              <a:rPr lang="cs-CZ" sz="800" dirty="0">
                <a:effectLst/>
                <a:latin typeface="Arial" panose="020B0604020202020204" pitchFamily="34" charset="0"/>
                <a:ea typeface="Calibri" panose="020F0502020204030204" pitchFamily="34" charset="0"/>
                <a:cs typeface="Times New Roman" panose="02020603050405020304" pitchFamily="18" charset="0"/>
              </a:rPr>
              <a:t>zkušenost práce s cílovými skupinami</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dobré komunikační dovednosti</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0">
                <a:effectLst/>
                <a:latin typeface="Arial" panose="020B0604020202020204" pitchFamily="34" charset="0"/>
                <a:ea typeface="Times New Roman" panose="02020603050405020304" pitchFamily="18" charset="0"/>
                <a:cs typeface="Times New Roman" panose="02020603050405020304" pitchFamily="18" charset="0"/>
              </a:rPr>
              <a:t>Forma zaměstnání</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HPP, DPČ, DPP</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0">
                <a:effectLst/>
                <a:latin typeface="Arial" panose="020B0604020202020204" pitchFamily="34" charset="0"/>
                <a:ea typeface="Times New Roman" panose="02020603050405020304" pitchFamily="18" charset="0"/>
                <a:cs typeface="Times New Roman" panose="02020603050405020304" pitchFamily="18" charset="0"/>
              </a:rPr>
              <a:t>Předpokládaný úvazek</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dle identifikovaných potřeb cílové skupiny</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r>
              <a:rPr lang="cs-CZ" sz="800" u="sng" dirty="0">
                <a:effectLst/>
                <a:latin typeface="Arial" panose="020B0604020202020204" pitchFamily="34" charset="0"/>
                <a:ea typeface="Times New Roman" panose="02020603050405020304" pitchFamily="18" charset="0"/>
                <a:cs typeface="Times New Roman" panose="02020603050405020304" pitchFamily="18" charset="0"/>
              </a:rPr>
              <a:t>Měsíční sazba</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ISPV</a:t>
            </a:r>
          </a:p>
          <a:p>
            <a:pPr marR="179705" algn="just">
              <a:lnSpc>
                <a:spcPct val="115000"/>
              </a:lnSpc>
              <a:spcBef>
                <a:spcPts val="600"/>
              </a:spcBef>
              <a:spcAft>
                <a:spcPts val="600"/>
              </a:spcAft>
            </a:pPr>
            <a:endParaRPr lang="cs-CZ" sz="800" dirty="0">
              <a:effectLst/>
              <a:latin typeface="Arial" panose="020B0604020202020204" pitchFamily="34" charset="0"/>
              <a:ea typeface="Times New Roman" panose="02020603050405020304" pitchFamily="18" charset="0"/>
              <a:cs typeface="Times New Roman" panose="02020603050405020304" pitchFamily="18" charset="0"/>
            </a:endParaRPr>
          </a:p>
          <a:p>
            <a:pPr marL="0" lvl="0" indent="0">
              <a:spcBef>
                <a:spcPts val="600"/>
              </a:spcBef>
              <a:spcAft>
                <a:spcPts val="600"/>
              </a:spcAft>
              <a:buFont typeface="+mj-lt"/>
              <a:buNone/>
            </a:pPr>
            <a:r>
              <a:rPr lang="cs-CZ" sz="800" b="1" kern="0" dirty="0">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rPr>
              <a:t>Mentor (zaměstnanostní programy)</a:t>
            </a:r>
            <a:endParaRPr lang="cs-CZ" sz="800" b="1" kern="0" dirty="0">
              <a:solidFill>
                <a:srgbClr val="262626"/>
              </a:solidFill>
              <a:effectLst/>
              <a:latin typeface="Cambria" panose="02040503050406030204" pitchFamily="18"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dirty="0">
                <a:effectLst/>
                <a:latin typeface="Arial" panose="020B0604020202020204" pitchFamily="34" charset="0"/>
                <a:ea typeface="Calibri" panose="020F0502020204030204" pitchFamily="34" charset="0"/>
                <a:cs typeface="Times New Roman" panose="02020603050405020304" pitchFamily="18" charset="0"/>
              </a:rPr>
              <a:t>Pracovník na této pozici </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poskytuje osobám z cílové skupiny podporu na tréninkovém pracovním místě.</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Bef>
                <a:spcPts val="600"/>
              </a:spcBef>
              <a:spcAft>
                <a:spcPts val="600"/>
              </a:spcAft>
              <a:tabLst>
                <a:tab pos="4500880" algn="l"/>
              </a:tabLst>
            </a:pPr>
            <a:r>
              <a:rPr lang="cs-CZ" sz="800" u="sng" dirty="0">
                <a:effectLst/>
                <a:latin typeface="Arial" panose="020B0604020202020204" pitchFamily="34" charset="0"/>
                <a:ea typeface="Calibri" panose="020F0502020204030204" pitchFamily="34" charset="0"/>
                <a:cs typeface="Times New Roman" panose="02020603050405020304" pitchFamily="18" charset="0"/>
              </a:rPr>
              <a:t>Hlavní činnosti jsou následující:</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0">
                <a:effectLst/>
                <a:latin typeface="Arial" panose="020B0604020202020204" pitchFamily="34" charset="0"/>
                <a:ea typeface="Calibri" panose="020F0502020204030204" pitchFamily="34" charset="0"/>
                <a:cs typeface="Times New Roman" panose="02020603050405020304" pitchFamily="18" charset="0"/>
              </a:rPr>
              <a:t>předává zkušenosti a znalosti („know-how“) zájemci o mentoring (rozsah mentoringu je nastaven individuálně podle náročnosti zakázky na mentoring),</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0">
                <a:effectLst/>
                <a:latin typeface="Arial" panose="020B0604020202020204" pitchFamily="34" charset="0"/>
                <a:ea typeface="Calibri" panose="020F0502020204030204" pitchFamily="34" charset="0"/>
                <a:cs typeface="Times New Roman" panose="02020603050405020304" pitchFamily="18" charset="0"/>
              </a:rPr>
              <a:t>přizpůsobuje podporu individuálním potřebám mentorovaného,</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0">
                <a:effectLst/>
                <a:latin typeface="Arial" panose="020B0604020202020204" pitchFamily="34" charset="0"/>
                <a:ea typeface="Calibri" panose="020F0502020204030204" pitchFamily="34" charset="0"/>
                <a:cs typeface="Times New Roman" panose="02020603050405020304" pitchFamily="18" charset="0"/>
              </a:rPr>
              <a:t>vede záznam o spolupráci,</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0">
                <a:effectLst/>
                <a:latin typeface="Arial" panose="020B0604020202020204" pitchFamily="34" charset="0"/>
                <a:ea typeface="Calibri" panose="020F0502020204030204" pitchFamily="34" charset="0"/>
                <a:cs typeface="Times New Roman" panose="02020603050405020304" pitchFamily="18" charset="0"/>
              </a:rPr>
              <a:t>účastní se týmových setkání, skupinové intervize a supervize.</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0">
                <a:effectLst/>
                <a:latin typeface="Arial" panose="020B0604020202020204" pitchFamily="34" charset="0"/>
                <a:ea typeface="Times New Roman" panose="02020603050405020304" pitchFamily="18" charset="0"/>
                <a:cs typeface="Times New Roman" panose="02020603050405020304" pitchFamily="18" charset="0"/>
              </a:rPr>
              <a:t>Kvalifikace</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kvalifikace opravňující k výkonu role mentora</a:t>
            </a:r>
            <a:r>
              <a:rPr lang="cs-CZ" sz="800" dirty="0">
                <a:effectLst/>
                <a:latin typeface="Arial" panose="020B0604020202020204" pitchFamily="34" charset="0"/>
                <a:ea typeface="Calibri" panose="020F0502020204030204" pitchFamily="34" charset="0"/>
                <a:cs typeface="Times New Roman" panose="02020603050405020304" pitchFamily="18" charset="0"/>
              </a:rPr>
              <a:t>, zkušenost práce s cílovými skupinami a s řízením týmu, </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dobré komunikační dovednosti</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0">
                <a:effectLst/>
                <a:latin typeface="Arial" panose="020B0604020202020204" pitchFamily="34" charset="0"/>
                <a:ea typeface="Times New Roman" panose="02020603050405020304" pitchFamily="18" charset="0"/>
                <a:cs typeface="Times New Roman" panose="02020603050405020304" pitchFamily="18" charset="0"/>
              </a:rPr>
              <a:t>Forma zaměstnání</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HPP, DPČ, DPP </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0">
                <a:effectLst/>
                <a:latin typeface="Arial" panose="020B0604020202020204" pitchFamily="34" charset="0"/>
                <a:ea typeface="Times New Roman" panose="02020603050405020304" pitchFamily="18" charset="0"/>
                <a:cs typeface="Times New Roman" panose="02020603050405020304" pitchFamily="18" charset="0"/>
              </a:rPr>
              <a:t>Předpokládaný úvazek</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dle identifikovaných potřeb cílové skupiny</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r>
              <a:rPr lang="cs-CZ" sz="800" u="sng" dirty="0">
                <a:effectLst/>
                <a:latin typeface="Arial" panose="020B0604020202020204" pitchFamily="34" charset="0"/>
                <a:ea typeface="Times New Roman" panose="02020603050405020304" pitchFamily="18" charset="0"/>
                <a:cs typeface="Times New Roman" panose="02020603050405020304" pitchFamily="18" charset="0"/>
              </a:rPr>
              <a:t>Měsíční sazba</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ISPV</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i="1" dirty="0">
                <a:effectLst/>
                <a:latin typeface="Arial" panose="020B0604020202020204" pitchFamily="34" charset="0"/>
                <a:ea typeface="Times New Roman" panose="02020603050405020304" pitchFamily="18" charset="0"/>
                <a:cs typeface="Times New Roman" panose="02020603050405020304" pitchFamily="18" charset="0"/>
              </a:rPr>
              <a:t> </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spcAft>
                <a:spcPts val="800"/>
              </a:spcAft>
            </a:pPr>
            <a:r>
              <a:rPr lang="cs-CZ" sz="800" dirty="0">
                <a:effectLst/>
                <a:latin typeface="Arial" panose="020B0604020202020204" pitchFamily="34" charset="0"/>
                <a:ea typeface="Times New Roman" panose="02020603050405020304" pitchFamily="18" charset="0"/>
                <a:cs typeface="Times New Roman" panose="02020603050405020304" pitchFamily="18" charset="0"/>
              </a:rPr>
              <a:t>M</a:t>
            </a:r>
            <a:r>
              <a:rPr lang="cs-CZ" sz="800" dirty="0">
                <a:solidFill>
                  <a:srgbClr val="333333"/>
                </a:solidFill>
                <a:effectLst/>
                <a:latin typeface="Arial" panose="020B0604020202020204" pitchFamily="34" charset="0"/>
                <a:ea typeface="Times New Roman" panose="02020603050405020304" pitchFamily="18" charset="0"/>
                <a:cs typeface="Times New Roman" panose="02020603050405020304" pitchFamily="18" charset="0"/>
              </a:rPr>
              <a:t>entorem může být zkušená osoba z dané organizace nebo se může jednat o externího odborníka.</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r>
              <a:rPr lang="cs-CZ" sz="800" dirty="0">
                <a:effectLst/>
                <a:latin typeface="Calibri" panose="020F0502020204030204" pitchFamily="34" charset="0"/>
                <a:ea typeface="Times New Roman" panose="02020603050405020304" pitchFamily="18" charset="0"/>
                <a:cs typeface="Times New Roman" panose="02020603050405020304" pitchFamily="18" charset="0"/>
              </a:rPr>
              <a:t> </a:t>
            </a:r>
          </a:p>
          <a:p>
            <a:pPr marL="0" lvl="0" indent="0">
              <a:spcBef>
                <a:spcPts val="600"/>
              </a:spcBef>
              <a:spcAft>
                <a:spcPts val="600"/>
              </a:spcAft>
              <a:buFont typeface="+mj-lt"/>
              <a:buNone/>
            </a:pPr>
            <a:r>
              <a:rPr lang="cs-CZ" sz="800" b="1" kern="0" dirty="0">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rPr>
              <a:t>Kouč (zaměstnanostní programy)</a:t>
            </a:r>
            <a:endParaRPr lang="cs-CZ" sz="800" b="1" kern="0" dirty="0">
              <a:solidFill>
                <a:srgbClr val="262626"/>
              </a:solidFill>
              <a:effectLst/>
              <a:latin typeface="Cambria" panose="02040503050406030204" pitchFamily="18"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dirty="0">
                <a:effectLst/>
                <a:latin typeface="Arial" panose="020B0604020202020204" pitchFamily="34" charset="0"/>
                <a:ea typeface="Times New Roman" panose="02020603050405020304" pitchFamily="18" charset="0"/>
                <a:cs typeface="Times New Roman" panose="02020603050405020304" pitchFamily="18" charset="0"/>
              </a:rPr>
              <a:t>Pracovník na této pozici koučuje osoby z cílové skupiny v oblasti podnikání.</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Bef>
                <a:spcPts val="600"/>
              </a:spcBef>
              <a:spcAft>
                <a:spcPts val="600"/>
              </a:spcAft>
              <a:tabLst>
                <a:tab pos="4500880" algn="l"/>
              </a:tabLst>
            </a:pPr>
            <a:r>
              <a:rPr lang="cs-CZ" sz="800" u="sng" dirty="0">
                <a:effectLst/>
                <a:latin typeface="Arial" panose="020B0604020202020204" pitchFamily="34" charset="0"/>
                <a:ea typeface="Calibri" panose="020F0502020204030204" pitchFamily="34" charset="0"/>
                <a:cs typeface="Times New Roman" panose="02020603050405020304" pitchFamily="18" charset="0"/>
              </a:rPr>
              <a:t>Hlavní činnosti jsou následující:</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0">
                <a:effectLst/>
                <a:latin typeface="Arial" panose="020B0604020202020204" pitchFamily="34" charset="0"/>
                <a:ea typeface="Times New Roman" panose="02020603050405020304" pitchFamily="18" charset="0"/>
                <a:cs typeface="Times New Roman" panose="02020603050405020304" pitchFamily="18" charset="0"/>
              </a:rPr>
              <a:t>doprovází osoby z cílové skupiny, povzbuzuje je k dosažení konkrétního cíle a výsledku (rozsah koučování je nastaven individuálně podle náročnosti zakázky na koučování),</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800"/>
              </a:spcAft>
              <a:buFont typeface="Wingdings" panose="05000000000000000000" pitchFamily="2" charset="2"/>
              <a:buChar char=""/>
            </a:pPr>
            <a:r>
              <a:rPr lang="cs-CZ" sz="800" dirty="0">
                <a:effectLst/>
                <a:latin typeface="Arial" panose="020B0604020202020204" pitchFamily="34" charset="0"/>
                <a:ea typeface="Times New Roman" panose="02020603050405020304" pitchFamily="18" charset="0"/>
                <a:cs typeface="Times New Roman" panose="02020603050405020304" pitchFamily="18" charset="0"/>
              </a:rPr>
              <a:t>přizpůsobuje podporu individuálním potřebám osob z cílové skupiny.</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0">
                <a:effectLst/>
                <a:latin typeface="Arial" panose="020B0604020202020204" pitchFamily="34" charset="0"/>
                <a:ea typeface="Times New Roman" panose="02020603050405020304" pitchFamily="18" charset="0"/>
                <a:cs typeface="Times New Roman" panose="02020603050405020304" pitchFamily="18" charset="0"/>
              </a:rPr>
              <a:t>Kvalifikace</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kvalifikace opravňující k výkonu role kouče</a:t>
            </a:r>
            <a:r>
              <a:rPr lang="cs-CZ" sz="800" dirty="0">
                <a:effectLst/>
                <a:latin typeface="Arial" panose="020B0604020202020204" pitchFamily="34" charset="0"/>
                <a:ea typeface="Calibri" panose="020F0502020204030204" pitchFamily="34" charset="0"/>
                <a:cs typeface="Times New Roman" panose="02020603050405020304" pitchFamily="18" charset="0"/>
              </a:rPr>
              <a:t>, zkušenost práce s cílovými skupinami v oblasti koučinku, </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dobré komunikační dovednosti </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0">
                <a:effectLst/>
                <a:latin typeface="Arial" panose="020B0604020202020204" pitchFamily="34" charset="0"/>
                <a:ea typeface="Times New Roman" panose="02020603050405020304" pitchFamily="18" charset="0"/>
                <a:cs typeface="Times New Roman" panose="02020603050405020304" pitchFamily="18" charset="0"/>
              </a:rPr>
              <a:t>Forma zaměstnání</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HPP, DPČ, DPP</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0">
                <a:effectLst/>
                <a:latin typeface="Arial" panose="020B0604020202020204" pitchFamily="34" charset="0"/>
                <a:ea typeface="Times New Roman" panose="02020603050405020304" pitchFamily="18" charset="0"/>
                <a:cs typeface="Times New Roman" panose="02020603050405020304" pitchFamily="18" charset="0"/>
              </a:rPr>
              <a:t>Předpokládaný úvazek</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dle identifikovaných potřeb cílové skupiny</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r>
              <a:rPr lang="cs-CZ" sz="800" u="sng" dirty="0">
                <a:effectLst/>
                <a:latin typeface="Arial" panose="020B0604020202020204" pitchFamily="34" charset="0"/>
                <a:ea typeface="Times New Roman" panose="02020603050405020304" pitchFamily="18" charset="0"/>
                <a:cs typeface="Times New Roman" panose="02020603050405020304" pitchFamily="18" charset="0"/>
              </a:rPr>
              <a:t>Měsíční sazba</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ISPV</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i="1" dirty="0">
                <a:effectLst/>
                <a:latin typeface="Arial" panose="020B0604020202020204" pitchFamily="34" charset="0"/>
                <a:ea typeface="Times New Roman" panose="02020603050405020304" pitchFamily="18" charset="0"/>
                <a:cs typeface="Times New Roman" panose="02020603050405020304" pitchFamily="18" charset="0"/>
              </a:rPr>
              <a:t> </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i="1" dirty="0">
                <a:effectLst/>
                <a:latin typeface="Arial" panose="020B0604020202020204" pitchFamily="34" charset="0"/>
                <a:ea typeface="Times New Roman" panose="02020603050405020304" pitchFamily="18" charset="0"/>
                <a:cs typeface="Times New Roman" panose="02020603050405020304" pitchFamily="18" charset="0"/>
              </a:rPr>
              <a:t> </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lvl="0" indent="0">
              <a:spcBef>
                <a:spcPts val="600"/>
              </a:spcBef>
              <a:spcAft>
                <a:spcPts val="600"/>
              </a:spcAft>
              <a:buFont typeface="+mj-lt"/>
              <a:buNone/>
            </a:pPr>
            <a:r>
              <a:rPr lang="cs-CZ" sz="800" b="1" kern="0" dirty="0">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rPr>
              <a:t>Specialista pro podporu podnikání </a:t>
            </a:r>
            <a:endParaRPr lang="cs-CZ" sz="800" b="1" kern="0" dirty="0">
              <a:solidFill>
                <a:srgbClr val="262626"/>
              </a:solidFill>
              <a:effectLst/>
              <a:latin typeface="Cambria" panose="02040503050406030204" pitchFamily="18"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dirty="0">
                <a:effectLst/>
                <a:latin typeface="Arial" panose="020B0604020202020204" pitchFamily="34" charset="0"/>
                <a:ea typeface="Calibri" panose="020F0502020204030204" pitchFamily="34" charset="0"/>
                <a:cs typeface="Times New Roman" panose="02020603050405020304" pitchFamily="18" charset="0"/>
              </a:rPr>
              <a:t>Pracovník na této pozici poskytuje osobám z cílové skupiny </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individuální či skupinovou podporu a provázení v oblasti podnikání.</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Bef>
                <a:spcPts val="600"/>
              </a:spcBef>
              <a:spcAft>
                <a:spcPts val="600"/>
              </a:spcAft>
              <a:tabLst>
                <a:tab pos="4500880" algn="l"/>
              </a:tabLst>
            </a:pPr>
            <a:r>
              <a:rPr lang="cs-CZ" sz="800" u="sng" dirty="0">
                <a:effectLst/>
                <a:latin typeface="Arial" panose="020B0604020202020204" pitchFamily="34" charset="0"/>
                <a:ea typeface="Calibri" panose="020F0502020204030204" pitchFamily="34" charset="0"/>
                <a:cs typeface="Times New Roman" panose="02020603050405020304" pitchFamily="18" charset="0"/>
              </a:rPr>
              <a:t>Hlavní činnosti jsou následující:</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0">
                <a:effectLst/>
                <a:latin typeface="Arial" panose="020B0604020202020204" pitchFamily="34" charset="0"/>
                <a:ea typeface="Times New Roman" panose="02020603050405020304" pitchFamily="18" charset="0"/>
                <a:cs typeface="Times New Roman" panose="02020603050405020304" pitchFamily="18" charset="0"/>
              </a:rPr>
              <a:t>předává osobám z cílové skupiny „know-how“ v oblasti podnikání (pomoc při přípravě podnikatelského plánu apod.),</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0">
                <a:effectLst/>
                <a:latin typeface="Arial" panose="020B0604020202020204" pitchFamily="34" charset="0"/>
                <a:ea typeface="Times New Roman" panose="02020603050405020304" pitchFamily="18" charset="0"/>
                <a:cs typeface="Times New Roman" panose="02020603050405020304" pitchFamily="18" charset="0"/>
              </a:rPr>
              <a:t>vede osoby z cílové skupiny k získání podnikatelských kompetencí prostřednictvím vzdělávání, koučinku a mentoringu,</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0">
                <a:effectLst/>
                <a:latin typeface="Arial" panose="020B0604020202020204" pitchFamily="34" charset="0"/>
                <a:ea typeface="Times New Roman" panose="02020603050405020304" pitchFamily="18" charset="0"/>
                <a:cs typeface="Times New Roman" panose="02020603050405020304" pitchFamily="18" charset="0"/>
              </a:rPr>
              <a:t>přizpůsobuje podporu individuálním potřebám osob z cílové skupiny, popř. potřebám skupiny,</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0">
                <a:effectLst/>
                <a:latin typeface="Arial" panose="020B0604020202020204" pitchFamily="34" charset="0"/>
                <a:ea typeface="Calibri" panose="020F0502020204030204" pitchFamily="34" charset="0"/>
                <a:cs typeface="Times New Roman" panose="02020603050405020304" pitchFamily="18" charset="0"/>
              </a:rPr>
              <a:t>doprovází osoby z cílové skupiny při řešení jejich individuálních životních okolností a situací spojených s podnikáním. </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0">
                <a:effectLst/>
                <a:latin typeface="Arial" panose="020B0604020202020204" pitchFamily="34" charset="0"/>
                <a:ea typeface="Times New Roman" panose="02020603050405020304" pitchFamily="18" charset="0"/>
                <a:cs typeface="Times New Roman" panose="02020603050405020304" pitchFamily="18" charset="0"/>
              </a:rPr>
              <a:t>Kvalifikace</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kvalifikace opravňující k výkonu role specialisty pro podporu podnikání, zkušenost práce s cílovými skupinami a s řízením týmu, dobré komunikační dovednosti</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0">
                <a:effectLst/>
                <a:latin typeface="Arial" panose="020B0604020202020204" pitchFamily="34" charset="0"/>
                <a:ea typeface="Times New Roman" panose="02020603050405020304" pitchFamily="18" charset="0"/>
                <a:cs typeface="Times New Roman" panose="02020603050405020304" pitchFamily="18" charset="0"/>
              </a:rPr>
              <a:t>Forma zaměstnání</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HPP, DPČ, DPP</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0">
                <a:effectLst/>
                <a:latin typeface="Arial" panose="020B0604020202020204" pitchFamily="34" charset="0"/>
                <a:ea typeface="Times New Roman" panose="02020603050405020304" pitchFamily="18" charset="0"/>
                <a:cs typeface="Times New Roman" panose="02020603050405020304" pitchFamily="18" charset="0"/>
              </a:rPr>
              <a:t>Předpokládaný úvazek</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dle identifikovaných potřeb cílové skupiny</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r>
              <a:rPr lang="cs-CZ" sz="800" u="sng" dirty="0">
                <a:effectLst/>
                <a:latin typeface="Arial" panose="020B0604020202020204" pitchFamily="34" charset="0"/>
                <a:ea typeface="Times New Roman" panose="02020603050405020304" pitchFamily="18" charset="0"/>
                <a:cs typeface="Times New Roman" panose="02020603050405020304" pitchFamily="18" charset="0"/>
              </a:rPr>
              <a:t>Měsíční sazba</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viz Obvyklé mzdy/platy www.esfcr.cz – Odborný konzultant/poradce/expert/specialista</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cs-CZ" sz="800" kern="1200" dirty="0">
              <a:solidFill>
                <a:schemeClr val="tx1"/>
              </a:solidFill>
              <a:effectLst/>
              <a:latin typeface="Arial" panose="020B0604020202020204" pitchFamily="34" charset="0"/>
              <a:ea typeface="+mn-ea"/>
              <a:cs typeface="+mn-cs"/>
            </a:endParaRPr>
          </a:p>
          <a:p>
            <a:endParaRPr lang="cs-CZ" sz="800" kern="1200" dirty="0">
              <a:solidFill>
                <a:schemeClr val="tx1"/>
              </a:solidFill>
              <a:effectLst/>
              <a:latin typeface="+mn-lt"/>
              <a:ea typeface="+mn-ea"/>
              <a:cs typeface="+mn-cs"/>
            </a:endParaRPr>
          </a:p>
        </p:txBody>
      </p:sp>
      <p:sp>
        <p:nvSpPr>
          <p:cNvPr id="4" name="Zástupný symbol pro číslo snímku 3"/>
          <p:cNvSpPr>
            <a:spLocks noGrp="1"/>
          </p:cNvSpPr>
          <p:nvPr>
            <p:ph type="sldNum" sz="quarter" idx="5"/>
          </p:nvPr>
        </p:nvSpPr>
        <p:spPr/>
        <p:txBody>
          <a:bodyPr/>
          <a:lstStyle/>
          <a:p>
            <a:fld id="{53FB31FA-E905-4016-9D4B-970DF0C7EE08}" type="slidenum">
              <a:rPr lang="cs-CZ" smtClean="0"/>
              <a:t>30</a:t>
            </a:fld>
            <a:endParaRPr lang="cs-CZ" dirty="0"/>
          </a:p>
        </p:txBody>
      </p:sp>
    </p:spTree>
    <p:extLst>
      <p:ext uri="{BB962C8B-B14F-4D97-AF65-F5344CB8AC3E}">
        <p14:creationId xmlns:p14="http://schemas.microsoft.com/office/powerpoint/2010/main" val="11039082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0" marR="0" lvl="0" indent="0" algn="just" defTabSz="914400" rtl="0" eaLnBrk="1" fontAlgn="auto" latinLnBrk="0" hangingPunct="1">
              <a:lnSpc>
                <a:spcPct val="100000"/>
              </a:lnSpc>
              <a:spcBef>
                <a:spcPts val="0"/>
              </a:spcBef>
              <a:spcAft>
                <a:spcPts val="1100"/>
              </a:spcAft>
              <a:buClrTx/>
              <a:buSzTx/>
              <a:buFont typeface="Symbol" panose="05050102010706020507" pitchFamily="18" charset="2"/>
              <a:buNone/>
              <a:tabLst/>
              <a:defRPr/>
            </a:pPr>
            <a:r>
              <a:rPr lang="cs-CZ" sz="800" b="1" dirty="0"/>
              <a:t>Celkový počet účastníků </a:t>
            </a:r>
          </a:p>
          <a:p>
            <a:pPr marL="0" marR="0" lvl="0" indent="0" algn="just" defTabSz="914400" rtl="0" eaLnBrk="1" fontAlgn="auto" latinLnBrk="0" hangingPunct="1">
              <a:lnSpc>
                <a:spcPct val="100000"/>
              </a:lnSpc>
              <a:spcBef>
                <a:spcPts val="0"/>
              </a:spcBef>
              <a:spcAft>
                <a:spcPts val="1100"/>
              </a:spcAft>
              <a:buClrTx/>
              <a:buSzTx/>
              <a:buFont typeface="Symbol" panose="05050102010706020507" pitchFamily="18" charset="2"/>
              <a:buNone/>
              <a:tabLst/>
              <a:defRPr/>
            </a:pPr>
            <a:r>
              <a:rPr lang="cs-CZ" sz="800" b="0" dirty="0"/>
              <a:t>C</a:t>
            </a:r>
            <a:r>
              <a:rPr lang="cs-CZ" sz="800" dirty="0"/>
              <a:t>elkový počet osob/účastníků (zaměstnanců, pracovníků implementační struktury, osob cílových skupin apod.), které v rámci projektu získaly jakoukoliv formu podpory, bez ohledu na počet poskytnutých podpor. Každá podpořená osoba se v rámci projektu započítává pouze jednou bez ohledu na to, kolik podpor obdržela. Podpora je jakákoliv aktivita financovaná z rozpočtu projektu, ze které mají cílové skupiny prospěch, podpora může mít formu např. vzdělávacího nebo rekvalifikačního kurzu, stáže, odborné konzultace, poradenství, výcviku, školení, odborné praxe apod. </a:t>
            </a:r>
          </a:p>
          <a:p>
            <a:pPr marL="0" marR="0" lvl="0" indent="0" algn="just" defTabSz="914400" rtl="0" eaLnBrk="1" fontAlgn="auto" latinLnBrk="0" hangingPunct="1">
              <a:lnSpc>
                <a:spcPct val="100000"/>
              </a:lnSpc>
              <a:spcBef>
                <a:spcPts val="0"/>
              </a:spcBef>
              <a:spcAft>
                <a:spcPts val="1100"/>
              </a:spcAft>
              <a:buClrTx/>
              <a:buSzTx/>
              <a:buFont typeface="Symbol" panose="05050102010706020507" pitchFamily="18" charset="2"/>
              <a:buNone/>
              <a:tabLst/>
              <a:defRPr/>
            </a:pPr>
            <a:endParaRPr lang="cs-CZ" sz="800" b="0" dirty="0">
              <a:effectLst/>
              <a:latin typeface="Arial" panose="020B0604020202020204" pitchFamily="34" charset="0"/>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1100"/>
              </a:spcAft>
              <a:buClrTx/>
              <a:buSzTx/>
              <a:buFont typeface="Symbol" panose="05050102010706020507" pitchFamily="18" charset="2"/>
              <a:buNone/>
              <a:tabLst/>
              <a:defRPr/>
            </a:pPr>
            <a:r>
              <a:rPr lang="cs-CZ" sz="800" b="1" dirty="0"/>
              <a:t>Počet znevýhodněných osob umístěných na pracovních místech </a:t>
            </a:r>
          </a:p>
          <a:p>
            <a:pPr marL="0" marR="0" lvl="0" indent="0" algn="just" defTabSz="914400" rtl="0" eaLnBrk="1" fontAlgn="auto" latinLnBrk="0" hangingPunct="1">
              <a:lnSpc>
                <a:spcPct val="100000"/>
              </a:lnSpc>
              <a:spcBef>
                <a:spcPts val="0"/>
              </a:spcBef>
              <a:spcAft>
                <a:spcPts val="1100"/>
              </a:spcAft>
              <a:buClrTx/>
              <a:buSzTx/>
              <a:buFont typeface="Symbol" panose="05050102010706020507" pitchFamily="18" charset="2"/>
              <a:buNone/>
              <a:tabLst/>
              <a:defRPr/>
            </a:pPr>
            <a:r>
              <a:rPr lang="cs-CZ" sz="800" dirty="0"/>
              <a:t>Počet osob, které jsou při vstupu do projektu identifikovány jako znevýhodněné, tj. např. osoby se zdravotním postižením, národnostní menšiny (včetně marginalizovaných komunit jako jsou Romové), státní příslušníci třetích zemí, osoby bez domova apod. Konkrétní výčet znevýhodněných osob (cílových skupin) bude definován v příslušné výzvě. Sledují se osoby umístěné na pracovních místech podpořených z projektu. Minimální úvazek pro zaměstnance z cílových skupin na pracovním místě může být definován příslušnou výzvou. Dokladem o umístění dané osoby na pracovní místo je pracovní smlouva nebo dohoda o pracovní činnosti (dohodu o provedení práce není možné pro zaměstnance z cílových skupin využít).</a:t>
            </a:r>
          </a:p>
          <a:p>
            <a:pPr marL="0" marR="0" lvl="0" indent="0" algn="just" defTabSz="914400" rtl="0" eaLnBrk="1" fontAlgn="auto" latinLnBrk="0" hangingPunct="1">
              <a:lnSpc>
                <a:spcPct val="100000"/>
              </a:lnSpc>
              <a:spcBef>
                <a:spcPts val="0"/>
              </a:spcBef>
              <a:spcAft>
                <a:spcPts val="1100"/>
              </a:spcAft>
              <a:buClrTx/>
              <a:buSzTx/>
              <a:buFont typeface="Symbol" panose="05050102010706020507" pitchFamily="18" charset="2"/>
              <a:buNone/>
              <a:tabLst/>
              <a:defRPr/>
            </a:pPr>
            <a:endParaRPr lang="cs-CZ" sz="800" b="0" dirty="0">
              <a:effectLst/>
              <a:latin typeface="Arial" panose="020B0604020202020204" pitchFamily="34" charset="0"/>
              <a:ea typeface="Calibri" panose="020F0502020204030204" pitchFamily="34" charset="0"/>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1100"/>
              </a:spcAft>
              <a:buClrTx/>
              <a:buSzTx/>
              <a:buFont typeface="Symbol" panose="05050102010706020507" pitchFamily="18" charset="2"/>
              <a:buNone/>
              <a:tabLst/>
              <a:defRPr/>
            </a:pPr>
            <a:r>
              <a:rPr lang="cs-CZ" sz="800" b="1" dirty="0"/>
              <a:t>Kapacita podpořených služeb – úvazky pracovníků </a:t>
            </a:r>
          </a:p>
          <a:p>
            <a:pPr marL="0" marR="0" lvl="0" indent="0" algn="just" defTabSz="914400" rtl="0" eaLnBrk="1" fontAlgn="auto" latinLnBrk="0" hangingPunct="1">
              <a:lnSpc>
                <a:spcPct val="100000"/>
              </a:lnSpc>
              <a:spcBef>
                <a:spcPts val="0"/>
              </a:spcBef>
              <a:spcAft>
                <a:spcPts val="1100"/>
              </a:spcAft>
              <a:buClrTx/>
              <a:buSzTx/>
              <a:buFont typeface="Symbol" panose="05050102010706020507" pitchFamily="18" charset="2"/>
              <a:buNone/>
              <a:tabLst/>
              <a:defRPr/>
            </a:pPr>
            <a:r>
              <a:rPr lang="cs-CZ" sz="800" dirty="0"/>
              <a:t>Indikátor se týká služeb/programů, které mají ambulantní nebo terénní formu poskytování. Ambulantní forma – osoba do služby/programu dochází nebo je do ní/něj doprovázena nebo dopravována a součástí služby/programu zároveň není ubytování či přenocování. Terénní forma – služba/program je poskytován v jejím přirozeném sociálním prostředí. „Pracovníkem“ se rozumí odborní pracovníci, pracovníci v přímé péči, kteří přímo poskytují služby cílové skupině (např. sociální pracovník, pracovník v sociálních službách, zdravotnický pracovník, pedagogický pracovník). </a:t>
            </a:r>
          </a:p>
          <a:p>
            <a:pPr marL="0" marR="0" lvl="0" indent="0" algn="just" defTabSz="914400" rtl="0" eaLnBrk="1" fontAlgn="auto" latinLnBrk="0" hangingPunct="1">
              <a:lnSpc>
                <a:spcPct val="100000"/>
              </a:lnSpc>
              <a:spcBef>
                <a:spcPts val="0"/>
              </a:spcBef>
              <a:spcAft>
                <a:spcPts val="1100"/>
              </a:spcAft>
              <a:buClrTx/>
              <a:buSzTx/>
              <a:buFont typeface="Symbol" panose="05050102010706020507" pitchFamily="18" charset="2"/>
              <a:buNone/>
              <a:tabLst/>
              <a:defRPr/>
            </a:pPr>
            <a:endParaRPr lang="cs-CZ" sz="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1100"/>
              </a:spcAft>
              <a:buClrTx/>
              <a:buSzTx/>
              <a:buFont typeface="Symbol" panose="05050102010706020507" pitchFamily="18" charset="2"/>
              <a:buNone/>
              <a:tabLst/>
              <a:defRPr/>
            </a:pPr>
            <a:r>
              <a:rPr lang="cs-CZ" sz="800" b="1" dirty="0"/>
              <a:t>Využívání podpořených služeb </a:t>
            </a:r>
          </a:p>
          <a:p>
            <a:pPr marL="0" marR="0" lvl="0" indent="0" algn="just" defTabSz="914400" rtl="0" eaLnBrk="1" fontAlgn="auto" latinLnBrk="0" hangingPunct="1">
              <a:lnSpc>
                <a:spcPct val="100000"/>
              </a:lnSpc>
              <a:spcBef>
                <a:spcPts val="0"/>
              </a:spcBef>
              <a:spcAft>
                <a:spcPts val="1100"/>
              </a:spcAft>
              <a:buClrTx/>
              <a:buSzTx/>
              <a:buFont typeface="Symbol" panose="05050102010706020507" pitchFamily="18" charset="2"/>
              <a:buNone/>
              <a:tabLst/>
              <a:defRPr/>
            </a:pPr>
            <a:r>
              <a:rPr lang="cs-CZ" sz="800" dirty="0"/>
              <a:t>Počet osob, které využijí podpořenou službu či program během trvání projektu. "Služba/program" je poskytování pomoci a podpory fyzickým osobám v nepříznivé sociální či zdravotní situaci. Využíváním je myšleno být doložitelné klientem (tj. každá osoba je uvedená pouze jednou) dle standardů využívaných pro danou službu. Osoby uvedené v tomto indikátoru nejsou účastníky ve smyslu indikátoru 600 000 Celkový počet účastníků. Jedná se o osoby, které: - nemají přímý prospěch z finanční podpory ESF+, ale prospěch nepřímý, nebo - nelze s ohledem na anonymizovanou evidenci klientů u poskytované služby/programu či specifika cílové skupiny zahrnout do indikátoru 600 000 Celkový počet účastníků (jedná se o situace, kdy služba/program je poskytována dle příslušné právní úpravy), nebo - mají přímý prospěch z finanční podpory ESF+, tato podpora však z objektivních důvodů nepřesáhne limit bagatelní podpory. "Podpořené" znamená že dostaly finanční podporu z ESF+.</a:t>
            </a:r>
            <a:endParaRPr lang="cs-CZ" sz="800" b="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just">
              <a:spcAft>
                <a:spcPts val="1100"/>
              </a:spcAft>
              <a:buFont typeface="Symbol" panose="05050102010706020507" pitchFamily="18" charset="2"/>
              <a:buNone/>
            </a:pPr>
            <a:endParaRPr lang="cs-CZ" sz="800" kern="1200" dirty="0">
              <a:solidFill>
                <a:schemeClr val="tx1"/>
              </a:solidFill>
              <a:effectLst/>
              <a:latin typeface="+mn-lt"/>
              <a:ea typeface="+mn-ea"/>
              <a:cs typeface="+mn-cs"/>
            </a:endParaRPr>
          </a:p>
          <a:p>
            <a:pPr marL="0" lvl="0" indent="0" algn="just">
              <a:spcAft>
                <a:spcPts val="1100"/>
              </a:spcAft>
              <a:buFont typeface="Symbol" panose="05050102010706020507" pitchFamily="18" charset="2"/>
              <a:buNone/>
            </a:pPr>
            <a:r>
              <a:rPr lang="cs-CZ" sz="500" b="1" dirty="0"/>
              <a:t>Účastníci projektů, u nichž intervence formou sociální práce naplnila svůj účel</a:t>
            </a:r>
            <a:endParaRPr lang="cs-CZ" sz="500" b="1" kern="1200" dirty="0">
              <a:solidFill>
                <a:schemeClr val="tx1"/>
              </a:solidFill>
              <a:effectLst/>
              <a:latin typeface="+mn-lt"/>
              <a:ea typeface="+mn-ea"/>
              <a:cs typeface="+mn-cs"/>
            </a:endParaRPr>
          </a:p>
          <a:p>
            <a:pPr marL="0" lvl="0" indent="0" algn="just">
              <a:spcAft>
                <a:spcPts val="1100"/>
              </a:spcAft>
              <a:buFont typeface="Symbol" panose="05050102010706020507" pitchFamily="18" charset="2"/>
              <a:buNone/>
            </a:pPr>
            <a:r>
              <a:rPr lang="cs-CZ" sz="800" dirty="0"/>
              <a:t>Počet účastníků, kterým jsou poskytovány intervence sociální práce, mají uzavřen individuální plán a jeho kladné vyhodnocení svědčí o kvalitativní změně v životě. Příjemce provede do jednoho měsíce po ukončení podpory na základě uzavřeného individuálního plánu vyhodnocení splnění cílů stanovených v individuálním plánu zaměřených na řešení klientovy nepříznivé sociální situace.</a:t>
            </a:r>
            <a:endParaRPr lang="cs-CZ" sz="500" kern="1200" dirty="0">
              <a:solidFill>
                <a:schemeClr val="tx1"/>
              </a:solidFill>
              <a:effectLst/>
              <a:latin typeface="+mn-lt"/>
              <a:ea typeface="+mn-ea"/>
              <a:cs typeface="+mn-cs"/>
            </a:endParaRPr>
          </a:p>
          <a:p>
            <a:pPr marL="0" lvl="0" indent="0" algn="just">
              <a:spcAft>
                <a:spcPts val="1100"/>
              </a:spcAft>
              <a:buFont typeface="Symbol" panose="05050102010706020507" pitchFamily="18" charset="2"/>
              <a:buNone/>
            </a:pPr>
            <a:endParaRPr lang="cs-CZ" sz="800" kern="1200" dirty="0">
              <a:solidFill>
                <a:schemeClr val="tx1"/>
              </a:solidFill>
              <a:effectLst/>
              <a:latin typeface="+mn-lt"/>
              <a:ea typeface="+mn-ea"/>
              <a:cs typeface="+mn-cs"/>
            </a:endParaRPr>
          </a:p>
          <a:p>
            <a:pPr marL="0" lvl="0" indent="0" algn="just">
              <a:spcAft>
                <a:spcPts val="1100"/>
              </a:spcAft>
              <a:buFont typeface="Symbol" panose="05050102010706020507" pitchFamily="18" charset="2"/>
              <a:buNone/>
            </a:pPr>
            <a:endParaRPr lang="cs-CZ" sz="800" kern="1200" dirty="0">
              <a:solidFill>
                <a:schemeClr val="tx1"/>
              </a:solidFill>
              <a:effectLst/>
              <a:latin typeface="+mn-lt"/>
              <a:ea typeface="+mn-ea"/>
              <a:cs typeface="+mn-cs"/>
            </a:endParaRPr>
          </a:p>
        </p:txBody>
      </p:sp>
      <p:sp>
        <p:nvSpPr>
          <p:cNvPr id="4" name="Zástupný symbol pro číslo snímku 3"/>
          <p:cNvSpPr>
            <a:spLocks noGrp="1"/>
          </p:cNvSpPr>
          <p:nvPr>
            <p:ph type="sldNum" sz="quarter" idx="5"/>
          </p:nvPr>
        </p:nvSpPr>
        <p:spPr/>
        <p:txBody>
          <a:bodyPr/>
          <a:lstStyle/>
          <a:p>
            <a:fld id="{53FB31FA-E905-4016-9D4B-970DF0C7EE08}" type="slidenum">
              <a:rPr lang="cs-CZ" smtClean="0"/>
              <a:t>31</a:t>
            </a:fld>
            <a:endParaRPr lang="cs-CZ" dirty="0"/>
          </a:p>
        </p:txBody>
      </p:sp>
    </p:spTree>
    <p:extLst>
      <p:ext uri="{BB962C8B-B14F-4D97-AF65-F5344CB8AC3E}">
        <p14:creationId xmlns:p14="http://schemas.microsoft.com/office/powerpoint/2010/main" val="341130221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53FB31FA-E905-4016-9D4B-970DF0C7EE08}" type="slidenum">
              <a:rPr lang="cs-CZ" smtClean="0"/>
              <a:t>32</a:t>
            </a:fld>
            <a:endParaRPr lang="cs-CZ" dirty="0"/>
          </a:p>
        </p:txBody>
      </p:sp>
    </p:spTree>
    <p:extLst>
      <p:ext uri="{BB962C8B-B14F-4D97-AF65-F5344CB8AC3E}">
        <p14:creationId xmlns:p14="http://schemas.microsoft.com/office/powerpoint/2010/main" val="175275688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algn="just">
              <a:spcBef>
                <a:spcPts val="300"/>
              </a:spcBef>
              <a:spcAft>
                <a:spcPts val="300"/>
              </a:spcAft>
            </a:pPr>
            <a:r>
              <a:rPr lang="cs-CZ" sz="800" b="1" dirty="0">
                <a:effectLst/>
                <a:latin typeface="Arial" panose="020B0604020202020204" pitchFamily="34" charset="0"/>
                <a:ea typeface="Calibri" panose="020F0502020204030204" pitchFamily="34" charset="0"/>
                <a:cs typeface="Times New Roman" panose="02020603050405020304" pitchFamily="18" charset="0"/>
              </a:rPr>
              <a:t>Podpora rodin a posilování rodinných vazeb </a:t>
            </a:r>
            <a:r>
              <a:rPr lang="cs-CZ" sz="800" dirty="0">
                <a:effectLst/>
                <a:latin typeface="Arial" panose="020B0604020202020204" pitchFamily="34" charset="0"/>
                <a:ea typeface="Calibri" panose="020F0502020204030204" pitchFamily="34" charset="0"/>
                <a:cs typeface="Times New Roman" panose="02020603050405020304" pitchFamily="18" charset="0"/>
              </a:rPr>
              <a:t>s cílem podpořit soudržnost a funkčnost rodiny jako uskupení, které zásadním způsobem ovlivňuje životní cestu každého jednotlivce, utváří jeho osobnost a celkově předurčuje stupeň jeho psycho-sociálního zdraví a pohody po celý život, podpořit a rozvíjet přirozené vazby v komunitě a umožnit slaďování péče o děti nebo stárnoucí rodiče s prací a s výkonem své profese.</a:t>
            </a:r>
            <a:endParaRPr lang="cs-CZ" sz="800" dirty="0">
              <a:effectLst/>
              <a:latin typeface="Calibri" panose="020F0502020204030204" pitchFamily="34" charset="0"/>
              <a:ea typeface="Calibri" panose="020F0502020204030204" pitchFamily="34" charset="0"/>
              <a:cs typeface="Times New Roman" panose="02020603050405020304" pitchFamily="18" charset="0"/>
            </a:endParaRPr>
          </a:p>
          <a:p>
            <a:pPr marL="457200" algn="just">
              <a:spcBef>
                <a:spcPts val="300"/>
              </a:spcBef>
              <a:spcAft>
                <a:spcPts val="300"/>
              </a:spcAft>
            </a:pPr>
            <a:r>
              <a:rPr lang="cs-CZ" sz="800" dirty="0">
                <a:effectLst/>
                <a:latin typeface="Arial" panose="020B0604020202020204" pitchFamily="34" charset="0"/>
                <a:ea typeface="Calibri" panose="020F0502020204030204" pitchFamily="34" charset="0"/>
                <a:cs typeface="Times New Roman" panose="02020603050405020304" pitchFamily="18" charset="0"/>
              </a:rPr>
              <a:t> </a:t>
            </a:r>
            <a:endParaRPr lang="cs-CZ" sz="800" dirty="0">
              <a:effectLst/>
              <a:latin typeface="Calibri" panose="020F0502020204030204" pitchFamily="34" charset="0"/>
              <a:ea typeface="Calibri" panose="020F0502020204030204" pitchFamily="34" charset="0"/>
              <a:cs typeface="Times New Roman" panose="02020603050405020304" pitchFamily="18" charset="0"/>
            </a:endParaRPr>
          </a:p>
          <a:p>
            <a:pPr algn="just">
              <a:spcBef>
                <a:spcPts val="300"/>
              </a:spcBef>
              <a:spcAft>
                <a:spcPts val="300"/>
              </a:spcAft>
            </a:pPr>
            <a:r>
              <a:rPr lang="cs-CZ" sz="800" dirty="0">
                <a:effectLst/>
                <a:latin typeface="Arial" panose="020B0604020202020204" pitchFamily="34" charset="0"/>
                <a:ea typeface="Calibri" panose="020F0502020204030204" pitchFamily="34" charset="0"/>
                <a:cs typeface="Times New Roman" panose="02020603050405020304" pitchFamily="18" charset="0"/>
              </a:rPr>
              <a:t>Příklady aktivit:</a:t>
            </a:r>
            <a:endParaRPr lang="cs-CZ" sz="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Bef>
                <a:spcPts val="300"/>
              </a:spcBef>
              <a:spcAft>
                <a:spcPts val="300"/>
              </a:spcAft>
              <a:buFont typeface="Symbol" panose="05050102010706020507" pitchFamily="18" charset="2"/>
              <a:buChar char=""/>
            </a:pPr>
            <a:r>
              <a:rPr lang="cs-CZ" sz="800" b="1" dirty="0">
                <a:effectLst/>
                <a:latin typeface="Arial" panose="020B0604020202020204" pitchFamily="34" charset="0"/>
                <a:ea typeface="Calibri" panose="020F0502020204030204" pitchFamily="34" charset="0"/>
                <a:cs typeface="Times New Roman" panose="02020603050405020304" pitchFamily="18" charset="0"/>
              </a:rPr>
              <a:t>podpora sociálně či zdravotně znevýhodněných osob v rodinách</a:t>
            </a:r>
            <a:r>
              <a:rPr lang="cs-CZ" sz="800" dirty="0">
                <a:effectLst/>
                <a:latin typeface="Arial" panose="020B0604020202020204" pitchFamily="34" charset="0"/>
                <a:ea typeface="Calibri" panose="020F0502020204030204" pitchFamily="34" charset="0"/>
                <a:cs typeface="Times New Roman" panose="02020603050405020304" pitchFamily="18" charset="0"/>
              </a:rPr>
              <a:t> včetně podpory dalších pečujících členů rodiny při naplňování jejich specifických potřeb </a:t>
            </a:r>
            <a:r>
              <a:rPr lang="cs-CZ" sz="800" i="1" dirty="0">
                <a:effectLst/>
                <a:latin typeface="Arial" panose="020B0604020202020204" pitchFamily="34" charset="0"/>
                <a:ea typeface="Calibri" panose="020F0502020204030204" pitchFamily="34" charset="0"/>
                <a:cs typeface="Times New Roman" panose="02020603050405020304" pitchFamily="18" charset="0"/>
              </a:rPr>
              <a:t>(viz také podpora sdílené a neformální péče včetně paliativní a domácí hospicové péče, homesharingu a dalších forem sdílené péče v části </a:t>
            </a:r>
            <a:r>
              <a:rPr lang="cs-CZ" sz="800" i="1"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1.3</a:t>
            </a:r>
            <a:r>
              <a:rPr lang="cs-CZ" sz="800" i="1" dirty="0">
                <a:effectLst/>
                <a:latin typeface="Arial" panose="020B0604020202020204" pitchFamily="34" charset="0"/>
                <a:ea typeface="Calibri" panose="020F0502020204030204" pitchFamily="34" charset="0"/>
                <a:cs typeface="Times New Roman" panose="02020603050405020304" pitchFamily="18" charset="0"/>
              </a:rPr>
              <a:t>)</a:t>
            </a:r>
            <a:endParaRPr lang="cs-CZ" sz="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Bef>
                <a:spcPts val="300"/>
              </a:spcBef>
              <a:spcAft>
                <a:spcPts val="300"/>
              </a:spcAft>
              <a:buFont typeface="Symbol" panose="05050102010706020507" pitchFamily="18" charset="2"/>
              <a:buChar char=""/>
            </a:pPr>
            <a:r>
              <a:rPr lang="cs-CZ" sz="800" b="1" dirty="0">
                <a:effectLst/>
                <a:latin typeface="Arial" panose="020B0604020202020204" pitchFamily="34" charset="0"/>
                <a:ea typeface="Calibri" panose="020F0502020204030204" pitchFamily="34" charset="0"/>
                <a:cs typeface="Times New Roman" panose="02020603050405020304" pitchFamily="18" charset="0"/>
              </a:rPr>
              <a:t>podpora ohrožených dětí a rodin v nepříznivé sociální situaci</a:t>
            </a:r>
            <a:r>
              <a:rPr lang="cs-CZ" sz="800" dirty="0">
                <a:effectLst/>
                <a:latin typeface="Arial" panose="020B0604020202020204" pitchFamily="34" charset="0"/>
                <a:ea typeface="Calibri" panose="020F0502020204030204" pitchFamily="34" charset="0"/>
                <a:cs typeface="Times New Roman" panose="02020603050405020304" pitchFamily="18" charset="0"/>
              </a:rPr>
              <a:t> (</a:t>
            </a:r>
            <a:r>
              <a:rPr lang="cs-CZ" sz="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aktivity terapeutické a psychologické podpory </a:t>
            </a:r>
            <a:r>
              <a:rPr lang="cs-CZ" sz="800" dirty="0">
                <a:effectLst/>
                <a:latin typeface="Arial" panose="020B0604020202020204" pitchFamily="34" charset="0"/>
                <a:ea typeface="Calibri" panose="020F0502020204030204" pitchFamily="34" charset="0"/>
                <a:cs typeface="Times New Roman" panose="02020603050405020304" pitchFamily="18" charset="0"/>
              </a:rPr>
              <a:t>cílené na rodiny s dětmi a na děti ohrožené sociálním vyloučením a sociálně vyloučené, aktivity zaměřené na prevenci rizikového či problémového chování, </a:t>
            </a:r>
            <a:r>
              <a:rPr lang="cs-CZ" sz="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podpora vzniku a fungování rodičovských svépomocných skupin, prevence předčasných odchodů ze vzdělávání apod.)</a:t>
            </a:r>
            <a:endParaRPr lang="cs-CZ" sz="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Bef>
                <a:spcPts val="300"/>
              </a:spcBef>
              <a:spcAft>
                <a:spcPts val="300"/>
              </a:spcAft>
              <a:buFont typeface="Symbol" panose="05050102010706020507" pitchFamily="18" charset="2"/>
              <a:buChar char=""/>
            </a:pPr>
            <a:r>
              <a:rPr lang="cs-CZ" sz="800" b="1" dirty="0">
                <a:effectLst/>
                <a:latin typeface="Arial" panose="020B0604020202020204" pitchFamily="34" charset="0"/>
                <a:ea typeface="Calibri" panose="020F0502020204030204" pitchFamily="34" charset="0"/>
                <a:cs typeface="Times New Roman" panose="02020603050405020304" pitchFamily="18" charset="0"/>
              </a:rPr>
              <a:t>vrstevnická výpomoc a peer programy </a:t>
            </a:r>
            <a:endParaRPr lang="cs-CZ" sz="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Bef>
                <a:spcPts val="300"/>
              </a:spcBef>
              <a:spcAft>
                <a:spcPts val="300"/>
              </a:spcAft>
              <a:buFont typeface="Symbol" panose="05050102010706020507" pitchFamily="18" charset="2"/>
              <a:buChar char=""/>
            </a:pPr>
            <a:r>
              <a:rPr lang="cs-CZ" sz="800" b="1" dirty="0">
                <a:effectLst/>
                <a:latin typeface="Arial" panose="020B0604020202020204" pitchFamily="34" charset="0"/>
                <a:ea typeface="Calibri" panose="020F0502020204030204" pitchFamily="34" charset="0"/>
                <a:cs typeface="Times New Roman" panose="02020603050405020304" pitchFamily="18" charset="0"/>
              </a:rPr>
              <a:t>komunitní venkovské tábory, dětské komunitní kluby a jiné možnosti péče o děti</a:t>
            </a:r>
            <a:r>
              <a:rPr lang="cs-CZ" sz="800" dirty="0">
                <a:effectLst/>
                <a:latin typeface="Arial" panose="020B0604020202020204" pitchFamily="34" charset="0"/>
                <a:ea typeface="Calibri" panose="020F0502020204030204" pitchFamily="34" charset="0"/>
                <a:cs typeface="Times New Roman" panose="02020603050405020304" pitchFamily="18" charset="0"/>
              </a:rPr>
              <a:t> s cílem podpořit a rozvíjet přirozené vazby v komunitě („sami sobě“) </a:t>
            </a:r>
            <a:endParaRPr lang="cs-CZ" sz="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Bef>
                <a:spcPts val="300"/>
              </a:spcBef>
              <a:spcAft>
                <a:spcPts val="300"/>
              </a:spcAft>
              <a:buFont typeface="Symbol" panose="05050102010706020507" pitchFamily="18" charset="2"/>
              <a:buChar char=""/>
            </a:pPr>
            <a:r>
              <a:rPr lang="cs-CZ" sz="800" b="1" dirty="0">
                <a:effectLst/>
                <a:latin typeface="Arial" panose="020B0604020202020204" pitchFamily="34" charset="0"/>
                <a:ea typeface="Calibri" panose="020F0502020204030204" pitchFamily="34" charset="0"/>
                <a:cs typeface="Times New Roman" panose="02020603050405020304" pitchFamily="18" charset="0"/>
              </a:rPr>
              <a:t>podpora v aktivním zapojování se seniorů do života v místní komunitě</a:t>
            </a:r>
            <a:endParaRPr lang="cs-CZ" sz="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Bef>
                <a:spcPts val="300"/>
              </a:spcBef>
              <a:spcAft>
                <a:spcPts val="300"/>
              </a:spcAft>
              <a:buFont typeface="Symbol" panose="05050102010706020507" pitchFamily="18" charset="2"/>
              <a:buChar char=""/>
            </a:pPr>
            <a:r>
              <a:rPr lang="cs-CZ" sz="800" b="1" dirty="0">
                <a:effectLst/>
                <a:latin typeface="Arial" panose="020B0604020202020204" pitchFamily="34" charset="0"/>
                <a:ea typeface="Calibri" panose="020F0502020204030204" pitchFamily="34" charset="0"/>
                <a:cs typeface="Times New Roman" panose="02020603050405020304" pitchFamily="18" charset="0"/>
              </a:rPr>
              <a:t>posilování rodinných a rodičovských kompetencí</a:t>
            </a:r>
            <a:r>
              <a:rPr lang="cs-CZ" sz="800" dirty="0">
                <a:effectLst/>
                <a:latin typeface="Arial" panose="020B0604020202020204" pitchFamily="34" charset="0"/>
                <a:ea typeface="Calibri" panose="020F0502020204030204" pitchFamily="34" charset="0"/>
                <a:cs typeface="Times New Roman" panose="02020603050405020304" pitchFamily="18" charset="0"/>
              </a:rPr>
              <a:t> rozvojem komunikačních </a:t>
            </a:r>
            <a:br>
              <a:rPr lang="cs-CZ" sz="800" dirty="0">
                <a:effectLst/>
                <a:latin typeface="Arial" panose="020B0604020202020204" pitchFamily="34" charset="0"/>
                <a:ea typeface="Calibri" panose="020F0502020204030204" pitchFamily="34" charset="0"/>
                <a:cs typeface="Times New Roman" panose="02020603050405020304" pitchFamily="18" charset="0"/>
              </a:rPr>
            </a:br>
            <a:r>
              <a:rPr lang="cs-CZ" sz="800" dirty="0">
                <a:effectLst/>
                <a:latin typeface="Arial" panose="020B0604020202020204" pitchFamily="34" charset="0"/>
                <a:ea typeface="Calibri" panose="020F0502020204030204" pitchFamily="34" charset="0"/>
                <a:cs typeface="Times New Roman" panose="02020603050405020304" pitchFamily="18" charset="0"/>
              </a:rPr>
              <a:t>a psychosociálních dovedností</a:t>
            </a:r>
            <a:endParaRPr lang="cs-CZ" sz="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Bef>
                <a:spcPts val="300"/>
              </a:spcBef>
              <a:spcAft>
                <a:spcPts val="300"/>
              </a:spcAft>
              <a:buFont typeface="Symbol" panose="05050102010706020507" pitchFamily="18" charset="2"/>
              <a:buChar char=""/>
            </a:pPr>
            <a:r>
              <a:rPr lang="cs-CZ" sz="800" b="1" dirty="0">
                <a:effectLst/>
                <a:latin typeface="Arial" panose="020B0604020202020204" pitchFamily="34" charset="0"/>
                <a:ea typeface="Calibri" panose="020F0502020204030204" pitchFamily="34" charset="0"/>
                <a:cs typeface="Times New Roman" panose="02020603050405020304" pitchFamily="18" charset="0"/>
              </a:rPr>
              <a:t>programy podporující mezigenerační dialog a soužití</a:t>
            </a:r>
            <a:r>
              <a:rPr lang="cs-CZ" sz="800" dirty="0">
                <a:effectLst/>
                <a:latin typeface="Arial" panose="020B0604020202020204" pitchFamily="34" charset="0"/>
                <a:ea typeface="Calibri" panose="020F0502020204030204" pitchFamily="34" charset="0"/>
                <a:cs typeface="Times New Roman" panose="02020603050405020304" pitchFamily="18" charset="0"/>
              </a:rPr>
              <a:t> </a:t>
            </a:r>
            <a:r>
              <a:rPr lang="cs-CZ" sz="800" i="1" dirty="0">
                <a:effectLst/>
                <a:latin typeface="Arial" panose="020B0604020202020204" pitchFamily="34" charset="0"/>
                <a:ea typeface="Calibri" panose="020F0502020204030204" pitchFamily="34" charset="0"/>
                <a:cs typeface="Times New Roman" panose="02020603050405020304" pitchFamily="18" charset="0"/>
              </a:rPr>
              <a:t>(viz také část </a:t>
            </a:r>
            <a:r>
              <a:rPr lang="cs-CZ" sz="800" i="1"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1.1 </a:t>
            </a:r>
            <a:r>
              <a:rPr lang="cs-CZ" sz="800" i="1" dirty="0">
                <a:effectLst/>
                <a:latin typeface="Arial" panose="020B0604020202020204" pitchFamily="34" charset="0"/>
                <a:ea typeface="Calibri" panose="020F0502020204030204" pitchFamily="34" charset="0"/>
                <a:cs typeface="Times New Roman" panose="02020603050405020304" pitchFamily="18" charset="0"/>
              </a:rPr>
              <a:t>Aktivity podporující rozvoj a posilování prvků svépomoci, vzájemné pomoci, sousedské výpomoci, sdílení a výměny zkušeností, podpora dobrovolnictví a mezigenerační výměny a výpomoci)</a:t>
            </a:r>
            <a:endParaRPr lang="cs-CZ" sz="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Bef>
                <a:spcPts val="300"/>
              </a:spcBef>
              <a:spcAft>
                <a:spcPts val="300"/>
              </a:spcAft>
              <a:buFont typeface="Symbol" panose="05050102010706020507" pitchFamily="18" charset="2"/>
              <a:buChar char=""/>
            </a:pPr>
            <a:r>
              <a:rPr lang="cs-CZ" sz="800" b="1" dirty="0">
                <a:effectLst/>
                <a:latin typeface="Arial" panose="020B0604020202020204" pitchFamily="34" charset="0"/>
                <a:ea typeface="Calibri" panose="020F0502020204030204" pitchFamily="34" charset="0"/>
                <a:cs typeface="Times New Roman" panose="02020603050405020304" pitchFamily="18" charset="0"/>
              </a:rPr>
              <a:t>doplňkově osvětové akce na podporu rodiny</a:t>
            </a:r>
            <a:r>
              <a:rPr lang="cs-CZ" sz="800" dirty="0">
                <a:effectLst/>
                <a:latin typeface="Arial" panose="020B0604020202020204" pitchFamily="34" charset="0"/>
                <a:ea typeface="Calibri" panose="020F0502020204030204" pitchFamily="34" charset="0"/>
                <a:cs typeface="Times New Roman" panose="02020603050405020304" pitchFamily="18" charset="0"/>
              </a:rPr>
              <a:t> pro veřejnost a volnočasové aktivity</a:t>
            </a:r>
            <a:endParaRPr lang="cs-CZ" sz="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Zástupný symbol pro číslo snímku 3"/>
          <p:cNvSpPr>
            <a:spLocks noGrp="1"/>
          </p:cNvSpPr>
          <p:nvPr>
            <p:ph type="sldNum" sz="quarter" idx="5"/>
          </p:nvPr>
        </p:nvSpPr>
        <p:spPr/>
        <p:txBody>
          <a:bodyPr/>
          <a:lstStyle/>
          <a:p>
            <a:fld id="{53FB31FA-E905-4016-9D4B-970DF0C7EE08}" type="slidenum">
              <a:rPr lang="cs-CZ" smtClean="0"/>
              <a:t>33</a:t>
            </a:fld>
            <a:endParaRPr lang="cs-CZ" dirty="0"/>
          </a:p>
        </p:txBody>
      </p:sp>
    </p:spTree>
    <p:extLst>
      <p:ext uri="{BB962C8B-B14F-4D97-AF65-F5344CB8AC3E}">
        <p14:creationId xmlns:p14="http://schemas.microsoft.com/office/powerpoint/2010/main" val="218095371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algn="just">
              <a:spcBef>
                <a:spcPts val="300"/>
              </a:spcBef>
              <a:spcAft>
                <a:spcPts val="300"/>
              </a:spcAft>
            </a:pP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Zástupný symbol pro číslo snímku 3"/>
          <p:cNvSpPr>
            <a:spLocks noGrp="1"/>
          </p:cNvSpPr>
          <p:nvPr>
            <p:ph type="sldNum" sz="quarter" idx="5"/>
          </p:nvPr>
        </p:nvSpPr>
        <p:spPr/>
        <p:txBody>
          <a:bodyPr/>
          <a:lstStyle/>
          <a:p>
            <a:fld id="{53FB31FA-E905-4016-9D4B-970DF0C7EE08}" type="slidenum">
              <a:rPr lang="cs-CZ" smtClean="0"/>
              <a:t>34</a:t>
            </a:fld>
            <a:endParaRPr lang="cs-CZ" dirty="0"/>
          </a:p>
        </p:txBody>
      </p:sp>
    </p:spTree>
    <p:extLst>
      <p:ext uri="{BB962C8B-B14F-4D97-AF65-F5344CB8AC3E}">
        <p14:creationId xmlns:p14="http://schemas.microsoft.com/office/powerpoint/2010/main" val="59185954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algn="just">
              <a:spcBef>
                <a:spcPts val="300"/>
              </a:spcBef>
              <a:spcAft>
                <a:spcPts val="300"/>
              </a:spcAft>
            </a:pP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Zástupný symbol pro číslo snímku 3"/>
          <p:cNvSpPr>
            <a:spLocks noGrp="1"/>
          </p:cNvSpPr>
          <p:nvPr>
            <p:ph type="sldNum" sz="quarter" idx="5"/>
          </p:nvPr>
        </p:nvSpPr>
        <p:spPr/>
        <p:txBody>
          <a:bodyPr/>
          <a:lstStyle/>
          <a:p>
            <a:fld id="{53FB31FA-E905-4016-9D4B-970DF0C7EE08}" type="slidenum">
              <a:rPr lang="cs-CZ" smtClean="0"/>
              <a:t>35</a:t>
            </a:fld>
            <a:endParaRPr lang="cs-CZ" dirty="0"/>
          </a:p>
        </p:txBody>
      </p:sp>
    </p:spTree>
    <p:extLst>
      <p:ext uri="{BB962C8B-B14F-4D97-AF65-F5344CB8AC3E}">
        <p14:creationId xmlns:p14="http://schemas.microsoft.com/office/powerpoint/2010/main" val="228028285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algn="just">
              <a:spcBef>
                <a:spcPts val="300"/>
              </a:spcBef>
              <a:spcAft>
                <a:spcPts val="300"/>
              </a:spcAft>
            </a:pP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Zástupný symbol pro číslo snímku 3"/>
          <p:cNvSpPr>
            <a:spLocks noGrp="1"/>
          </p:cNvSpPr>
          <p:nvPr>
            <p:ph type="sldNum" sz="quarter" idx="5"/>
          </p:nvPr>
        </p:nvSpPr>
        <p:spPr/>
        <p:txBody>
          <a:bodyPr/>
          <a:lstStyle/>
          <a:p>
            <a:fld id="{53FB31FA-E905-4016-9D4B-970DF0C7EE08}" type="slidenum">
              <a:rPr lang="cs-CZ" smtClean="0"/>
              <a:t>36</a:t>
            </a:fld>
            <a:endParaRPr lang="cs-CZ" dirty="0"/>
          </a:p>
        </p:txBody>
      </p:sp>
    </p:spTree>
    <p:extLst>
      <p:ext uri="{BB962C8B-B14F-4D97-AF65-F5344CB8AC3E}">
        <p14:creationId xmlns:p14="http://schemas.microsoft.com/office/powerpoint/2010/main" val="299805062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algn="just">
              <a:spcBef>
                <a:spcPts val="300"/>
              </a:spcBef>
              <a:spcAft>
                <a:spcPts val="300"/>
              </a:spcAft>
            </a:pP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Zástupný symbol pro číslo snímku 3"/>
          <p:cNvSpPr>
            <a:spLocks noGrp="1"/>
          </p:cNvSpPr>
          <p:nvPr>
            <p:ph type="sldNum" sz="quarter" idx="5"/>
          </p:nvPr>
        </p:nvSpPr>
        <p:spPr/>
        <p:txBody>
          <a:bodyPr/>
          <a:lstStyle/>
          <a:p>
            <a:fld id="{53FB31FA-E905-4016-9D4B-970DF0C7EE08}" type="slidenum">
              <a:rPr lang="cs-CZ" smtClean="0"/>
              <a:t>37</a:t>
            </a:fld>
            <a:endParaRPr lang="cs-CZ" dirty="0"/>
          </a:p>
        </p:txBody>
      </p:sp>
    </p:spTree>
    <p:extLst>
      <p:ext uri="{BB962C8B-B14F-4D97-AF65-F5344CB8AC3E}">
        <p14:creationId xmlns:p14="http://schemas.microsoft.com/office/powerpoint/2010/main" val="121101985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algn="just">
              <a:spcBef>
                <a:spcPts val="300"/>
              </a:spcBef>
              <a:spcAft>
                <a:spcPts val="300"/>
              </a:spcAft>
            </a:pP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Zástupný symbol pro číslo snímku 3"/>
          <p:cNvSpPr>
            <a:spLocks noGrp="1"/>
          </p:cNvSpPr>
          <p:nvPr>
            <p:ph type="sldNum" sz="quarter" idx="5"/>
          </p:nvPr>
        </p:nvSpPr>
        <p:spPr/>
        <p:txBody>
          <a:bodyPr/>
          <a:lstStyle/>
          <a:p>
            <a:fld id="{53FB31FA-E905-4016-9D4B-970DF0C7EE08}" type="slidenum">
              <a:rPr lang="cs-CZ" smtClean="0"/>
              <a:t>38</a:t>
            </a:fld>
            <a:endParaRPr lang="cs-CZ" dirty="0"/>
          </a:p>
        </p:txBody>
      </p:sp>
    </p:spTree>
    <p:extLst>
      <p:ext uri="{BB962C8B-B14F-4D97-AF65-F5344CB8AC3E}">
        <p14:creationId xmlns:p14="http://schemas.microsoft.com/office/powerpoint/2010/main" val="124560952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0" lvl="0" indent="0">
              <a:spcBef>
                <a:spcPts val="600"/>
              </a:spcBef>
              <a:spcAft>
                <a:spcPts val="600"/>
              </a:spcAft>
              <a:buFont typeface="+mj-lt"/>
              <a:buNone/>
            </a:pPr>
            <a:r>
              <a:rPr lang="cs-CZ" sz="800" b="1" kern="0" dirty="0">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rPr>
              <a:t>Pečující osoba </a:t>
            </a:r>
            <a:endParaRPr lang="cs-CZ" sz="800" b="1" kern="0" dirty="0">
              <a:solidFill>
                <a:srgbClr val="262626"/>
              </a:solidFill>
              <a:effectLst/>
              <a:latin typeface="Cambria" panose="02040503050406030204" pitchFamily="18"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dirty="0">
                <a:effectLst/>
                <a:latin typeface="Arial" panose="020B0604020202020204" pitchFamily="34" charset="0"/>
                <a:ea typeface="Calibri" panose="020F0502020204030204" pitchFamily="34" charset="0"/>
                <a:cs typeface="Times New Roman" panose="02020603050405020304" pitchFamily="18" charset="0"/>
              </a:rPr>
              <a:t>Pracovník na této pozici </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zajišťuje péči o děti na komunitních venkovských táborech a v komunitních klubech.</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Bef>
                <a:spcPts val="600"/>
              </a:spcBef>
              <a:spcAft>
                <a:spcPts val="600"/>
              </a:spcAft>
              <a:tabLst>
                <a:tab pos="4500880" algn="l"/>
              </a:tabLst>
            </a:pPr>
            <a:r>
              <a:rPr lang="cs-CZ" sz="800" u="sng" dirty="0">
                <a:effectLst/>
                <a:latin typeface="Arial" panose="020B0604020202020204" pitchFamily="34" charset="0"/>
                <a:ea typeface="Calibri" panose="020F0502020204030204" pitchFamily="34" charset="0"/>
                <a:cs typeface="Times New Roman" panose="02020603050405020304" pitchFamily="18" charset="0"/>
              </a:rPr>
              <a:t>Hlavní činnosti jsou následující:</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0">
                <a:effectLst/>
                <a:latin typeface="Arial" panose="020B0604020202020204" pitchFamily="34" charset="0"/>
                <a:ea typeface="Times New Roman" panose="02020603050405020304" pitchFamily="18" charset="0"/>
                <a:cs typeface="Times New Roman" panose="02020603050405020304" pitchFamily="18" charset="0"/>
              </a:rPr>
              <a:t>zajišťuje péči o děti na komunitních venkovských táborech,</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800"/>
              </a:spcAft>
              <a:buFont typeface="Wingdings" panose="05000000000000000000" pitchFamily="2" charset="2"/>
              <a:buChar char=""/>
            </a:pPr>
            <a:r>
              <a:rPr lang="cs-CZ" sz="800" dirty="0">
                <a:effectLst/>
                <a:latin typeface="Arial" panose="020B0604020202020204" pitchFamily="34" charset="0"/>
                <a:ea typeface="Times New Roman" panose="02020603050405020304" pitchFamily="18" charset="0"/>
                <a:cs typeface="Times New Roman" panose="02020603050405020304" pitchFamily="18" charset="0"/>
              </a:rPr>
              <a:t>zajišťuje péči o děti v komunitních klubech. </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r>
              <a:rPr lang="cs-CZ" sz="800" u="sng" dirty="0">
                <a:effectLst/>
                <a:latin typeface="Arial" panose="020B0604020202020204" pitchFamily="34" charset="0"/>
                <a:ea typeface="Times New Roman" panose="02020603050405020304" pitchFamily="18" charset="0"/>
                <a:cs typeface="Times New Roman" panose="02020603050405020304" pitchFamily="18" charset="0"/>
              </a:rPr>
              <a:t>Kvalifikace</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a:t>
            </a:r>
            <a:r>
              <a:rPr lang="cs-CZ" sz="800" dirty="0">
                <a:effectLst/>
                <a:latin typeface="Arial" panose="020B0604020202020204" pitchFamily="34" charset="0"/>
                <a:ea typeface="Calibri" panose="020F0502020204030204" pitchFamily="34" charset="0"/>
                <a:cs typeface="Times New Roman" panose="02020603050405020304" pitchFamily="18" charset="0"/>
              </a:rPr>
              <a:t>zkušenosti s prací s dětmi a/nebo mládeží v rámci sociálních služeb a/nebo volnočasových aktivit, komunikační dovednosti, schopnost spolupracovat v týmu</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0">
                <a:effectLst/>
                <a:latin typeface="Arial" panose="020B0604020202020204" pitchFamily="34" charset="0"/>
                <a:ea typeface="Times New Roman" panose="02020603050405020304" pitchFamily="18" charset="0"/>
                <a:cs typeface="Times New Roman" panose="02020603050405020304" pitchFamily="18" charset="0"/>
              </a:rPr>
              <a:t>Forma zaměstnání</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HPP, DPP, DPČ </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0">
                <a:effectLst/>
                <a:latin typeface="Arial" panose="020B0604020202020204" pitchFamily="34" charset="0"/>
                <a:ea typeface="Times New Roman" panose="02020603050405020304" pitchFamily="18" charset="0"/>
                <a:cs typeface="Times New Roman" panose="02020603050405020304" pitchFamily="18" charset="0"/>
              </a:rPr>
              <a:t>Předpokládaný úvazek</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dle kapacity komunitního venkovského tábora/ komunitního klubu</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85"/>
              </a:spcAft>
              <a:buFont typeface="Calibri" panose="020F0502020204030204" pitchFamily="34" charset="0"/>
              <a:buChar char="-"/>
            </a:pPr>
            <a:r>
              <a:rPr lang="cs-CZ" sz="800" dirty="0">
                <a:effectLst/>
                <a:latin typeface="Arial" panose="020B0604020202020204" pitchFamily="34" charset="0"/>
                <a:ea typeface="Calibri" panose="020F0502020204030204" pitchFamily="34" charset="0"/>
                <a:cs typeface="Times New Roman" panose="02020603050405020304" pitchFamily="18" charset="0"/>
              </a:rPr>
              <a:t>U komunitního tábora: zpravidla 2 pečující osoby na 10 – 20 dětí, případný menší počet dětí na 1 pečující osobu je nutno náležitě odůvodnit, a to primárně specifickými potřebami dětí. </a:t>
            </a:r>
            <a:endParaRPr lang="cs-CZ" sz="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85"/>
              </a:spcAft>
              <a:buFont typeface="Calibri" panose="020F0502020204030204" pitchFamily="34" charset="0"/>
              <a:buChar char="-"/>
            </a:pPr>
            <a:r>
              <a:rPr lang="cs-CZ" sz="800" dirty="0">
                <a:effectLst/>
                <a:latin typeface="Arial" panose="020B0604020202020204" pitchFamily="34" charset="0"/>
                <a:ea typeface="Calibri" panose="020F0502020204030204" pitchFamily="34" charset="0"/>
                <a:cs typeface="Times New Roman" panose="02020603050405020304" pitchFamily="18" charset="0"/>
              </a:rPr>
              <a:t>Časová dotace na přípravu tábora bude stanovena procentuálně na základě objemu přímé práce (max. 20 %).</a:t>
            </a:r>
            <a:endParaRPr lang="cs-CZ" sz="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800"/>
              </a:spcAft>
              <a:buFont typeface="Calibri" panose="020F0502020204030204" pitchFamily="34" charset="0"/>
              <a:buChar char="-"/>
            </a:pPr>
            <a:r>
              <a:rPr lang="cs-CZ" sz="800" dirty="0">
                <a:effectLst/>
                <a:latin typeface="Arial" panose="020B0604020202020204" pitchFamily="34" charset="0"/>
                <a:ea typeface="Calibri" panose="020F0502020204030204" pitchFamily="34" charset="0"/>
                <a:cs typeface="Times New Roman" panose="02020603050405020304" pitchFamily="18" charset="0"/>
              </a:rPr>
              <a:t>U komunitního klubu: zpravidla 1 pečující osoba na 15 dětí; </a:t>
            </a:r>
            <a:r>
              <a:rPr lang="cs-CZ" sz="800" dirty="0">
                <a:effectLst/>
                <a:latin typeface="Trebuchet MS" panose="020B0603020202020204" pitchFamily="34" charset="0"/>
                <a:ea typeface="Calibri" panose="020F0502020204030204" pitchFamily="34" charset="0"/>
                <a:cs typeface="Times New Roman" panose="02020603050405020304" pitchFamily="18" charset="0"/>
              </a:rPr>
              <a:t>v</a:t>
            </a:r>
            <a:r>
              <a:rPr lang="cs-CZ" sz="800" dirty="0">
                <a:effectLst/>
                <a:latin typeface="Arial" panose="020B0604020202020204" pitchFamily="34" charset="0"/>
                <a:ea typeface="Calibri" panose="020F0502020204030204" pitchFamily="34" charset="0"/>
                <a:cs typeface="Times New Roman" panose="02020603050405020304" pitchFamily="18" charset="0"/>
              </a:rPr>
              <a:t> odůvodněných případech lze zaměstnat 1 pečující osobu navíc pro pobyt s dětmi venku; případný menší počet dětí na 1 pečující osobu je nutno náležitě odůvodnit, a to primárně kapacitou dětského klubu, případně specifickými potřebami dětí. </a:t>
            </a:r>
            <a:endParaRPr lang="cs-CZ" sz="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800"/>
              </a:spcAft>
            </a:pPr>
            <a:r>
              <a:rPr lang="cs-CZ" sz="800" dirty="0">
                <a:effectLst/>
                <a:latin typeface="Arial" panose="020B0604020202020204" pitchFamily="34" charset="0"/>
                <a:ea typeface="Times New Roman" panose="02020603050405020304" pitchFamily="18" charset="0"/>
                <a:cs typeface="Times New Roman" panose="02020603050405020304" pitchFamily="18" charset="0"/>
              </a:rPr>
              <a:t> </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r>
              <a:rPr lang="cs-CZ" sz="800" u="sng" dirty="0">
                <a:effectLst/>
                <a:latin typeface="Arial" panose="020B0604020202020204" pitchFamily="34" charset="0"/>
                <a:ea typeface="Times New Roman" panose="02020603050405020304" pitchFamily="18" charset="0"/>
                <a:cs typeface="Times New Roman" panose="02020603050405020304" pitchFamily="18" charset="0"/>
              </a:rPr>
              <a:t>Měsíční sazba</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(ISPV – 23594 Pedagogové volného času)</a:t>
            </a:r>
          </a:p>
          <a:p>
            <a:pPr marR="179705" algn="just">
              <a:lnSpc>
                <a:spcPct val="115000"/>
              </a:lnSpc>
              <a:spcBef>
                <a:spcPts val="600"/>
              </a:spcBef>
              <a:spcAft>
                <a:spcPts val="600"/>
              </a:spcAft>
            </a:pPr>
            <a:endParaRPr lang="cs-CZ" sz="800" dirty="0">
              <a:effectLst/>
              <a:latin typeface="Arial" panose="020B0604020202020204" pitchFamily="34" charset="0"/>
              <a:ea typeface="Times New Roman" panose="02020603050405020304" pitchFamily="18" charset="0"/>
              <a:cs typeface="Times New Roman" panose="02020603050405020304" pitchFamily="18" charset="0"/>
            </a:endParaRPr>
          </a:p>
          <a:p>
            <a:pPr marL="0" lvl="0" indent="0">
              <a:spcBef>
                <a:spcPts val="600"/>
              </a:spcBef>
              <a:spcAft>
                <a:spcPts val="600"/>
              </a:spcAft>
              <a:buFont typeface="+mj-lt"/>
              <a:buNone/>
            </a:pPr>
            <a:r>
              <a:rPr lang="cs-CZ" sz="800" b="1" kern="0" dirty="0">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rPr>
              <a:t>Sociální pracovník/ terénní sociální pracovník </a:t>
            </a:r>
            <a:endParaRPr lang="cs-CZ" sz="800" b="1" kern="0" dirty="0">
              <a:solidFill>
                <a:srgbClr val="262626"/>
              </a:solidFill>
              <a:effectLst/>
              <a:latin typeface="Cambria" panose="02040503050406030204" pitchFamily="18"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dirty="0">
                <a:effectLst/>
                <a:latin typeface="Arial" panose="020B0604020202020204" pitchFamily="34" charset="0"/>
                <a:ea typeface="Calibri" panose="020F0502020204030204" pitchFamily="34" charset="0"/>
                <a:cs typeface="Times New Roman" panose="02020603050405020304" pitchFamily="18" charset="0"/>
              </a:rPr>
              <a:t>Pracovník na této pozici vykonává</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sociální práci s jedincem, skupinou či komunitou. </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Bef>
                <a:spcPts val="600"/>
              </a:spcBef>
              <a:spcAft>
                <a:spcPts val="600"/>
              </a:spcAft>
              <a:tabLst>
                <a:tab pos="4500880" algn="l"/>
              </a:tabLst>
            </a:pPr>
            <a:r>
              <a:rPr lang="cs-CZ" sz="800" u="sng" dirty="0">
                <a:effectLst/>
                <a:latin typeface="Arial" panose="020B0604020202020204" pitchFamily="34" charset="0"/>
                <a:ea typeface="Calibri" panose="020F0502020204030204" pitchFamily="34" charset="0"/>
                <a:cs typeface="Times New Roman" panose="02020603050405020304" pitchFamily="18" charset="0"/>
              </a:rPr>
              <a:t>Hlavní činnosti jsou následující:</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Bef>
                <a:spcPts val="600"/>
              </a:spcBef>
              <a:spcAft>
                <a:spcPts val="600"/>
              </a:spcAft>
              <a:buFont typeface="Wingdings" panose="05000000000000000000" pitchFamily="2" charset="2"/>
              <a:buChar char=""/>
            </a:pPr>
            <a:r>
              <a:rPr lang="cs-CZ" sz="800" dirty="0">
                <a:effectLst/>
                <a:latin typeface="Arial" panose="020B0604020202020204" pitchFamily="34" charset="0"/>
                <a:ea typeface="Times New Roman" panose="02020603050405020304" pitchFamily="18" charset="0"/>
                <a:cs typeface="Times New Roman" panose="02020603050405020304" pitchFamily="18" charset="0"/>
              </a:rPr>
              <a:t>vyhledává jedince/ skupiny osob/ komunity ohrožené nepříznivou sociální situací v jejich přirozeném prostředí (zejména seniory, rodiny s dětmi se zdravotním znevýhodněním atd.),</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0">
                <a:effectLst/>
                <a:latin typeface="Arial" panose="020B0604020202020204" pitchFamily="34" charset="0"/>
                <a:ea typeface="Times New Roman" panose="02020603050405020304" pitchFamily="18" charset="0"/>
                <a:cs typeface="Times New Roman" panose="02020603050405020304" pitchFamily="18" charset="0"/>
              </a:rPr>
              <a:t>provádí sociální šetření, mapuje potřeby, vyhodnocuje situaci klienta/ skupiny/ komunity a poskytuje navazující sociální poradenství s ohledem na individuální potřeby klienta/ potřeby skupiny či komunity,</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0">
                <a:effectLst/>
                <a:latin typeface="Arial" panose="020B0604020202020204" pitchFamily="34" charset="0"/>
                <a:ea typeface="Times New Roman" panose="02020603050405020304" pitchFamily="18" charset="0"/>
                <a:cs typeface="Times New Roman" panose="02020603050405020304" pitchFamily="18" charset="0"/>
              </a:rPr>
              <a:t>přímo pracuje s osobami z cílových skupin, popř. se skupinou či komunitou, a využívá přitom metod a technik sociální práce (s cílem podpořit </a:t>
            </a:r>
            <a:r>
              <a:rPr lang="cs-CZ" sz="800" dirty="0">
                <a:effectLst/>
                <a:latin typeface="Arial" panose="020B0604020202020204" pitchFamily="34" charset="0"/>
                <a:ea typeface="Calibri" panose="020F0502020204030204" pitchFamily="34" charset="0"/>
                <a:cs typeface="Times New Roman" panose="02020603050405020304" pitchFamily="18" charset="0"/>
              </a:rPr>
              <a:t>kompetence klienta/ skupiny či komunity nezbytné pro uskutečnění změny),</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0">
                <a:effectLst/>
                <a:latin typeface="Arial" panose="020B0604020202020204" pitchFamily="34" charset="0"/>
                <a:ea typeface="Times New Roman" panose="02020603050405020304" pitchFamily="18" charset="0"/>
                <a:cs typeface="Times New Roman" panose="02020603050405020304" pitchFamily="18" charset="0"/>
              </a:rPr>
              <a:t>doprovází osoby z cílové skupiny při řešení jejich aktuálních potíží v každodenním životě,</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0">
                <a:effectLst/>
                <a:latin typeface="Arial" panose="020B0604020202020204" pitchFamily="34" charset="0"/>
                <a:ea typeface="Times New Roman" panose="02020603050405020304" pitchFamily="18" charset="0"/>
                <a:cs typeface="Times New Roman" panose="02020603050405020304" pitchFamily="18" charset="0"/>
              </a:rPr>
              <a:t>zpracovává plány spolupráce s klientem/ skupinou či komunitou, </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0">
                <a:effectLst/>
                <a:latin typeface="Arial" panose="020B0604020202020204" pitchFamily="34" charset="0"/>
                <a:ea typeface="Times New Roman" panose="02020603050405020304" pitchFamily="18" charset="0"/>
                <a:cs typeface="Times New Roman" panose="02020603050405020304" pitchFamily="18" charset="0"/>
              </a:rPr>
              <a:t>vede klientskou dokumentaci,</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0">
                <a:effectLst/>
                <a:latin typeface="Arial" panose="020B0604020202020204" pitchFamily="34" charset="0"/>
                <a:ea typeface="Times New Roman" panose="02020603050405020304" pitchFamily="18" charset="0"/>
                <a:cs typeface="Times New Roman" panose="02020603050405020304" pitchFamily="18" charset="0"/>
              </a:rPr>
              <a:t>vyhodnocuje realizované intervence ve vztahu k osobám z cílové skupiny/ ve vztahu ke skupině či komunitě,</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Bef>
                <a:spcPts val="600"/>
              </a:spcBef>
              <a:spcAft>
                <a:spcPts val="600"/>
              </a:spcAft>
              <a:buFont typeface="Wingdings" panose="05000000000000000000" pitchFamily="2" charset="2"/>
              <a:buChar char=""/>
            </a:pPr>
            <a:r>
              <a:rPr lang="cs-CZ" sz="800" dirty="0">
                <a:effectLst/>
                <a:latin typeface="Arial" panose="020B0604020202020204" pitchFamily="34" charset="0"/>
                <a:ea typeface="Calibri" panose="020F0502020204030204" pitchFamily="34" charset="0"/>
                <a:cs typeface="Times New Roman" panose="02020603050405020304" pitchFamily="18" charset="0"/>
              </a:rPr>
              <a:t>konzultuje rizikové situace ve spolupráci s klientem/ skupinou/ komunitou (ve spolupráci s metodikem pro práci s cílovou skupinou, popř. case managerem),</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0">
                <a:effectLst/>
                <a:latin typeface="Arial" panose="020B0604020202020204" pitchFamily="34" charset="0"/>
                <a:ea typeface="Calibri" panose="020F0502020204030204" pitchFamily="34" charset="0"/>
                <a:cs typeface="Times New Roman" panose="02020603050405020304" pitchFamily="18" charset="0"/>
              </a:rPr>
              <a:t>navrhuje klientovi/ skupině/ komunitě zapojení dalších odborníků pro řešení situace, podílí se na vytváření adekvátní podpůrné sítě (ve spolupráci s metodikem pro práci s cílovou skupinou, popř. case managerem),</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Bef>
                <a:spcPts val="600"/>
              </a:spcBef>
              <a:spcAft>
                <a:spcPts val="600"/>
              </a:spcAft>
              <a:buFont typeface="Wingdings" panose="05000000000000000000" pitchFamily="2" charset="2"/>
              <a:buChar char=""/>
            </a:pPr>
            <a:r>
              <a:rPr lang="cs-CZ" sz="800" dirty="0">
                <a:effectLst/>
                <a:latin typeface="Arial" panose="020B0604020202020204" pitchFamily="34" charset="0"/>
                <a:ea typeface="Calibri" panose="020F0502020204030204" pitchFamily="34" charset="0"/>
                <a:cs typeface="Times New Roman" panose="02020603050405020304" pitchFamily="18" charset="0"/>
              </a:rPr>
              <a:t>účastní se případových setkání aktérů podpůrné sítě.</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0">
                <a:effectLst/>
                <a:latin typeface="Arial" panose="020B0604020202020204" pitchFamily="34" charset="0"/>
                <a:ea typeface="Times New Roman" panose="02020603050405020304" pitchFamily="18" charset="0"/>
                <a:cs typeface="Times New Roman" panose="02020603050405020304" pitchFamily="18" charset="0"/>
              </a:rPr>
              <a:t>Kvalifikace</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sociální pracovník s odbornou způsobilostí dle zákona 108/2006 Sb., o sociálních službách</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0">
                <a:effectLst/>
                <a:latin typeface="Arial" panose="020B0604020202020204" pitchFamily="34" charset="0"/>
                <a:ea typeface="Times New Roman" panose="02020603050405020304" pitchFamily="18" charset="0"/>
                <a:cs typeface="Times New Roman" panose="02020603050405020304" pitchFamily="18" charset="0"/>
              </a:rPr>
              <a:t>Forma zaměstnání</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HPP, DPČ, DPP</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0">
                <a:effectLst/>
                <a:latin typeface="Arial" panose="020B0604020202020204" pitchFamily="34" charset="0"/>
                <a:ea typeface="Times New Roman" panose="02020603050405020304" pitchFamily="18" charset="0"/>
                <a:cs typeface="Times New Roman" panose="02020603050405020304" pitchFamily="18" charset="0"/>
              </a:rPr>
              <a:t>Předpokládaný úvazek</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dle identifikovaných potřeb cílové skupiny</a:t>
            </a:r>
            <a:r>
              <a:rPr lang="cs-CZ" sz="800" u="sng" dirty="0">
                <a:effectLst/>
                <a:highlight>
                  <a:srgbClr val="FFFF00"/>
                </a:highlight>
                <a:latin typeface="Arial" panose="020B0604020202020204" pitchFamily="34" charset="0"/>
                <a:ea typeface="Times New Roman" panose="02020603050405020304" pitchFamily="18" charset="0"/>
                <a:cs typeface="Times New Roman" panose="02020603050405020304" pitchFamily="18" charset="0"/>
              </a:rPr>
              <a:t> </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r>
              <a:rPr lang="cs-CZ" sz="800" u="sng" dirty="0">
                <a:effectLst/>
                <a:latin typeface="Arial" panose="020B0604020202020204" pitchFamily="34" charset="0"/>
                <a:ea typeface="Times New Roman" panose="02020603050405020304" pitchFamily="18" charset="0"/>
              </a:rPr>
              <a:t>Měsíční sazba</a:t>
            </a:r>
            <a:r>
              <a:rPr lang="cs-CZ" sz="800" dirty="0">
                <a:effectLst/>
                <a:latin typeface="Arial" panose="020B0604020202020204" pitchFamily="34" charset="0"/>
                <a:ea typeface="Times New Roman" panose="02020603050405020304" pitchFamily="18" charset="0"/>
              </a:rPr>
              <a:t>: viz Obvyklé mzdy/platy www.esfcr.cz – pozice Sociální a terénní pracovníci</a:t>
            </a:r>
          </a:p>
          <a:p>
            <a:endParaRPr lang="cs-CZ" sz="800" kern="1200" dirty="0">
              <a:solidFill>
                <a:schemeClr val="tx1"/>
              </a:solidFill>
              <a:effectLst/>
              <a:latin typeface="Arial" panose="020B0604020202020204" pitchFamily="34" charset="0"/>
              <a:ea typeface="+mn-ea"/>
              <a:cs typeface="+mn-cs"/>
            </a:endParaRPr>
          </a:p>
          <a:p>
            <a:pPr marL="0" lvl="0" indent="0">
              <a:spcBef>
                <a:spcPts val="600"/>
              </a:spcBef>
              <a:spcAft>
                <a:spcPts val="600"/>
              </a:spcAft>
              <a:buFont typeface="+mj-lt"/>
              <a:buNone/>
            </a:pPr>
            <a:r>
              <a:rPr lang="cs-CZ" sz="800" b="1" kern="0" dirty="0">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rPr>
              <a:t>Pracovník v sociálních službách </a:t>
            </a:r>
            <a:endParaRPr lang="cs-CZ" sz="800" b="1" kern="0" dirty="0">
              <a:solidFill>
                <a:srgbClr val="262626"/>
              </a:solidFill>
              <a:effectLst/>
              <a:latin typeface="Cambria" panose="02040503050406030204" pitchFamily="18"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dirty="0">
                <a:effectLst/>
                <a:latin typeface="Arial" panose="020B0604020202020204" pitchFamily="34" charset="0"/>
                <a:ea typeface="Calibri" panose="020F0502020204030204" pitchFamily="34" charset="0"/>
                <a:cs typeface="Times New Roman" panose="02020603050405020304" pitchFamily="18" charset="0"/>
              </a:rPr>
              <a:t>Pracovník na této pozici vykonává činnosti dle § 116 </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zákona č. 108/2006 Sb.., o sociálních službách.  </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Bef>
                <a:spcPts val="600"/>
              </a:spcBef>
              <a:spcAft>
                <a:spcPts val="600"/>
              </a:spcAft>
              <a:tabLst>
                <a:tab pos="4500880" algn="l"/>
              </a:tabLst>
            </a:pPr>
            <a:r>
              <a:rPr lang="cs-CZ" sz="800" u="sng" dirty="0">
                <a:effectLst/>
                <a:latin typeface="Arial" panose="020B0604020202020204" pitchFamily="34" charset="0"/>
                <a:ea typeface="Calibri" panose="020F0502020204030204" pitchFamily="34" charset="0"/>
                <a:cs typeface="Times New Roman" panose="02020603050405020304" pitchFamily="18" charset="0"/>
              </a:rPr>
              <a:t>Hlavní činnosti jsou následující:</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0">
                <a:effectLst/>
                <a:latin typeface="Arial" panose="020B0604020202020204" pitchFamily="34" charset="0"/>
                <a:ea typeface="Times New Roman" panose="02020603050405020304" pitchFamily="18" charset="0"/>
                <a:cs typeface="Times New Roman" panose="02020603050405020304" pitchFamily="18" charset="0"/>
              </a:rPr>
              <a:t>zajišťuje přímou obslužnou péči o osoby z cílové skupiny,</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0">
                <a:effectLst/>
                <a:latin typeface="Arial" panose="020B0604020202020204" pitchFamily="34" charset="0"/>
                <a:ea typeface="Times New Roman" panose="02020603050405020304" pitchFamily="18" charset="0"/>
                <a:cs typeface="Times New Roman" panose="02020603050405020304" pitchFamily="18" charset="0"/>
              </a:rPr>
              <a:t>zajišťuje </a:t>
            </a:r>
            <a:r>
              <a:rPr lang="cs-CZ" sz="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základní výchovnou nepedagogickou činnost,</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zajišťuje pečovatelskou činnost v domácnosti osob z cílové skupiny, </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800"/>
              </a:spcAft>
              <a:buFont typeface="Wingdings" panose="05000000000000000000" pitchFamily="2" charset="2"/>
              <a:buChar char=""/>
            </a:pPr>
            <a:r>
              <a:rPr lang="cs-CZ" sz="800" dirty="0">
                <a:effectLst/>
                <a:latin typeface="Arial" panose="020B0604020202020204" pitchFamily="34" charset="0"/>
                <a:ea typeface="Times New Roman" panose="02020603050405020304" pitchFamily="18" charset="0"/>
                <a:cs typeface="Times New Roman" panose="02020603050405020304" pitchFamily="18" charset="0"/>
              </a:rPr>
              <a:t>pod dohledem sociálního pracovníka vykonává některé činnosti spadající do náplně činnosti sociálního pracovníka.</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0">
                <a:effectLst/>
                <a:latin typeface="Arial" panose="020B0604020202020204" pitchFamily="34" charset="0"/>
                <a:ea typeface="Times New Roman" panose="02020603050405020304" pitchFamily="18" charset="0"/>
                <a:cs typeface="Times New Roman" panose="02020603050405020304" pitchFamily="18" charset="0"/>
              </a:rPr>
              <a:t>Kvalifikace</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vzdělání dle zákona 108/2006 Sb.., o sociálních službách (§ 116)</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0">
                <a:effectLst/>
                <a:latin typeface="Arial" panose="020B0604020202020204" pitchFamily="34" charset="0"/>
                <a:ea typeface="Times New Roman" panose="02020603050405020304" pitchFamily="18" charset="0"/>
                <a:cs typeface="Times New Roman" panose="02020603050405020304" pitchFamily="18" charset="0"/>
              </a:rPr>
              <a:t>Forma zaměstnání</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HPP, DPČ, DPP</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0">
                <a:effectLst/>
                <a:latin typeface="Arial" panose="020B0604020202020204" pitchFamily="34" charset="0"/>
                <a:ea typeface="Times New Roman" panose="02020603050405020304" pitchFamily="18" charset="0"/>
                <a:cs typeface="Times New Roman" panose="02020603050405020304" pitchFamily="18" charset="0"/>
              </a:rPr>
              <a:t>Předpokládaný úvazek</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dle identifikovaných potřeb cílové skupiny</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r>
              <a:rPr lang="cs-CZ" sz="800" u="sng" dirty="0">
                <a:effectLst/>
                <a:latin typeface="Arial" panose="020B0604020202020204" pitchFamily="34" charset="0"/>
                <a:ea typeface="Times New Roman" panose="02020603050405020304" pitchFamily="18" charset="0"/>
                <a:cs typeface="Times New Roman" panose="02020603050405020304" pitchFamily="18" charset="0"/>
              </a:rPr>
              <a:t>Měsíční sazba</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(ISPV – Pracovník v sociálních službách)</a:t>
            </a:r>
          </a:p>
          <a:p>
            <a:pPr marR="179705" algn="just">
              <a:lnSpc>
                <a:spcPct val="115000"/>
              </a:lnSpc>
              <a:spcBef>
                <a:spcPts val="600"/>
              </a:spcBef>
              <a:spcAft>
                <a:spcPts val="600"/>
              </a:spcAft>
            </a:pPr>
            <a:endParaRPr lang="cs-CZ" sz="800" dirty="0">
              <a:effectLst/>
              <a:latin typeface="Arial" panose="020B0604020202020204" pitchFamily="34" charset="0"/>
              <a:ea typeface="Times New Roman" panose="02020603050405020304" pitchFamily="18" charset="0"/>
              <a:cs typeface="Times New Roman" panose="02020603050405020304" pitchFamily="18" charset="0"/>
            </a:endParaRPr>
          </a:p>
          <a:p>
            <a:pPr marL="0" lvl="0" indent="0">
              <a:spcBef>
                <a:spcPts val="600"/>
              </a:spcBef>
              <a:spcAft>
                <a:spcPts val="600"/>
              </a:spcAft>
              <a:buFont typeface="+mj-lt"/>
              <a:buNone/>
            </a:pPr>
            <a:r>
              <a:rPr lang="cs-CZ" sz="800" b="1" kern="0" dirty="0">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rPr>
              <a:t>Garant sociální práce </a:t>
            </a:r>
            <a:endParaRPr lang="cs-CZ" sz="800" b="1" kern="0" dirty="0">
              <a:solidFill>
                <a:srgbClr val="262626"/>
              </a:solidFill>
              <a:effectLst/>
              <a:latin typeface="Cambria" panose="02040503050406030204" pitchFamily="18"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dirty="0">
                <a:effectLst/>
                <a:latin typeface="Arial" panose="020B0604020202020204" pitchFamily="34" charset="0"/>
                <a:ea typeface="Calibri" panose="020F0502020204030204" pitchFamily="34" charset="0"/>
                <a:cs typeface="Times New Roman" panose="02020603050405020304" pitchFamily="18" charset="0"/>
              </a:rPr>
              <a:t>Pracovník na této pozici </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garantuje výkon sociální práce v rámci projektu.</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Bef>
                <a:spcPts val="600"/>
              </a:spcBef>
              <a:spcAft>
                <a:spcPts val="600"/>
              </a:spcAft>
              <a:tabLst>
                <a:tab pos="4500880" algn="l"/>
              </a:tabLst>
            </a:pPr>
            <a:r>
              <a:rPr lang="cs-CZ" sz="800" u="sng" dirty="0">
                <a:effectLst/>
                <a:latin typeface="Arial" panose="020B0604020202020204" pitchFamily="34" charset="0"/>
                <a:ea typeface="Calibri" panose="020F0502020204030204" pitchFamily="34" charset="0"/>
                <a:cs typeface="Times New Roman" panose="02020603050405020304" pitchFamily="18" charset="0"/>
              </a:rPr>
              <a:t>Hlavní činnosti jsou následující:</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0">
                <a:effectLst/>
                <a:latin typeface="Arial" panose="020B0604020202020204" pitchFamily="34" charset="0"/>
                <a:ea typeface="Times New Roman" panose="02020603050405020304" pitchFamily="18" charset="0"/>
                <a:cs typeface="Times New Roman" panose="02020603050405020304" pitchFamily="18" charset="0"/>
              </a:rPr>
              <a:t>podílí se na aktivitách mapujících cílové skupiny v území a aktivitách zaměřených na výběr účastníků projektu, </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0">
                <a:effectLst/>
                <a:latin typeface="Arial" panose="020B0604020202020204" pitchFamily="34" charset="0"/>
                <a:ea typeface="Calibri" panose="020F0502020204030204" pitchFamily="34" charset="0"/>
                <a:cs typeface="Times New Roman" panose="02020603050405020304" pitchFamily="18" charset="0"/>
              </a:rPr>
              <a:t>spolupracuje se sociálním pracovníkem a garantuje výkon sociální práce v rámci projektu,</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23495" lvl="0" indent="-342900" algn="just">
              <a:lnSpc>
                <a:spcPct val="115000"/>
              </a:lnSpc>
              <a:spcBef>
                <a:spcPts val="600"/>
              </a:spcBef>
              <a:spcAft>
                <a:spcPts val="600"/>
              </a:spcAft>
              <a:buFont typeface="Wingdings" panose="05000000000000000000" pitchFamily="2" charset="2"/>
              <a:buChar char=""/>
            </a:pPr>
            <a:r>
              <a:rPr lang="cs-CZ" sz="800" dirty="0">
                <a:effectLst/>
                <a:latin typeface="Arial" panose="020B0604020202020204" pitchFamily="34" charset="0"/>
                <a:ea typeface="Calibri" panose="020F0502020204030204" pitchFamily="34" charset="0"/>
                <a:cs typeface="Times New Roman" panose="02020603050405020304" pitchFamily="18" charset="0"/>
              </a:rPr>
              <a:t>podporuje síťování všech zainteresovaných aktérů a jejich zapojení do plánování a komunikace v konkrétních případech,</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0">
                <a:effectLst/>
                <a:latin typeface="Arial" panose="020B0604020202020204" pitchFamily="34" charset="0"/>
                <a:ea typeface="Calibri" panose="020F0502020204030204" pitchFamily="34" charset="0"/>
                <a:cs typeface="Times New Roman" panose="02020603050405020304" pitchFamily="18" charset="0"/>
              </a:rPr>
              <a:t>účastní se případových setkání aktérů sítě,</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0">
                <a:effectLst/>
                <a:latin typeface="Arial" panose="020B0604020202020204" pitchFamily="34" charset="0"/>
                <a:ea typeface="Calibri" panose="020F0502020204030204" pitchFamily="34" charset="0"/>
                <a:cs typeface="Times New Roman" panose="02020603050405020304" pitchFamily="18" charset="0"/>
              </a:rPr>
              <a:t>podílí se na zajištění intervizí a supervizí projektového týmu.</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0">
                <a:effectLst/>
                <a:latin typeface="Arial" panose="020B0604020202020204" pitchFamily="34" charset="0"/>
                <a:ea typeface="Times New Roman" panose="02020603050405020304" pitchFamily="18" charset="0"/>
                <a:cs typeface="Times New Roman" panose="02020603050405020304" pitchFamily="18" charset="0"/>
              </a:rPr>
              <a:t>Kvalifikace</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sociální pracovník s odbornou způsobilostí dle zákona 108/2006 Sb.., o sociálních službách </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0">
                <a:effectLst/>
                <a:latin typeface="Arial" panose="020B0604020202020204" pitchFamily="34" charset="0"/>
                <a:ea typeface="Times New Roman" panose="02020603050405020304" pitchFamily="18" charset="0"/>
                <a:cs typeface="Times New Roman" panose="02020603050405020304" pitchFamily="18" charset="0"/>
              </a:rPr>
              <a:t>Forma zaměstnání</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HPP, DPČ, DPP</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0">
                <a:effectLst/>
                <a:latin typeface="Arial" panose="020B0604020202020204" pitchFamily="34" charset="0"/>
                <a:ea typeface="Times New Roman" panose="02020603050405020304" pitchFamily="18" charset="0"/>
                <a:cs typeface="Times New Roman" panose="02020603050405020304" pitchFamily="18" charset="0"/>
              </a:rPr>
              <a:t>Předpokládaný úvazek</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dle identifikovaných potřeb projektu</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r>
              <a:rPr lang="cs-CZ" sz="800" u="sng" dirty="0">
                <a:effectLst/>
                <a:latin typeface="Arial" panose="020B0604020202020204" pitchFamily="34" charset="0"/>
                <a:ea typeface="Times New Roman" panose="02020603050405020304" pitchFamily="18" charset="0"/>
                <a:cs typeface="Times New Roman" panose="02020603050405020304" pitchFamily="18" charset="0"/>
              </a:rPr>
              <a:t>Měsíční sazba</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viz Obvyklé mzdy/platy www.esfcr.cz – Odborný gestor/garant</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lvl="0" indent="0">
              <a:spcBef>
                <a:spcPts val="600"/>
              </a:spcBef>
              <a:spcAft>
                <a:spcPts val="600"/>
              </a:spcAft>
              <a:buFont typeface="+mj-lt"/>
              <a:buNone/>
            </a:pPr>
            <a:r>
              <a:rPr lang="cs-CZ" sz="800" b="1" kern="0" dirty="0">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rPr>
              <a:t>Case manager - případový (sociální) pracovník </a:t>
            </a:r>
            <a:endParaRPr lang="cs-CZ" sz="800" b="1" kern="0" dirty="0">
              <a:solidFill>
                <a:srgbClr val="262626"/>
              </a:solidFill>
              <a:effectLst/>
              <a:latin typeface="Cambria" panose="02040503050406030204" pitchFamily="18"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dirty="0">
                <a:effectLst/>
                <a:latin typeface="Arial" panose="020B0604020202020204" pitchFamily="34" charset="0"/>
                <a:ea typeface="Calibri" panose="020F0502020204030204" pitchFamily="34" charset="0"/>
                <a:cs typeface="Times New Roman" panose="02020603050405020304" pitchFamily="18" charset="0"/>
              </a:rPr>
              <a:t>Pracovník na této pozici vykonává</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případovou (sociální) práci. </a:t>
            </a:r>
            <a:r>
              <a:rPr lang="cs-CZ" sz="800" dirty="0">
                <a:effectLst/>
                <a:latin typeface="Arial" panose="020B0604020202020204" pitchFamily="34" charset="0"/>
                <a:ea typeface="Calibri" panose="020F0502020204030204" pitchFamily="34" charset="0"/>
                <a:cs typeface="Times New Roman" panose="02020603050405020304" pitchFamily="18" charset="0"/>
              </a:rPr>
              <a:t>V oblasti zaměstnanosti </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zajišťuje zapojení interních a externích aktérů do podpory osobám z cílové skupiny. </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Bef>
                <a:spcPts val="600"/>
              </a:spcBef>
              <a:spcAft>
                <a:spcPts val="600"/>
              </a:spcAft>
              <a:tabLst>
                <a:tab pos="4500880" algn="l"/>
              </a:tabLst>
            </a:pPr>
            <a:r>
              <a:rPr lang="cs-CZ" sz="800" u="sng" dirty="0">
                <a:effectLst/>
                <a:latin typeface="Arial" panose="020B0604020202020204" pitchFamily="34" charset="0"/>
                <a:ea typeface="Calibri" panose="020F0502020204030204" pitchFamily="34" charset="0"/>
                <a:cs typeface="Times New Roman" panose="02020603050405020304" pitchFamily="18" charset="0"/>
              </a:rPr>
              <a:t>Hlavní činnosti jsou následující:</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0">
                <a:effectLst/>
                <a:latin typeface="Arial" panose="020B0604020202020204" pitchFamily="34" charset="0"/>
                <a:ea typeface="Times New Roman" panose="02020603050405020304" pitchFamily="18" charset="0"/>
                <a:cs typeface="Times New Roman" panose="02020603050405020304" pitchFamily="18" charset="0"/>
              </a:rPr>
              <a:t>mapuje potřeby, cíle a plány podpory pro osoby z cílové skupiny (ve spolupráci se sociálním pracovníkem),</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0">
                <a:effectLst/>
                <a:latin typeface="Arial" panose="020B0604020202020204" pitchFamily="34" charset="0"/>
                <a:ea typeface="Times New Roman" panose="02020603050405020304" pitchFamily="18" charset="0"/>
                <a:cs typeface="Times New Roman" panose="02020603050405020304" pitchFamily="18" charset="0"/>
              </a:rPr>
              <a:t>vytváří a koordinuje individuální podpůrné sítě (na základě osobních konzultací s klíčovými pracovníky osob z cílové skupiny a dalšími aktéry podpory a na základě znalosti potřeb cílových skupin),</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Bef>
                <a:spcPts val="600"/>
              </a:spcBef>
              <a:spcAft>
                <a:spcPts val="600"/>
              </a:spcAft>
              <a:buFont typeface="Wingdings" panose="05000000000000000000" pitchFamily="2" charset="2"/>
              <a:buChar char=""/>
            </a:pPr>
            <a:r>
              <a:rPr lang="cs-CZ" sz="800" dirty="0">
                <a:effectLst/>
                <a:latin typeface="Arial" panose="020B0604020202020204" pitchFamily="34" charset="0"/>
                <a:ea typeface="Times New Roman" panose="02020603050405020304" pitchFamily="18" charset="0"/>
                <a:cs typeface="Times New Roman" panose="02020603050405020304" pitchFamily="18" charset="0"/>
              </a:rPr>
              <a:t>mapuje dostupné služby včetně jejich aktuální kapacity,</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Bef>
                <a:spcPts val="600"/>
              </a:spcBef>
              <a:spcAft>
                <a:spcPts val="600"/>
              </a:spcAft>
              <a:buFont typeface="Wingdings" panose="05000000000000000000" pitchFamily="2" charset="2"/>
              <a:buChar char=""/>
            </a:pPr>
            <a:r>
              <a:rPr lang="cs-CZ" sz="800" dirty="0">
                <a:effectLst/>
                <a:latin typeface="Arial" panose="020B0604020202020204" pitchFamily="34" charset="0"/>
                <a:ea typeface="Times New Roman" panose="02020603050405020304" pitchFamily="18" charset="0"/>
                <a:cs typeface="Times New Roman" panose="02020603050405020304" pitchFamily="18" charset="0"/>
              </a:rPr>
              <a:t>komunikuje s poskytovateli sociálních a zdravotních služeb, služeb zaměstnanosti a s dalšími návaznými službami, s praktickými lékaři a s dalšími odborníky s cílem zajištění koordinovaného přístupu k řešení životní situace osob z cílové skupiny,</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0">
                <a:effectLst/>
                <a:latin typeface="Arial" panose="020B0604020202020204" pitchFamily="34" charset="0"/>
                <a:ea typeface="Calibri" panose="020F0502020204030204" pitchFamily="34" charset="0"/>
                <a:cs typeface="Times New Roman" panose="02020603050405020304" pitchFamily="18" charset="0"/>
              </a:rPr>
              <a:t>vyhodnocuje adekvátnost sítě, role jednotlivých aktérů a efektivitu jejich spolupráce, navrhuje optimalizace sítě s ohledem na priority stanovené individuálním plánem osob z cílové skupiny.</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0">
                <a:effectLst/>
                <a:latin typeface="Arial" panose="020B0604020202020204" pitchFamily="34" charset="0"/>
                <a:ea typeface="Calibri" panose="020F0502020204030204" pitchFamily="34" charset="0"/>
                <a:cs typeface="Times New Roman" panose="02020603050405020304" pitchFamily="18" charset="0"/>
              </a:rPr>
              <a:t>Kvalifikace:</a:t>
            </a:r>
            <a:r>
              <a:rPr lang="cs-CZ" sz="800" dirty="0">
                <a:effectLst/>
                <a:latin typeface="Arial" panose="020B0604020202020204" pitchFamily="34" charset="0"/>
                <a:ea typeface="Calibri" panose="020F0502020204030204" pitchFamily="34" charset="0"/>
                <a:cs typeface="Times New Roman" panose="02020603050405020304" pitchFamily="18" charset="0"/>
              </a:rPr>
              <a:t> </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odpovídající kvalifikace a praxe v poskytování služeb v daném oboru, </a:t>
            </a:r>
            <a:r>
              <a:rPr lang="cs-CZ" sz="800" dirty="0">
                <a:effectLst/>
                <a:latin typeface="Arial" panose="020B0604020202020204" pitchFamily="34" charset="0"/>
                <a:ea typeface="Calibri" panose="020F0502020204030204" pitchFamily="34" charset="0"/>
                <a:cs typeface="Times New Roman" panose="02020603050405020304" pitchFamily="18" charset="0"/>
              </a:rPr>
              <a:t>zkušenost s vytvářením a koordinací sítí podpory a s plánováním a vedením případových konferencí výhodou</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r>
              <a:rPr lang="cs-CZ" sz="800" u="sng" dirty="0">
                <a:effectLst/>
                <a:latin typeface="Arial" panose="020B0604020202020204" pitchFamily="34" charset="0"/>
                <a:ea typeface="Calibri" panose="020F0502020204030204" pitchFamily="34" charset="0"/>
                <a:cs typeface="Times New Roman" panose="02020603050405020304" pitchFamily="18" charset="0"/>
              </a:rPr>
              <a:t>Forma zaměstnání:</a:t>
            </a:r>
            <a:r>
              <a:rPr lang="cs-CZ" sz="800" dirty="0">
                <a:effectLst/>
                <a:latin typeface="Arial" panose="020B0604020202020204" pitchFamily="34" charset="0"/>
                <a:ea typeface="Calibri" panose="020F0502020204030204" pitchFamily="34" charset="0"/>
                <a:cs typeface="Times New Roman" panose="02020603050405020304" pitchFamily="18" charset="0"/>
              </a:rPr>
              <a:t> </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HPP, DPČ, DPP</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0">
                <a:effectLst/>
                <a:latin typeface="Arial" panose="020B0604020202020204" pitchFamily="34" charset="0"/>
                <a:ea typeface="Calibri" panose="020F0502020204030204" pitchFamily="34" charset="0"/>
                <a:cs typeface="Times New Roman" panose="02020603050405020304" pitchFamily="18" charset="0"/>
              </a:rPr>
              <a:t>Předpokládaný úvazek:</a:t>
            </a:r>
            <a:r>
              <a:rPr lang="cs-CZ" sz="800" dirty="0">
                <a:effectLst/>
                <a:latin typeface="Arial" panose="020B0604020202020204" pitchFamily="34" charset="0"/>
                <a:ea typeface="Calibri" panose="020F0502020204030204" pitchFamily="34" charset="0"/>
                <a:cs typeface="Times New Roman" panose="02020603050405020304" pitchFamily="18" charset="0"/>
              </a:rPr>
              <a:t> </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dle identifikovaných potřeb cílové skupiny</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r>
              <a:rPr lang="cs-CZ" sz="800" u="sng" dirty="0">
                <a:effectLst/>
                <a:latin typeface="Arial" panose="020B0604020202020204" pitchFamily="34" charset="0"/>
                <a:ea typeface="Times New Roman" panose="02020603050405020304" pitchFamily="18" charset="0"/>
                <a:cs typeface="Times New Roman" panose="02020603050405020304" pitchFamily="18" charset="0"/>
              </a:rPr>
              <a:t>Měsíční sazba</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ISPV</a:t>
            </a:r>
          </a:p>
          <a:p>
            <a:pPr marR="179705" algn="just">
              <a:lnSpc>
                <a:spcPct val="115000"/>
              </a:lnSpc>
              <a:spcBef>
                <a:spcPts val="600"/>
              </a:spcBef>
              <a:spcAft>
                <a:spcPts val="600"/>
              </a:spcAft>
            </a:pPr>
            <a:endParaRPr lang="cs-CZ" sz="800" dirty="0">
              <a:effectLst/>
              <a:latin typeface="Arial" panose="020B0604020202020204" pitchFamily="34" charset="0"/>
              <a:ea typeface="Times New Roman" panose="02020603050405020304" pitchFamily="18" charset="0"/>
              <a:cs typeface="Times New Roman" panose="02020603050405020304" pitchFamily="18" charset="0"/>
            </a:endParaRPr>
          </a:p>
          <a:p>
            <a:pPr marL="0" lvl="0" indent="0">
              <a:spcBef>
                <a:spcPts val="600"/>
              </a:spcBef>
              <a:spcAft>
                <a:spcPts val="600"/>
              </a:spcAft>
              <a:buFont typeface="+mj-lt"/>
              <a:buNone/>
            </a:pPr>
            <a:r>
              <a:rPr lang="cs-CZ" sz="800" b="1" kern="0" dirty="0">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rPr>
              <a:t>Metodik pro práci s cílovými skupinami </a:t>
            </a:r>
            <a:endParaRPr lang="cs-CZ" sz="800" b="1" kern="0" dirty="0">
              <a:solidFill>
                <a:srgbClr val="262626"/>
              </a:solidFill>
              <a:effectLst/>
              <a:latin typeface="Cambria" panose="02040503050406030204" pitchFamily="18"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dirty="0">
                <a:effectLst/>
                <a:latin typeface="Arial" panose="020B0604020202020204" pitchFamily="34" charset="0"/>
                <a:ea typeface="Times New Roman" panose="02020603050405020304" pitchFamily="18" charset="0"/>
                <a:cs typeface="Times New Roman" panose="02020603050405020304" pitchFamily="18" charset="0"/>
              </a:rPr>
              <a:t>Pracovník na této pozici odpovídá za kvalitu práce pracovníků v přímé péči, za jejich vzdělávání a součinnost s partnery podpůrné sítě. </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Bef>
                <a:spcPts val="600"/>
              </a:spcBef>
              <a:spcAft>
                <a:spcPts val="600"/>
              </a:spcAft>
              <a:tabLst>
                <a:tab pos="4500880" algn="l"/>
              </a:tabLst>
            </a:pPr>
            <a:r>
              <a:rPr lang="cs-CZ" sz="800" u="sng" dirty="0">
                <a:effectLst/>
                <a:latin typeface="Arial" panose="020B0604020202020204" pitchFamily="34" charset="0"/>
                <a:ea typeface="Calibri" panose="020F0502020204030204" pitchFamily="34" charset="0"/>
                <a:cs typeface="Times New Roman" panose="02020603050405020304" pitchFamily="18" charset="0"/>
              </a:rPr>
              <a:t>Hlavní činnosti jsou následující:</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0">
                <a:effectLst/>
                <a:latin typeface="Arial" panose="020B0604020202020204" pitchFamily="34" charset="0"/>
                <a:ea typeface="Calibri" panose="020F0502020204030204" pitchFamily="34" charset="0"/>
                <a:cs typeface="Times New Roman" panose="02020603050405020304" pitchFamily="18" charset="0"/>
              </a:rPr>
              <a:t>podílí se na aktivitách mapujících cílové skupiny v území a </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aktivitách zaměřených na výběr účastníků projektu, </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0">
                <a:effectLst/>
                <a:latin typeface="Arial" panose="020B0604020202020204" pitchFamily="34" charset="0"/>
                <a:ea typeface="Calibri" panose="020F0502020204030204" pitchFamily="34" charset="0"/>
                <a:cs typeface="Times New Roman" panose="02020603050405020304" pitchFamily="18" charset="0"/>
              </a:rPr>
              <a:t>metodicky vede tým pracovníků, kteří přímo pracují s osobami z cílové skupiny a další podpory (peer pracovníci, další specialisté), </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0">
                <a:effectLst/>
                <a:latin typeface="Arial" panose="020B0604020202020204" pitchFamily="34" charset="0"/>
                <a:ea typeface="Calibri" panose="020F0502020204030204" pitchFamily="34" charset="0"/>
                <a:cs typeface="Times New Roman" panose="02020603050405020304" pitchFamily="18" charset="0"/>
              </a:rPr>
              <a:t>vytváří a koordinuje individuální podpůrné sítě a multidisciplinární týmy na základě znalosti potřeb účastníků, </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0">
                <a:effectLst/>
                <a:latin typeface="Arial" panose="020B0604020202020204" pitchFamily="34" charset="0"/>
                <a:ea typeface="Calibri" panose="020F0502020204030204" pitchFamily="34" charset="0"/>
                <a:cs typeface="Times New Roman" panose="02020603050405020304" pitchFamily="18" charset="0"/>
              </a:rPr>
              <a:t>podporuje klíčové pracovníky při tvorbě podpůrné sítě konkrétního klienta, podílí se na nastavování spolupráce s těmito organizacemi, </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300"/>
              </a:spcBef>
              <a:spcAft>
                <a:spcPts val="300"/>
              </a:spcAft>
              <a:buFont typeface="Wingdings" panose="05000000000000000000" pitchFamily="2" charset="2"/>
              <a:buChar char=""/>
            </a:pPr>
            <a:r>
              <a:rPr lang="cs-CZ" sz="800" dirty="0">
                <a:effectLst/>
                <a:latin typeface="Arial" panose="020B0604020202020204" pitchFamily="34" charset="0"/>
                <a:ea typeface="Calibri" panose="020F0502020204030204" pitchFamily="34" charset="0"/>
                <a:cs typeface="Times New Roman" panose="02020603050405020304" pitchFamily="18" charset="0"/>
              </a:rPr>
              <a:t>vyhodnocuje efektivitu podpory a podpůrných sítí, </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efektivitu používaných metod, navrhuje optimalizaci řešení s ohledem na priority stanovené individuálním plánem klienta,</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800"/>
              </a:spcAft>
              <a:buFont typeface="Wingdings" panose="05000000000000000000" pitchFamily="2" charset="2"/>
              <a:buChar char=""/>
            </a:pPr>
            <a:r>
              <a:rPr lang="cs-CZ" sz="800" dirty="0">
                <a:effectLst/>
                <a:latin typeface="Arial" panose="020B0604020202020204" pitchFamily="34" charset="0"/>
                <a:ea typeface="Calibri" panose="020F0502020204030204" pitchFamily="34" charset="0"/>
                <a:cs typeface="Times New Roman" panose="02020603050405020304" pitchFamily="18" charset="0"/>
              </a:rPr>
              <a:t>ve spolupráci s koordinátorem projektu navrhuje a organizuje vzdělávací programy pro členy projektového týmu (včetně supervizí).</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r>
              <a:rPr lang="cs-CZ" sz="800" u="sng" dirty="0">
                <a:effectLst/>
                <a:latin typeface="Arial" panose="020B0604020202020204" pitchFamily="34" charset="0"/>
                <a:ea typeface="Times New Roman" panose="02020603050405020304" pitchFamily="18" charset="0"/>
                <a:cs typeface="Times New Roman" panose="02020603050405020304" pitchFamily="18" charset="0"/>
              </a:rPr>
              <a:t>Kvalifikac</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e: odpovídající vzdělání </a:t>
            </a:r>
            <a:r>
              <a:rPr lang="cs-CZ" sz="800" dirty="0">
                <a:effectLst/>
                <a:latin typeface="Arial" panose="020B0604020202020204" pitchFamily="34" charset="0"/>
                <a:ea typeface="Calibri" panose="020F0502020204030204" pitchFamily="34" charset="0"/>
                <a:cs typeface="Times New Roman" panose="02020603050405020304" pitchFamily="18" charset="0"/>
              </a:rPr>
              <a:t>s ohledem na zaměření aktivity, zkušenost práce s cílovými skupinami</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0">
                <a:effectLst/>
                <a:latin typeface="Arial" panose="020B0604020202020204" pitchFamily="34" charset="0"/>
                <a:ea typeface="Times New Roman" panose="02020603050405020304" pitchFamily="18" charset="0"/>
                <a:cs typeface="Times New Roman" panose="02020603050405020304" pitchFamily="18" charset="0"/>
              </a:rPr>
              <a:t>Forma zaměstnání</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HPP, DPČ, DPP</a:t>
            </a:r>
          </a:p>
          <a:p>
            <a:pPr algn="just">
              <a:lnSpc>
                <a:spcPct val="115000"/>
              </a:lnSpc>
              <a:spcAft>
                <a:spcPts val="800"/>
              </a:spcAft>
            </a:pPr>
            <a:r>
              <a:rPr lang="cs-CZ" sz="800" u="sng" dirty="0">
                <a:effectLst/>
                <a:latin typeface="Arial" panose="020B0604020202020204" pitchFamily="34" charset="0"/>
                <a:ea typeface="Times New Roman" panose="02020603050405020304" pitchFamily="18" charset="0"/>
                <a:cs typeface="Times New Roman" panose="02020603050405020304" pitchFamily="18" charset="0"/>
              </a:rPr>
              <a:t>Předpokládaný úvazek</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dle identifikovaných potřeb projektu</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r>
              <a:rPr lang="cs-CZ" sz="800" u="sng" dirty="0">
                <a:effectLst/>
                <a:latin typeface="Arial" panose="020B0604020202020204" pitchFamily="34" charset="0"/>
                <a:ea typeface="Times New Roman" panose="02020603050405020304" pitchFamily="18" charset="0"/>
                <a:cs typeface="Times New Roman" panose="02020603050405020304" pitchFamily="18" charset="0"/>
              </a:rPr>
              <a:t>Měsíční sazba</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viz Obvyklé mzdy/platy www.esfcr.cz – Metodik</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endParaRPr lang="cs-CZ" sz="800" dirty="0">
              <a:effectLst/>
              <a:latin typeface="Arial" panose="020B060402020202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endParaRPr lang="cs-CZ" sz="800" dirty="0">
              <a:effectLst/>
              <a:latin typeface="Arial" panose="020B060402020202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endParaRPr lang="cs-CZ" sz="800" dirty="0">
              <a:effectLst/>
              <a:latin typeface="Arial" panose="020B060402020202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cs-CZ" sz="800" kern="1200" dirty="0">
              <a:solidFill>
                <a:schemeClr val="tx1"/>
              </a:solidFill>
              <a:effectLst/>
              <a:latin typeface="+mn-lt"/>
              <a:ea typeface="+mn-ea"/>
              <a:cs typeface="+mn-cs"/>
            </a:endParaRPr>
          </a:p>
        </p:txBody>
      </p:sp>
      <p:sp>
        <p:nvSpPr>
          <p:cNvPr id="4" name="Zástupný symbol pro číslo snímku 3"/>
          <p:cNvSpPr>
            <a:spLocks noGrp="1"/>
          </p:cNvSpPr>
          <p:nvPr>
            <p:ph type="sldNum" sz="quarter" idx="5"/>
          </p:nvPr>
        </p:nvSpPr>
        <p:spPr/>
        <p:txBody>
          <a:bodyPr/>
          <a:lstStyle/>
          <a:p>
            <a:fld id="{53FB31FA-E905-4016-9D4B-970DF0C7EE08}" type="slidenum">
              <a:rPr lang="cs-CZ" smtClean="0"/>
              <a:t>39</a:t>
            </a:fld>
            <a:endParaRPr lang="cs-CZ" dirty="0"/>
          </a:p>
        </p:txBody>
      </p:sp>
    </p:spTree>
    <p:extLst>
      <p:ext uri="{BB962C8B-B14F-4D97-AF65-F5344CB8AC3E}">
        <p14:creationId xmlns:p14="http://schemas.microsoft.com/office/powerpoint/2010/main" val="33730330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0" lvl="0" indent="0" algn="just">
              <a:spcAft>
                <a:spcPts val="1100"/>
              </a:spcAft>
              <a:buFont typeface="Symbol" panose="05050102010706020507" pitchFamily="18" charset="2"/>
              <a:buNone/>
            </a:pPr>
            <a:endParaRPr lang="cs-CZ" sz="1200" kern="1200" dirty="0">
              <a:solidFill>
                <a:schemeClr val="tx1"/>
              </a:solidFill>
              <a:effectLst/>
              <a:latin typeface="+mn-lt"/>
              <a:ea typeface="+mn-ea"/>
              <a:cs typeface="+mn-cs"/>
            </a:endParaRPr>
          </a:p>
        </p:txBody>
      </p:sp>
      <p:sp>
        <p:nvSpPr>
          <p:cNvPr id="4" name="Zástupný symbol pro číslo snímku 3"/>
          <p:cNvSpPr>
            <a:spLocks noGrp="1"/>
          </p:cNvSpPr>
          <p:nvPr>
            <p:ph type="sldNum" sz="quarter" idx="5"/>
          </p:nvPr>
        </p:nvSpPr>
        <p:spPr/>
        <p:txBody>
          <a:bodyPr/>
          <a:lstStyle/>
          <a:p>
            <a:fld id="{53FB31FA-E905-4016-9D4B-970DF0C7EE08}" type="slidenum">
              <a:rPr lang="cs-CZ" smtClean="0"/>
              <a:t>4</a:t>
            </a:fld>
            <a:endParaRPr lang="cs-CZ" dirty="0"/>
          </a:p>
        </p:txBody>
      </p:sp>
    </p:spTree>
    <p:extLst>
      <p:ext uri="{BB962C8B-B14F-4D97-AF65-F5344CB8AC3E}">
        <p14:creationId xmlns:p14="http://schemas.microsoft.com/office/powerpoint/2010/main" val="969049771"/>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0" marR="0" lvl="0" indent="0" algn="just" defTabSz="914400" rtl="0" eaLnBrk="1" fontAlgn="auto" latinLnBrk="0" hangingPunct="1">
              <a:lnSpc>
                <a:spcPct val="100000"/>
              </a:lnSpc>
              <a:spcBef>
                <a:spcPts val="0"/>
              </a:spcBef>
              <a:spcAft>
                <a:spcPts val="1100"/>
              </a:spcAft>
              <a:buClrTx/>
              <a:buSzTx/>
              <a:buFont typeface="Symbol" panose="05050102010706020507" pitchFamily="18" charset="2"/>
              <a:buNone/>
              <a:tabLst/>
              <a:defRPr/>
            </a:pPr>
            <a:r>
              <a:rPr lang="cs-CZ" sz="800" b="1" dirty="0"/>
              <a:t>Celkový počet účastníků </a:t>
            </a:r>
          </a:p>
          <a:p>
            <a:pPr marL="0" marR="0" lvl="0" indent="0" algn="just" defTabSz="914400" rtl="0" eaLnBrk="1" fontAlgn="auto" latinLnBrk="0" hangingPunct="1">
              <a:lnSpc>
                <a:spcPct val="100000"/>
              </a:lnSpc>
              <a:spcBef>
                <a:spcPts val="0"/>
              </a:spcBef>
              <a:spcAft>
                <a:spcPts val="1100"/>
              </a:spcAft>
              <a:buClrTx/>
              <a:buSzTx/>
              <a:buFont typeface="Symbol" panose="05050102010706020507" pitchFamily="18" charset="2"/>
              <a:buNone/>
              <a:tabLst/>
              <a:defRPr/>
            </a:pPr>
            <a:r>
              <a:rPr lang="cs-CZ" sz="800" dirty="0"/>
              <a:t>Celkový počet osob/účastníků (zaměstnanců, pracovníků implementační struktury, osob cílových skupin apod.), které v rámci projektu získaly jakoukoliv formu podpory, bez ohledu na počet poskytnutých podpor. Každá podpořená osoba se v rámci projektu započítává pouze jednou bez ohledu na to, kolik podpor obdržela. Podpora je jakákoliv aktivita financovaná z rozpočtu projektu, ze které mají cílové skupiny prospěch, podpora může mít formu např. vzdělávacího nebo rekvalifikačního kurzu, stáže, odborné konzultace, poradenství, výcviku, školení, odborné praxe apod. </a:t>
            </a:r>
            <a:endParaRPr lang="cs-CZ" sz="800" b="0" dirty="0">
              <a:effectLst/>
              <a:latin typeface="Arial" panose="020B0604020202020204" pitchFamily="34" charset="0"/>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1100"/>
              </a:spcAft>
              <a:buClrTx/>
              <a:buSzTx/>
              <a:buFont typeface="Symbol" panose="05050102010706020507" pitchFamily="18" charset="2"/>
              <a:buNone/>
              <a:tabLst/>
              <a:defRPr/>
            </a:pPr>
            <a:endParaRPr lang="cs-CZ" sz="800" b="0" dirty="0">
              <a:effectLst/>
              <a:latin typeface="Arial" panose="020B0604020202020204" pitchFamily="34" charset="0"/>
              <a:ea typeface="Calibri" panose="020F0502020204030204" pitchFamily="34" charset="0"/>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1100"/>
              </a:spcAft>
              <a:buClrTx/>
              <a:buSzTx/>
              <a:buFont typeface="Symbol" panose="05050102010706020507" pitchFamily="18" charset="2"/>
              <a:buNone/>
              <a:tabLst/>
              <a:defRPr/>
            </a:pPr>
            <a:r>
              <a:rPr lang="cs-CZ" sz="800" b="1" dirty="0"/>
              <a:t>Kapacita podpořených služeb – úvazky pracovníků</a:t>
            </a:r>
            <a:r>
              <a:rPr lang="cs-CZ" sz="800" dirty="0"/>
              <a:t> </a:t>
            </a:r>
          </a:p>
          <a:p>
            <a:pPr marL="0" marR="0" lvl="0" indent="0" algn="just" defTabSz="914400" rtl="0" eaLnBrk="1" fontAlgn="auto" latinLnBrk="0" hangingPunct="1">
              <a:lnSpc>
                <a:spcPct val="100000"/>
              </a:lnSpc>
              <a:spcBef>
                <a:spcPts val="0"/>
              </a:spcBef>
              <a:spcAft>
                <a:spcPts val="1100"/>
              </a:spcAft>
              <a:buClrTx/>
              <a:buSzTx/>
              <a:buFont typeface="Symbol" panose="05050102010706020507" pitchFamily="18" charset="2"/>
              <a:buNone/>
              <a:tabLst/>
              <a:defRPr/>
            </a:pPr>
            <a:r>
              <a:rPr lang="cs-CZ" sz="800" dirty="0"/>
              <a:t>Indikátor se týká služeb/programů, které mají ambulantní nebo terénní formu poskytování. Ambulantní forma – osoba do služby/programu dochází nebo je do ní/něj doprovázena nebo dopravována a součástí služby/programu zároveň není ubytování či přenocování. Terénní forma – služba/program je poskytován v jejím přirozeném sociálním prostředí. „Pracovníkem“ se rozumí odborní pracovníci, pracovníci v přímé péči, kteří přímo poskytují služby cílové skupině (např. sociální pracovník, pracovník v sociálních službách, zdravotnický pracovník, pedagogický pracovník). </a:t>
            </a:r>
          </a:p>
          <a:p>
            <a:pPr marL="0" marR="0" lvl="0" indent="0" algn="just" defTabSz="914400" rtl="0" eaLnBrk="1" fontAlgn="auto" latinLnBrk="0" hangingPunct="1">
              <a:lnSpc>
                <a:spcPct val="100000"/>
              </a:lnSpc>
              <a:spcBef>
                <a:spcPts val="0"/>
              </a:spcBef>
              <a:spcAft>
                <a:spcPts val="1100"/>
              </a:spcAft>
              <a:buClrTx/>
              <a:buSzTx/>
              <a:buFont typeface="Symbol" panose="05050102010706020507" pitchFamily="18" charset="2"/>
              <a:buNone/>
              <a:tabLst/>
              <a:defRPr/>
            </a:pPr>
            <a:endParaRPr lang="cs-CZ" sz="800" dirty="0"/>
          </a:p>
          <a:p>
            <a:pPr marL="0" marR="0" lvl="0" indent="0" algn="just" defTabSz="914400" rtl="0" eaLnBrk="1" fontAlgn="auto" latinLnBrk="0" hangingPunct="1">
              <a:lnSpc>
                <a:spcPct val="100000"/>
              </a:lnSpc>
              <a:spcBef>
                <a:spcPts val="0"/>
              </a:spcBef>
              <a:spcAft>
                <a:spcPts val="1100"/>
              </a:spcAft>
              <a:buClrTx/>
              <a:buSzTx/>
              <a:buFont typeface="Symbol" panose="05050102010706020507" pitchFamily="18" charset="2"/>
              <a:buNone/>
              <a:tabLst/>
              <a:defRPr/>
            </a:pPr>
            <a:r>
              <a:rPr lang="cs-CZ" sz="1050" b="1" dirty="0"/>
              <a:t>Kapacita podpořených služeb – místa</a:t>
            </a:r>
          </a:p>
          <a:p>
            <a:pPr marL="0" marR="0" lvl="0" indent="0" algn="just" defTabSz="914400" rtl="0" eaLnBrk="1" fontAlgn="auto" latinLnBrk="0" hangingPunct="1">
              <a:lnSpc>
                <a:spcPct val="100000"/>
              </a:lnSpc>
              <a:spcBef>
                <a:spcPts val="0"/>
              </a:spcBef>
              <a:spcAft>
                <a:spcPts val="1100"/>
              </a:spcAft>
              <a:buClrTx/>
              <a:buSzTx/>
              <a:buFont typeface="Symbol" panose="05050102010706020507" pitchFamily="18" charset="2"/>
              <a:buNone/>
              <a:tabLst/>
              <a:defRPr/>
            </a:pPr>
            <a:r>
              <a:rPr lang="cs-CZ" sz="1050" dirty="0"/>
              <a:t>Indikátor se týká služeb/programů, které mají pobytový charakter poskytování služby/programu, tj. služba/program je spojena s ubytováním či přenocováním cílové skupiny (například azylové domy, domy na půl cesty). Do tohoto indikátoru mohou spadat i služby/programy, které mají sice ambulantní charakter, tj. osoba do těchto služeb dochází nebo je doprovázen/dopravována, kapacita těchto služeb/programů je však s ohledem na nastavení služby/programu vyjádřena místem. </a:t>
            </a:r>
            <a:endParaRPr lang="cs-CZ" sz="800" b="1" dirty="0"/>
          </a:p>
          <a:p>
            <a:pPr marL="0" marR="0" lvl="0" indent="0" algn="just" defTabSz="914400" rtl="0" eaLnBrk="1" fontAlgn="auto" latinLnBrk="0" hangingPunct="1">
              <a:lnSpc>
                <a:spcPct val="100000"/>
              </a:lnSpc>
              <a:spcBef>
                <a:spcPts val="0"/>
              </a:spcBef>
              <a:spcAft>
                <a:spcPts val="1100"/>
              </a:spcAft>
              <a:buClrTx/>
              <a:buSzTx/>
              <a:buFont typeface="Symbol" panose="05050102010706020507" pitchFamily="18" charset="2"/>
              <a:buNone/>
              <a:tabLst/>
              <a:defRPr/>
            </a:pPr>
            <a:endParaRPr lang="cs-CZ" sz="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1100"/>
              </a:spcAft>
              <a:buClrTx/>
              <a:buSzTx/>
              <a:buFont typeface="Symbol" panose="05050102010706020507" pitchFamily="18" charset="2"/>
              <a:buNone/>
              <a:tabLst/>
              <a:defRPr/>
            </a:pPr>
            <a:r>
              <a:rPr lang="cs-CZ" sz="800" b="1" dirty="0"/>
              <a:t>Využívání podpořených služeb</a:t>
            </a:r>
          </a:p>
          <a:p>
            <a:pPr marL="0" marR="0" lvl="0" indent="0" algn="just" defTabSz="914400" rtl="0" eaLnBrk="1" fontAlgn="auto" latinLnBrk="0" hangingPunct="1">
              <a:lnSpc>
                <a:spcPct val="100000"/>
              </a:lnSpc>
              <a:spcBef>
                <a:spcPts val="0"/>
              </a:spcBef>
              <a:spcAft>
                <a:spcPts val="1100"/>
              </a:spcAft>
              <a:buClrTx/>
              <a:buSzTx/>
              <a:buFont typeface="Symbol" panose="05050102010706020507" pitchFamily="18" charset="2"/>
              <a:buNone/>
              <a:tabLst/>
              <a:defRPr/>
            </a:pPr>
            <a:r>
              <a:rPr lang="cs-CZ" sz="800" dirty="0"/>
              <a:t>Počet osob, které využijí podpořenou službu či program během trvání projektu. "Služba/program" je poskytování pomoci a podpory fyzickým osobám v nepříznivé sociální či zdravotní situaci. Využíváním je myšleno být doložitelné klientem (tj. každá osoba je uvedená pouze jednou) dle standardů využívaných pro danou službu. Osoby uvedené v tomto indikátoru nejsou účastníky ve smyslu indikátoru 600 000 Celkový počet účastníků. Jedná se o osoby, které: - nemají přímý prospěch z finanční podpory ESF+, ale prospěch nepřímý, nebo - nelze s ohledem na anonymizovanou evidenci klientů u poskytované služby/programu či specifika cílové skupiny zahrnout do indikátoru 600 000 Celkový počet účastníků (jedná se o situace, kdy služba/program je poskytována dle příslušné právní úpravy), nebo - mají přímý prospěch z finanční podpory ESF+, tato podpora však z objektivních důvodů nepřesáhne limit bagatelní podpory. "Podpořené" znamená že dostaly finanční podporu z ESF+.</a:t>
            </a:r>
            <a:endParaRPr lang="cs-CZ" sz="800" b="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just">
              <a:spcAft>
                <a:spcPts val="1100"/>
              </a:spcAft>
              <a:buFont typeface="Symbol" panose="05050102010706020507" pitchFamily="18" charset="2"/>
              <a:buNone/>
            </a:pPr>
            <a:endParaRPr lang="cs-CZ" sz="800" kern="1200" dirty="0">
              <a:solidFill>
                <a:schemeClr val="tx1"/>
              </a:solidFill>
              <a:effectLst/>
              <a:latin typeface="+mn-lt"/>
              <a:ea typeface="+mn-ea"/>
              <a:cs typeface="+mn-cs"/>
            </a:endParaRPr>
          </a:p>
          <a:p>
            <a:pPr marL="0" lvl="0" indent="0" algn="just">
              <a:spcAft>
                <a:spcPts val="1100"/>
              </a:spcAft>
              <a:buFont typeface="Symbol" panose="05050102010706020507" pitchFamily="18" charset="2"/>
              <a:buNone/>
            </a:pPr>
            <a:endParaRPr lang="cs-CZ" sz="800" kern="1200" dirty="0">
              <a:solidFill>
                <a:schemeClr val="tx1"/>
              </a:solidFill>
              <a:effectLst/>
              <a:latin typeface="+mn-lt"/>
              <a:ea typeface="+mn-ea"/>
              <a:cs typeface="+mn-cs"/>
            </a:endParaRPr>
          </a:p>
          <a:p>
            <a:pPr marL="36195" marR="36195" algn="l">
              <a:spcBef>
                <a:spcPts val="300"/>
              </a:spcBef>
              <a:spcAft>
                <a:spcPts val="300"/>
              </a:spcAft>
            </a:pPr>
            <a:r>
              <a:rPr lang="cs-CZ" sz="800" b="1" dirty="0">
                <a:effectLst/>
                <a:latin typeface="Calibri" panose="020F0502020204030204" pitchFamily="34" charset="0"/>
                <a:ea typeface="Calibri" panose="020F0502020204030204" pitchFamily="34" charset="0"/>
                <a:cs typeface="Times New Roman" panose="02020603050405020304" pitchFamily="18" charset="0"/>
              </a:rPr>
              <a:t>Počet podpořených komunitních aktivit</a:t>
            </a:r>
          </a:p>
          <a:p>
            <a:pPr marL="36195">
              <a:lnSpc>
                <a:spcPct val="107000"/>
              </a:lnSpc>
              <a:spcAft>
                <a:spcPts val="800"/>
              </a:spcAft>
            </a:pPr>
            <a:r>
              <a:rPr lang="cs-CZ" sz="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Počet komunitních aktivit realizovaných v rámci komunitní (sociální) práce. Aktivity naplňují hodnoty a principy komunitní (sociální) práce, kterými jsou principy aktivizace, participace, zplnomocnění, kolektivní spolupráce, práce s místními zdroji, komplexní přístup, sdílení zodpovědnosti atd. </a:t>
            </a:r>
            <a:endParaRPr lang="cs-CZ" sz="800" dirty="0">
              <a:effectLst/>
              <a:latin typeface="Calibri" panose="020F0502020204030204" pitchFamily="34" charset="0"/>
              <a:ea typeface="Calibri" panose="020F0502020204030204" pitchFamily="34" charset="0"/>
              <a:cs typeface="Times New Roman" panose="02020603050405020304" pitchFamily="18" charset="0"/>
            </a:endParaRPr>
          </a:p>
          <a:p>
            <a:pPr marL="36195">
              <a:lnSpc>
                <a:spcPct val="107000"/>
              </a:lnSpc>
              <a:spcAft>
                <a:spcPts val="800"/>
              </a:spcAft>
            </a:pPr>
            <a:r>
              <a:rPr lang="cs-CZ" sz="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Komunitní aktivity musí mít přímou vazbu na sociální začleňování nebo prevenci sociálního vyloučení osob z cílových skupin, musí vycházet z mapování kontextu komunity a potřeb členů komunity, Konkrétní podobu a zaměření aktivit (resp. řešených témat) utváří cílová skupina podle vlastních potřeb a zájmů s cílem zlepšit sociální situaci nejen jednotlivců, ale především komunity jako celku.</a:t>
            </a:r>
            <a:r>
              <a:rPr lang="cs-CZ" sz="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p>
          <a:p>
            <a:pPr algn="just"/>
            <a:r>
              <a:rPr lang="cs-CZ" sz="800" dirty="0">
                <a:effectLst/>
                <a:latin typeface="Arial" panose="020B0604020202020204" pitchFamily="34" charset="0"/>
                <a:ea typeface="Calibri" panose="020F0502020204030204" pitchFamily="34" charset="0"/>
              </a:rPr>
              <a:t>Komunitní aktivity musí být zaštítěny komunitním pracovníkem (kromě komunitních klubů a komunitních táborů, pokud nejsou součástí komplexnější komunitní práce)</a:t>
            </a:r>
            <a:r>
              <a:rPr lang="cs-CZ" sz="800" dirty="0">
                <a:effectLst/>
                <a:latin typeface="Calibri" panose="020F0502020204030204" pitchFamily="34" charset="0"/>
                <a:ea typeface="Calibri" panose="020F0502020204030204" pitchFamily="34" charset="0"/>
                <a:cs typeface="Times New Roman" panose="02020603050405020304" pitchFamily="18" charset="0"/>
              </a:rPr>
              <a:t>. </a:t>
            </a:r>
            <a:r>
              <a:rPr lang="cs-CZ" sz="800" dirty="0">
                <a:effectLst/>
                <a:latin typeface="Arial" panose="020B0604020202020204" pitchFamily="34" charset="0"/>
                <a:ea typeface="Calibri" panose="020F0502020204030204" pitchFamily="34" charset="0"/>
              </a:rPr>
              <a:t>Nemusí jít nutně o kvalifikovaného sociálního pracovníka dle zákona č. 108/2006 Sb., o sociálních službách. Podstatná je zkušenost s metodami komunitní práce nebo sociální práce s komunitou a participativními metodami práce v kontextu sociálního začleňování.</a:t>
            </a:r>
            <a:r>
              <a:rPr lang="cs-CZ" sz="800" dirty="0">
                <a:effectLst/>
              </a:rPr>
              <a:t> </a:t>
            </a:r>
            <a:r>
              <a:rPr lang="cs-CZ" sz="800" dirty="0">
                <a:effectLst/>
                <a:latin typeface="Calibri" panose="020F0502020204030204" pitchFamily="34" charset="0"/>
                <a:ea typeface="Calibri" panose="020F0502020204030204" pitchFamily="34" charset="0"/>
                <a:cs typeface="Times New Roman" panose="02020603050405020304" pitchFamily="18" charset="0"/>
              </a:rPr>
              <a:t> </a:t>
            </a:r>
          </a:p>
          <a:p>
            <a:pPr algn="just"/>
            <a:r>
              <a:rPr lang="cs-CZ" sz="800" b="0" dirty="0">
                <a:effectLst/>
                <a:highlight>
                  <a:srgbClr val="00FFFF"/>
                </a:highlight>
                <a:latin typeface="Arial" panose="020B0604020202020204" pitchFamily="34" charset="0"/>
                <a:ea typeface="Calibri" panose="020F0502020204030204" pitchFamily="34" charset="0"/>
                <a:cs typeface="Times New Roman" panose="02020603050405020304" pitchFamily="18" charset="0"/>
              </a:rPr>
              <a:t>Indikátor „počet podpořených komunitních aktivit“ je vždy relevantní pro aktivity z této oblasti. Počet podpořených komunitních aktivit nebude zahrnovat počet jednotlivých uskutečněných akcí/aktivit, ale počet druhů/typů aktivit/akcí. Např. bude probíhat aktivita mezigenerační výměny zkušeností – formou setkání jednou měsíčně během 3 let realizace projektu – do indikátoru bude uvedena hodnota 1 = mezigenerační setkání.</a:t>
            </a:r>
            <a:r>
              <a:rPr lang="cs-CZ" sz="800" b="0" dirty="0">
                <a:effectLst/>
                <a:latin typeface="Arial" panose="020B0604020202020204" pitchFamily="34" charset="0"/>
                <a:ea typeface="Calibri" panose="020F0502020204030204" pitchFamily="34" charset="0"/>
                <a:cs typeface="Times New Roman" panose="02020603050405020304" pitchFamily="18" charset="0"/>
              </a:rPr>
              <a:t> </a:t>
            </a:r>
          </a:p>
          <a:p>
            <a:pPr algn="just"/>
            <a:r>
              <a:rPr lang="cs-CZ" sz="800" b="0" dirty="0">
                <a:effectLst/>
                <a:latin typeface="Arial" panose="020B0604020202020204" pitchFamily="34" charset="0"/>
                <a:ea typeface="Calibri" panose="020F0502020204030204" pitchFamily="34" charset="0"/>
                <a:cs typeface="Times New Roman" panose="02020603050405020304" pitchFamily="18" charset="0"/>
              </a:rPr>
              <a:t>Příjemce/MAS si definuje typy/druhy komunitních aktivit/akcí sam/a v projektové žádosti. </a:t>
            </a:r>
            <a:endParaRPr lang="cs-CZ" sz="800" b="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just">
              <a:spcAft>
                <a:spcPts val="1100"/>
              </a:spcAft>
              <a:buFont typeface="Symbol" panose="05050102010706020507" pitchFamily="18" charset="2"/>
              <a:buNone/>
            </a:pPr>
            <a:endParaRPr lang="cs-CZ" sz="800" kern="1200" dirty="0">
              <a:solidFill>
                <a:schemeClr val="tx1"/>
              </a:solidFill>
              <a:effectLst/>
              <a:latin typeface="+mn-lt"/>
              <a:ea typeface="+mn-ea"/>
              <a:cs typeface="+mn-cs"/>
            </a:endParaRPr>
          </a:p>
          <a:p>
            <a:pPr marL="0" lvl="0" indent="0" algn="just">
              <a:spcAft>
                <a:spcPts val="1100"/>
              </a:spcAft>
              <a:buFont typeface="Symbol" panose="05050102010706020507" pitchFamily="18" charset="2"/>
              <a:buNone/>
            </a:pPr>
            <a:r>
              <a:rPr lang="cs-CZ" sz="500" b="1" dirty="0"/>
              <a:t>Účastníci projektů, u nichž intervence formou sociální práce naplnila svůj účel</a:t>
            </a:r>
            <a:endParaRPr lang="cs-CZ" sz="500" b="1" kern="1200" dirty="0">
              <a:solidFill>
                <a:schemeClr val="tx1"/>
              </a:solidFill>
              <a:effectLst/>
              <a:latin typeface="+mn-lt"/>
              <a:ea typeface="+mn-ea"/>
              <a:cs typeface="+mn-cs"/>
            </a:endParaRPr>
          </a:p>
          <a:p>
            <a:pPr marL="0" lvl="0" indent="0" algn="just">
              <a:spcAft>
                <a:spcPts val="1100"/>
              </a:spcAft>
              <a:buFont typeface="Symbol" panose="05050102010706020507" pitchFamily="18" charset="2"/>
              <a:buNone/>
            </a:pPr>
            <a:r>
              <a:rPr lang="cs-CZ" sz="800" dirty="0"/>
              <a:t>Počet účastníků, kterým jsou poskytovány intervence sociální práce, mají uzavřen individuální plán a jeho kladné vyhodnocení svědčí o kvalitativní změně v životě. Příjemce provede do jednoho měsíce po ukončení podpory na základě uzavřeného individuálního plánu vyhodnocení splnění cílů stanovených v individuálním plánu zaměřených na řešení klientovy nepříznivé sociální situace.</a:t>
            </a:r>
            <a:endParaRPr lang="cs-CZ" sz="500" kern="1200" dirty="0">
              <a:solidFill>
                <a:schemeClr val="tx1"/>
              </a:solidFill>
              <a:effectLst/>
              <a:latin typeface="+mn-lt"/>
              <a:ea typeface="+mn-ea"/>
              <a:cs typeface="+mn-cs"/>
            </a:endParaRPr>
          </a:p>
          <a:p>
            <a:pPr marL="0" lvl="0" indent="0" algn="just">
              <a:spcAft>
                <a:spcPts val="1100"/>
              </a:spcAft>
              <a:buFont typeface="Symbol" panose="05050102010706020507" pitchFamily="18" charset="2"/>
              <a:buNone/>
            </a:pPr>
            <a:endParaRPr lang="cs-CZ" sz="800" kern="1200" dirty="0">
              <a:solidFill>
                <a:schemeClr val="tx1"/>
              </a:solidFill>
              <a:effectLst/>
              <a:latin typeface="+mn-lt"/>
              <a:ea typeface="+mn-ea"/>
              <a:cs typeface="+mn-cs"/>
            </a:endParaRPr>
          </a:p>
        </p:txBody>
      </p:sp>
      <p:sp>
        <p:nvSpPr>
          <p:cNvPr id="4" name="Zástupný symbol pro číslo snímku 3"/>
          <p:cNvSpPr>
            <a:spLocks noGrp="1"/>
          </p:cNvSpPr>
          <p:nvPr>
            <p:ph type="sldNum" sz="quarter" idx="5"/>
          </p:nvPr>
        </p:nvSpPr>
        <p:spPr/>
        <p:txBody>
          <a:bodyPr/>
          <a:lstStyle/>
          <a:p>
            <a:fld id="{53FB31FA-E905-4016-9D4B-970DF0C7EE08}" type="slidenum">
              <a:rPr lang="cs-CZ" smtClean="0"/>
              <a:t>40</a:t>
            </a:fld>
            <a:endParaRPr lang="cs-CZ" dirty="0"/>
          </a:p>
        </p:txBody>
      </p:sp>
    </p:spTree>
    <p:extLst>
      <p:ext uri="{BB962C8B-B14F-4D97-AF65-F5344CB8AC3E}">
        <p14:creationId xmlns:p14="http://schemas.microsoft.com/office/powerpoint/2010/main" val="578445645"/>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53FB31FA-E905-4016-9D4B-970DF0C7EE08}" type="slidenum">
              <a:rPr lang="cs-CZ" smtClean="0"/>
              <a:t>41</a:t>
            </a:fld>
            <a:endParaRPr lang="cs-CZ" dirty="0"/>
          </a:p>
        </p:txBody>
      </p:sp>
    </p:spTree>
    <p:extLst>
      <p:ext uri="{BB962C8B-B14F-4D97-AF65-F5344CB8AC3E}">
        <p14:creationId xmlns:p14="http://schemas.microsoft.com/office/powerpoint/2010/main" val="3578192659"/>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algn="just">
              <a:spcAft>
                <a:spcPts val="800"/>
              </a:spcAft>
            </a:pPr>
            <a:r>
              <a:rPr lang="cs-CZ" sz="800" b="1" dirty="0">
                <a:effectLst/>
                <a:latin typeface="Arial" panose="020B0604020202020204" pitchFamily="34" charset="0"/>
                <a:ea typeface="Calibri" panose="020F0502020204030204" pitchFamily="34" charset="0"/>
                <a:cs typeface="Times New Roman" panose="02020603050405020304" pitchFamily="18" charset="0"/>
              </a:rPr>
              <a:t>Dluhové poradenství</a:t>
            </a:r>
            <a:r>
              <a:rPr lang="cs-CZ" sz="800" dirty="0">
                <a:effectLst/>
                <a:latin typeface="Arial" panose="020B0604020202020204" pitchFamily="34" charset="0"/>
                <a:ea typeface="Calibri" panose="020F0502020204030204" pitchFamily="34" charset="0"/>
                <a:cs typeface="Times New Roman" panose="02020603050405020304" pitchFamily="18" charset="0"/>
              </a:rPr>
              <a:t> bude podporováno výhradně jako </a:t>
            </a:r>
            <a:r>
              <a:rPr lang="cs-CZ" sz="800" b="1" dirty="0">
                <a:effectLst/>
                <a:latin typeface="Arial" panose="020B0604020202020204" pitchFamily="34" charset="0"/>
                <a:ea typeface="Calibri" panose="020F0502020204030204" pitchFamily="34" charset="0"/>
                <a:cs typeface="Times New Roman" panose="02020603050405020304" pitchFamily="18" charset="0"/>
              </a:rPr>
              <a:t>cílená přímá podpora a pomoc osobám z cílové skupiny</a:t>
            </a:r>
            <a:r>
              <a:rPr lang="cs-CZ" sz="800" dirty="0">
                <a:effectLst/>
                <a:latin typeface="Arial" panose="020B0604020202020204" pitchFamily="34" charset="0"/>
                <a:ea typeface="Calibri" panose="020F0502020204030204" pitchFamily="34" charset="0"/>
                <a:cs typeface="Times New Roman" panose="02020603050405020304" pitchFamily="18" charset="0"/>
              </a:rPr>
              <a:t>, podpora aktivit směřující k aktivnímu řešení zadluženosti či předluženosti, ke snížení rizika sociálního vyloučení z důvodu předluženosti; jedná se zejména o:</a:t>
            </a:r>
            <a:endParaRPr lang="cs-CZ" sz="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spcAft>
                <a:spcPts val="1100"/>
              </a:spcAft>
              <a:buFont typeface="Symbol" panose="05050102010706020507" pitchFamily="18" charset="2"/>
              <a:buChar char=""/>
            </a:pPr>
            <a:r>
              <a:rPr lang="cs-CZ" sz="800" b="1" dirty="0">
                <a:effectLst/>
                <a:latin typeface="Arial" panose="020B0604020202020204" pitchFamily="34" charset="0"/>
                <a:ea typeface="Times New Roman" panose="02020603050405020304" pitchFamily="18" charset="0"/>
                <a:cs typeface="Times New Roman" panose="02020603050405020304" pitchFamily="18" charset="0"/>
              </a:rPr>
              <a:t>zpracování a podávání insolvenčních návrhů/podání návrhů na oddlužení</a:t>
            </a:r>
            <a:endParaRPr lang="cs-CZ" sz="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spcAft>
                <a:spcPts val="1100"/>
              </a:spcAft>
              <a:buFont typeface="Symbol" panose="05050102010706020507" pitchFamily="18" charset="2"/>
              <a:buChar char=""/>
            </a:pPr>
            <a:r>
              <a:rPr lang="cs-CZ" sz="800" b="1" dirty="0">
                <a:effectLst/>
                <a:latin typeface="Arial" panose="020B0604020202020204" pitchFamily="34" charset="0"/>
                <a:ea typeface="Times New Roman" panose="02020603050405020304" pitchFamily="18" charset="0"/>
                <a:cs typeface="Times New Roman" panose="02020603050405020304" pitchFamily="18" charset="0"/>
              </a:rPr>
              <a:t>proces mapování dluhů, sestavení rodinných rozpočtů</a:t>
            </a:r>
            <a:endParaRPr lang="cs-CZ" sz="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spcAft>
                <a:spcPts val="1100"/>
              </a:spcAft>
              <a:buFont typeface="Symbol" panose="05050102010706020507" pitchFamily="18" charset="2"/>
              <a:buChar char=""/>
            </a:pPr>
            <a:r>
              <a:rPr lang="cs-CZ" sz="800" b="1" dirty="0">
                <a:effectLst/>
                <a:latin typeface="Arial" panose="020B0604020202020204" pitchFamily="34" charset="0"/>
                <a:ea typeface="Times New Roman" panose="02020603050405020304" pitchFamily="18" charset="0"/>
                <a:cs typeface="Times New Roman" panose="02020603050405020304" pitchFamily="18" charset="0"/>
              </a:rPr>
              <a:t>aktivity vedoucí k řešení exekucí</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(zastavování exekucí atd.)</a:t>
            </a:r>
            <a:endParaRPr lang="cs-CZ" sz="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spcAft>
                <a:spcPts val="1100"/>
              </a:spcAft>
              <a:buFont typeface="Symbol" panose="05050102010706020507" pitchFamily="18" charset="2"/>
              <a:buChar char=""/>
            </a:pPr>
            <a:r>
              <a:rPr lang="cs-CZ" sz="800" b="1" dirty="0">
                <a:effectLst/>
                <a:latin typeface="Arial" panose="020B0604020202020204" pitchFamily="34" charset="0"/>
                <a:ea typeface="Times New Roman" panose="02020603050405020304" pitchFamily="18" charset="0"/>
                <a:cs typeface="Times New Roman" panose="02020603050405020304" pitchFamily="18" charset="0"/>
              </a:rPr>
              <a:t>aktivity podporující mimosoudní způsob řešení konfliktů</a:t>
            </a:r>
            <a:endParaRPr lang="cs-CZ" sz="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spcAft>
                <a:spcPts val="1100"/>
              </a:spcAft>
              <a:buFont typeface="Symbol" panose="05050102010706020507" pitchFamily="18" charset="2"/>
              <a:buChar char=""/>
            </a:pPr>
            <a:r>
              <a:rPr lang="cs-CZ" sz="800" b="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aktivity směřujících k hájení práv klientů v rámci soudního řešení jejich sporů</a:t>
            </a:r>
            <a:r>
              <a:rPr lang="cs-CZ" sz="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zejména podpora během nalézacího řízení, sepisování vyjádření k soudu, podávání opravných prostředků proti platebnímu rozkazu a rozsudku, pomoc s podáním žaloby na vydání bezdůvodného obohacení (po zastavení protiprávních exekucí) apod.</a:t>
            </a:r>
            <a:endParaRPr lang="cs-CZ" sz="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spcAft>
                <a:spcPts val="1100"/>
              </a:spcAft>
              <a:buFont typeface="Symbol" panose="05050102010706020507" pitchFamily="18" charset="2"/>
              <a:buChar char=""/>
            </a:pPr>
            <a:r>
              <a:rPr lang="cs-CZ" sz="800" b="1" dirty="0">
                <a:effectLst/>
                <a:latin typeface="Arial" panose="020B0604020202020204" pitchFamily="34" charset="0"/>
                <a:ea typeface="Times New Roman" panose="02020603050405020304" pitchFamily="18" charset="0"/>
                <a:cs typeface="Times New Roman" panose="02020603050405020304" pitchFamily="18" charset="0"/>
              </a:rPr>
              <a:t>zvyšování kompetencí cílové skupiny v oblasti práce s dluhy, a to formou individuální přímé práce s cílovou skupinou, individuální modelace života s dluhy a bez dluhů</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(příprava pro život v jasných podmínkách hospodaření bez dluhů). </a:t>
            </a:r>
            <a:endParaRPr lang="cs-CZ" sz="8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just">
              <a:spcAft>
                <a:spcPts val="1100"/>
              </a:spcAft>
              <a:buFont typeface="Symbol" panose="05050102010706020507" pitchFamily="18" charset="2"/>
              <a:buNone/>
            </a:pPr>
            <a:endParaRPr lang="cs-CZ" sz="800" kern="1200" dirty="0">
              <a:solidFill>
                <a:schemeClr val="tx1"/>
              </a:solidFill>
              <a:effectLst/>
              <a:latin typeface="+mn-lt"/>
              <a:ea typeface="+mn-ea"/>
              <a:cs typeface="+mn-cs"/>
            </a:endParaRPr>
          </a:p>
        </p:txBody>
      </p:sp>
      <p:sp>
        <p:nvSpPr>
          <p:cNvPr id="4" name="Zástupný symbol pro číslo snímku 3"/>
          <p:cNvSpPr>
            <a:spLocks noGrp="1"/>
          </p:cNvSpPr>
          <p:nvPr>
            <p:ph type="sldNum" sz="quarter" idx="5"/>
          </p:nvPr>
        </p:nvSpPr>
        <p:spPr/>
        <p:txBody>
          <a:bodyPr/>
          <a:lstStyle/>
          <a:p>
            <a:fld id="{53FB31FA-E905-4016-9D4B-970DF0C7EE08}" type="slidenum">
              <a:rPr lang="cs-CZ" smtClean="0"/>
              <a:t>42</a:t>
            </a:fld>
            <a:endParaRPr lang="cs-CZ" dirty="0"/>
          </a:p>
        </p:txBody>
      </p:sp>
    </p:spTree>
    <p:extLst>
      <p:ext uri="{BB962C8B-B14F-4D97-AF65-F5344CB8AC3E}">
        <p14:creationId xmlns:p14="http://schemas.microsoft.com/office/powerpoint/2010/main" val="331743368"/>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algn="just">
              <a:spcAft>
                <a:spcPts val="1100"/>
              </a:spcAft>
            </a:pPr>
            <a:r>
              <a:rPr lang="cs-CZ" sz="800" dirty="0">
                <a:effectLst/>
                <a:latin typeface="Arial" panose="020B0604020202020204" pitchFamily="34" charset="0"/>
                <a:ea typeface="Calibri" panose="020F0502020204030204" pitchFamily="34" charset="0"/>
                <a:cs typeface="Times New Roman" panose="02020603050405020304" pitchFamily="18" charset="0"/>
              </a:rPr>
              <a:t>Výše uvedené aktivity je </a:t>
            </a:r>
            <a:r>
              <a:rPr lang="cs-CZ" sz="800" b="1" dirty="0">
                <a:effectLst/>
                <a:latin typeface="Arial" panose="020B0604020202020204" pitchFamily="34" charset="0"/>
                <a:ea typeface="Calibri" panose="020F0502020204030204" pitchFamily="34" charset="0"/>
                <a:cs typeface="Times New Roman" panose="02020603050405020304" pitchFamily="18" charset="0"/>
              </a:rPr>
              <a:t>nutné řešit komplexně včetně přímé práce s cílovou skupinou</a:t>
            </a:r>
            <a:r>
              <a:rPr lang="cs-CZ" sz="800" dirty="0">
                <a:effectLst/>
                <a:latin typeface="Arial" panose="020B0604020202020204" pitchFamily="34" charset="0"/>
                <a:ea typeface="Calibri" panose="020F0502020204030204" pitchFamily="34" charset="0"/>
                <a:cs typeface="Times New Roman" panose="02020603050405020304" pitchFamily="18" charset="0"/>
              </a:rPr>
              <a:t>. Zpracování a podávání insolvenčních návrhů/návrhů na oddlužení a proces mapování dluhů lze realizovat pouze v kombinaci s dalšími aktivitami.</a:t>
            </a:r>
            <a:endParaRPr lang="cs-CZ" sz="800" dirty="0">
              <a:effectLst/>
              <a:latin typeface="Calibri" panose="020F0502020204030204" pitchFamily="34" charset="0"/>
              <a:ea typeface="Calibri" panose="020F0502020204030204" pitchFamily="34" charset="0"/>
              <a:cs typeface="Times New Roman" panose="02020603050405020304" pitchFamily="18" charset="0"/>
            </a:endParaRPr>
          </a:p>
          <a:p>
            <a:pPr marL="226695" algn="just">
              <a:spcAft>
                <a:spcPts val="1100"/>
              </a:spcAft>
            </a:pPr>
            <a:r>
              <a:rPr lang="cs-CZ" sz="8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 </a:t>
            </a:r>
            <a:endParaRPr lang="cs-CZ" sz="800"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1100"/>
              </a:spcAft>
            </a:pPr>
            <a:r>
              <a:rPr lang="cs-CZ" sz="800" b="1" dirty="0">
                <a:effectLst/>
                <a:latin typeface="Arial" panose="020B0604020202020204" pitchFamily="34" charset="0"/>
                <a:ea typeface="Calibri" panose="020F0502020204030204" pitchFamily="34" charset="0"/>
                <a:cs typeface="Times New Roman" panose="02020603050405020304" pitchFamily="18" charset="0"/>
              </a:rPr>
              <a:t>Doplňkově</a:t>
            </a:r>
            <a:r>
              <a:rPr lang="cs-CZ" sz="800" dirty="0">
                <a:effectLst/>
                <a:latin typeface="Arial" panose="020B0604020202020204" pitchFamily="34" charset="0"/>
                <a:ea typeface="Calibri" panose="020F0502020204030204" pitchFamily="34" charset="0"/>
                <a:cs typeface="Times New Roman" panose="02020603050405020304" pitchFamily="18" charset="0"/>
              </a:rPr>
              <a:t> je možné podpořit v kombinaci s výše uvedenými aktivitami i aktivity zaměřené na:</a:t>
            </a:r>
            <a:endParaRPr lang="cs-CZ" sz="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spcAft>
                <a:spcPts val="1100"/>
              </a:spcAft>
              <a:buFont typeface="Symbol" panose="05050102010706020507" pitchFamily="18" charset="2"/>
              <a:buChar char=""/>
            </a:pPr>
            <a:r>
              <a:rPr lang="cs-CZ" sz="800" b="1" dirty="0">
                <a:effectLst/>
                <a:latin typeface="Arial" panose="020B0604020202020204" pitchFamily="34" charset="0"/>
                <a:ea typeface="Times New Roman" panose="02020603050405020304" pitchFamily="18" charset="0"/>
                <a:cs typeface="Times New Roman" panose="02020603050405020304" pitchFamily="18" charset="0"/>
              </a:rPr>
              <a:t>snižování specifických dluhů</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např. v souvislosti s trestnou činností, neuhrazené pokuty, dluhy na nájemném apod.</a:t>
            </a:r>
            <a:endParaRPr lang="cs-CZ" sz="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spcAft>
                <a:spcPts val="1100"/>
              </a:spcAft>
              <a:buFont typeface="Symbol" panose="05050102010706020507" pitchFamily="18" charset="2"/>
              <a:buChar char=""/>
            </a:pPr>
            <a:r>
              <a:rPr lang="cs-CZ" sz="800" b="1" dirty="0">
                <a:effectLst/>
                <a:latin typeface="Arial" panose="020B0604020202020204" pitchFamily="34" charset="0"/>
                <a:ea typeface="Times New Roman" panose="02020603050405020304" pitchFamily="18" charset="0"/>
                <a:cs typeface="Times New Roman" panose="02020603050405020304" pitchFamily="18" charset="0"/>
              </a:rPr>
              <a:t>podporu osob v průběhu procesu oddlužení</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které budou mimo jiné působit preventivně proti možnému zrušení oddlužení ze strany soudu</a:t>
            </a:r>
            <a:endParaRPr lang="cs-CZ" sz="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spcAft>
                <a:spcPts val="1100"/>
              </a:spcAft>
              <a:buFont typeface="Symbol" panose="05050102010706020507" pitchFamily="18" charset="2"/>
              <a:buChar char=""/>
            </a:pPr>
            <a:r>
              <a:rPr lang="cs-CZ" sz="800" b="1" dirty="0">
                <a:effectLst/>
                <a:latin typeface="Arial" panose="020B0604020202020204" pitchFamily="34" charset="0"/>
                <a:ea typeface="Times New Roman" panose="02020603050405020304" pitchFamily="18" charset="0"/>
                <a:cs typeface="Times New Roman" panose="02020603050405020304" pitchFamily="18" charset="0"/>
              </a:rPr>
              <a:t>spolupráci partnerů na místní úrovni</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se zapojením obcí a nestátních neziskových organizací</a:t>
            </a:r>
            <a:endParaRPr lang="cs-CZ" sz="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spcAft>
                <a:spcPts val="1100"/>
              </a:spcAft>
              <a:buFont typeface="Symbol" panose="05050102010706020507" pitchFamily="18" charset="2"/>
              <a:buChar char=""/>
            </a:pPr>
            <a:r>
              <a:rPr lang="cs-CZ" sz="800" b="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prevenci ztráty zaměstnání z důvodů předlužení</a:t>
            </a:r>
            <a:r>
              <a:rPr lang="cs-CZ" sz="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podpora pracovníků s exekucemi a odbourávání specifických bariér v přirozeném prostředí klienta, např. individuální dluhové poradenství v zaměstnání, podpora v jednání se zaměstnavatelem apod. </a:t>
            </a:r>
            <a:r>
              <a:rPr lang="cs-CZ" sz="800" i="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(viz také část </a:t>
            </a:r>
            <a:r>
              <a:rPr lang="cs-CZ" sz="800" i="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1.4 </a:t>
            </a:r>
            <a:r>
              <a:rPr lang="cs-CZ" sz="800" i="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Zaměstnanostní programy)</a:t>
            </a:r>
            <a:endParaRPr lang="cs-CZ" sz="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spcAft>
                <a:spcPts val="1100"/>
              </a:spcAft>
              <a:buFont typeface="Symbol" panose="05050102010706020507" pitchFamily="18" charset="2"/>
              <a:buChar char=""/>
            </a:pPr>
            <a:r>
              <a:rPr lang="cs-CZ" sz="800" b="1" dirty="0">
                <a:effectLst/>
                <a:latin typeface="Arial" panose="020B0604020202020204" pitchFamily="34" charset="0"/>
                <a:ea typeface="Times New Roman" panose="02020603050405020304" pitchFamily="18" charset="0"/>
                <a:cs typeface="Times New Roman" panose="02020603050405020304" pitchFamily="18" charset="0"/>
              </a:rPr>
              <a:t>šíření informovanosti o dostupné terapeutické podpoře či poskytovateli konkrétní sociální služby, která by klientovi mohla být nápomocna, sestavení rodinných rozpočtů a práce s rodinnými financemi. </a:t>
            </a:r>
            <a:endParaRPr lang="cs-CZ" sz="8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just">
              <a:spcAft>
                <a:spcPts val="1100"/>
              </a:spcAft>
              <a:buFont typeface="Symbol" panose="05050102010706020507" pitchFamily="18" charset="2"/>
              <a:buNone/>
            </a:pPr>
            <a:endParaRPr lang="cs-CZ" sz="800" kern="1200" dirty="0">
              <a:solidFill>
                <a:schemeClr val="tx1"/>
              </a:solidFill>
              <a:effectLst/>
              <a:latin typeface="+mn-lt"/>
              <a:ea typeface="+mn-ea"/>
              <a:cs typeface="+mn-cs"/>
            </a:endParaRPr>
          </a:p>
        </p:txBody>
      </p:sp>
      <p:sp>
        <p:nvSpPr>
          <p:cNvPr id="4" name="Zástupný symbol pro číslo snímku 3"/>
          <p:cNvSpPr>
            <a:spLocks noGrp="1"/>
          </p:cNvSpPr>
          <p:nvPr>
            <p:ph type="sldNum" sz="quarter" idx="5"/>
          </p:nvPr>
        </p:nvSpPr>
        <p:spPr/>
        <p:txBody>
          <a:bodyPr/>
          <a:lstStyle/>
          <a:p>
            <a:fld id="{53FB31FA-E905-4016-9D4B-970DF0C7EE08}" type="slidenum">
              <a:rPr lang="cs-CZ" smtClean="0"/>
              <a:t>43</a:t>
            </a:fld>
            <a:endParaRPr lang="cs-CZ" dirty="0"/>
          </a:p>
        </p:txBody>
      </p:sp>
    </p:spTree>
    <p:extLst>
      <p:ext uri="{BB962C8B-B14F-4D97-AF65-F5344CB8AC3E}">
        <p14:creationId xmlns:p14="http://schemas.microsoft.com/office/powerpoint/2010/main" val="3680736319"/>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algn="just">
              <a:spcAft>
                <a:spcPts val="1100"/>
              </a:spcAft>
            </a:pPr>
            <a:r>
              <a:rPr lang="cs-CZ" sz="800" dirty="0">
                <a:effectLst/>
                <a:latin typeface="Arial" panose="020B0604020202020204" pitchFamily="34" charset="0"/>
                <a:ea typeface="Calibri" panose="020F0502020204030204" pitchFamily="34" charset="0"/>
                <a:cs typeface="Times New Roman" panose="02020603050405020304" pitchFamily="18" charset="0"/>
              </a:rPr>
              <a:t>Výše uvedené aktivity je </a:t>
            </a:r>
            <a:r>
              <a:rPr lang="cs-CZ" sz="800" b="1" dirty="0">
                <a:effectLst/>
                <a:latin typeface="Arial" panose="020B0604020202020204" pitchFamily="34" charset="0"/>
                <a:ea typeface="Calibri" panose="020F0502020204030204" pitchFamily="34" charset="0"/>
                <a:cs typeface="Times New Roman" panose="02020603050405020304" pitchFamily="18" charset="0"/>
              </a:rPr>
              <a:t>nutné řešit komplexně včetně přímé práce s cílovou skupinou</a:t>
            </a:r>
            <a:r>
              <a:rPr lang="cs-CZ" sz="800" dirty="0">
                <a:effectLst/>
                <a:latin typeface="Arial" panose="020B0604020202020204" pitchFamily="34" charset="0"/>
                <a:ea typeface="Calibri" panose="020F0502020204030204" pitchFamily="34" charset="0"/>
                <a:cs typeface="Times New Roman" panose="02020603050405020304" pitchFamily="18" charset="0"/>
              </a:rPr>
              <a:t>. Zpracování a podávání insolvenčních návrhů/návrhů na oddlužení a proces mapování dluhů lze realizovat pouze v kombinaci s dalšími aktivitami.</a:t>
            </a:r>
            <a:endParaRPr lang="cs-CZ" sz="800" dirty="0">
              <a:effectLst/>
              <a:latin typeface="Calibri" panose="020F0502020204030204" pitchFamily="34" charset="0"/>
              <a:ea typeface="Calibri" panose="020F0502020204030204" pitchFamily="34" charset="0"/>
              <a:cs typeface="Times New Roman" panose="02020603050405020304" pitchFamily="18" charset="0"/>
            </a:endParaRPr>
          </a:p>
          <a:p>
            <a:pPr marL="226695" algn="just">
              <a:spcAft>
                <a:spcPts val="1100"/>
              </a:spcAft>
            </a:pPr>
            <a:r>
              <a:rPr lang="cs-CZ" sz="8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 </a:t>
            </a:r>
            <a:endParaRPr lang="cs-CZ" sz="800"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1100"/>
              </a:spcAft>
            </a:pPr>
            <a:r>
              <a:rPr lang="cs-CZ" sz="800" b="1" dirty="0">
                <a:effectLst/>
                <a:latin typeface="Arial" panose="020B0604020202020204" pitchFamily="34" charset="0"/>
                <a:ea typeface="Calibri" panose="020F0502020204030204" pitchFamily="34" charset="0"/>
                <a:cs typeface="Times New Roman" panose="02020603050405020304" pitchFamily="18" charset="0"/>
              </a:rPr>
              <a:t>Doplňkově</a:t>
            </a:r>
            <a:r>
              <a:rPr lang="cs-CZ" sz="800" dirty="0">
                <a:effectLst/>
                <a:latin typeface="Arial" panose="020B0604020202020204" pitchFamily="34" charset="0"/>
                <a:ea typeface="Calibri" panose="020F0502020204030204" pitchFamily="34" charset="0"/>
                <a:cs typeface="Times New Roman" panose="02020603050405020304" pitchFamily="18" charset="0"/>
              </a:rPr>
              <a:t> je možné podpořit v kombinaci s výše uvedenými aktivitami i aktivity zaměřené na:</a:t>
            </a:r>
            <a:endParaRPr lang="cs-CZ" sz="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spcAft>
                <a:spcPts val="1100"/>
              </a:spcAft>
              <a:buFont typeface="Symbol" panose="05050102010706020507" pitchFamily="18" charset="2"/>
              <a:buChar char=""/>
            </a:pPr>
            <a:r>
              <a:rPr lang="cs-CZ" sz="800" b="1" dirty="0">
                <a:effectLst/>
                <a:latin typeface="Arial" panose="020B0604020202020204" pitchFamily="34" charset="0"/>
                <a:ea typeface="Times New Roman" panose="02020603050405020304" pitchFamily="18" charset="0"/>
                <a:cs typeface="Times New Roman" panose="02020603050405020304" pitchFamily="18" charset="0"/>
              </a:rPr>
              <a:t>snižování specifických dluhů</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např. v souvislosti s trestnou činností, neuhrazené pokuty, dluhy na nájemném apod.</a:t>
            </a:r>
            <a:endParaRPr lang="cs-CZ" sz="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spcAft>
                <a:spcPts val="1100"/>
              </a:spcAft>
              <a:buFont typeface="Symbol" panose="05050102010706020507" pitchFamily="18" charset="2"/>
              <a:buChar char=""/>
            </a:pPr>
            <a:r>
              <a:rPr lang="cs-CZ" sz="800" b="1" dirty="0">
                <a:effectLst/>
                <a:latin typeface="Arial" panose="020B0604020202020204" pitchFamily="34" charset="0"/>
                <a:ea typeface="Times New Roman" panose="02020603050405020304" pitchFamily="18" charset="0"/>
                <a:cs typeface="Times New Roman" panose="02020603050405020304" pitchFamily="18" charset="0"/>
              </a:rPr>
              <a:t>podporu osob v průběhu procesu oddlužení</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které budou mimo jiné působit preventivně proti možnému zrušení oddlužení ze strany soudu</a:t>
            </a:r>
            <a:endParaRPr lang="cs-CZ" sz="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spcAft>
                <a:spcPts val="1100"/>
              </a:spcAft>
              <a:buFont typeface="Symbol" panose="05050102010706020507" pitchFamily="18" charset="2"/>
              <a:buChar char=""/>
            </a:pPr>
            <a:r>
              <a:rPr lang="cs-CZ" sz="800" b="1" dirty="0">
                <a:effectLst/>
                <a:latin typeface="Arial" panose="020B0604020202020204" pitchFamily="34" charset="0"/>
                <a:ea typeface="Times New Roman" panose="02020603050405020304" pitchFamily="18" charset="0"/>
                <a:cs typeface="Times New Roman" panose="02020603050405020304" pitchFamily="18" charset="0"/>
              </a:rPr>
              <a:t>spolupráci partnerů na místní úrovni</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se zapojením obcí a nestátních neziskových organizací</a:t>
            </a:r>
            <a:endParaRPr lang="cs-CZ" sz="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spcAft>
                <a:spcPts val="1100"/>
              </a:spcAft>
              <a:buFont typeface="Symbol" panose="05050102010706020507" pitchFamily="18" charset="2"/>
              <a:buChar char=""/>
            </a:pPr>
            <a:r>
              <a:rPr lang="cs-CZ" sz="800" b="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prevenci ztráty zaměstnání z důvodů předlužení</a:t>
            </a:r>
            <a:r>
              <a:rPr lang="cs-CZ" sz="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podpora pracovníků s exekucemi a odbourávání specifických bariér v přirozeném prostředí klienta, např. individuální dluhové poradenství v zaměstnání, podpora v jednání se zaměstnavatelem apod. </a:t>
            </a:r>
            <a:r>
              <a:rPr lang="cs-CZ" sz="800" i="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(viz také část </a:t>
            </a:r>
            <a:r>
              <a:rPr lang="cs-CZ" sz="800" i="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1.4 </a:t>
            </a:r>
            <a:r>
              <a:rPr lang="cs-CZ" sz="800" i="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Zaměstnanostní programy)</a:t>
            </a:r>
            <a:endParaRPr lang="cs-CZ" sz="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spcAft>
                <a:spcPts val="1100"/>
              </a:spcAft>
              <a:buFont typeface="Symbol" panose="05050102010706020507" pitchFamily="18" charset="2"/>
              <a:buChar char=""/>
            </a:pPr>
            <a:r>
              <a:rPr lang="cs-CZ" sz="800" b="1" dirty="0">
                <a:effectLst/>
                <a:latin typeface="Arial" panose="020B0604020202020204" pitchFamily="34" charset="0"/>
                <a:ea typeface="Times New Roman" panose="02020603050405020304" pitchFamily="18" charset="0"/>
                <a:cs typeface="Times New Roman" panose="02020603050405020304" pitchFamily="18" charset="0"/>
              </a:rPr>
              <a:t>šíření informovanosti o dostupné terapeutické podpoře či poskytovateli konkrétní sociální služby, která by klientovi mohla být nápomocna, sestavení rodinných rozpočtů a práce s rodinnými financemi. </a:t>
            </a:r>
            <a:endParaRPr lang="cs-CZ" sz="8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just">
              <a:spcAft>
                <a:spcPts val="1100"/>
              </a:spcAft>
              <a:buFont typeface="Symbol" panose="05050102010706020507" pitchFamily="18" charset="2"/>
              <a:buNone/>
            </a:pPr>
            <a:endParaRPr lang="cs-CZ" sz="800" kern="1200" dirty="0">
              <a:solidFill>
                <a:schemeClr val="tx1"/>
              </a:solidFill>
              <a:effectLst/>
              <a:latin typeface="+mn-lt"/>
              <a:ea typeface="+mn-ea"/>
              <a:cs typeface="+mn-cs"/>
            </a:endParaRPr>
          </a:p>
        </p:txBody>
      </p:sp>
      <p:sp>
        <p:nvSpPr>
          <p:cNvPr id="4" name="Zástupný symbol pro číslo snímku 3"/>
          <p:cNvSpPr>
            <a:spLocks noGrp="1"/>
          </p:cNvSpPr>
          <p:nvPr>
            <p:ph type="sldNum" sz="quarter" idx="5"/>
          </p:nvPr>
        </p:nvSpPr>
        <p:spPr/>
        <p:txBody>
          <a:bodyPr/>
          <a:lstStyle/>
          <a:p>
            <a:fld id="{53FB31FA-E905-4016-9D4B-970DF0C7EE08}" type="slidenum">
              <a:rPr lang="cs-CZ" smtClean="0"/>
              <a:t>44</a:t>
            </a:fld>
            <a:endParaRPr lang="cs-CZ" dirty="0"/>
          </a:p>
        </p:txBody>
      </p:sp>
    </p:spTree>
    <p:extLst>
      <p:ext uri="{BB962C8B-B14F-4D97-AF65-F5344CB8AC3E}">
        <p14:creationId xmlns:p14="http://schemas.microsoft.com/office/powerpoint/2010/main" val="225556439"/>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0" lvl="0" indent="0" algn="just">
              <a:spcAft>
                <a:spcPts val="1100"/>
              </a:spcAft>
              <a:buFont typeface="Symbol" panose="05050102010706020507" pitchFamily="18" charset="2"/>
              <a:buNone/>
            </a:pPr>
            <a:endParaRPr lang="cs-CZ" sz="1200" kern="1200" dirty="0">
              <a:solidFill>
                <a:schemeClr val="tx1"/>
              </a:solidFill>
              <a:effectLst/>
              <a:latin typeface="+mn-lt"/>
              <a:ea typeface="+mn-ea"/>
              <a:cs typeface="+mn-cs"/>
            </a:endParaRPr>
          </a:p>
        </p:txBody>
      </p:sp>
      <p:sp>
        <p:nvSpPr>
          <p:cNvPr id="4" name="Zástupný symbol pro číslo snímku 3"/>
          <p:cNvSpPr>
            <a:spLocks noGrp="1"/>
          </p:cNvSpPr>
          <p:nvPr>
            <p:ph type="sldNum" sz="quarter" idx="5"/>
          </p:nvPr>
        </p:nvSpPr>
        <p:spPr/>
        <p:txBody>
          <a:bodyPr/>
          <a:lstStyle/>
          <a:p>
            <a:fld id="{53FB31FA-E905-4016-9D4B-970DF0C7EE08}" type="slidenum">
              <a:rPr lang="cs-CZ" smtClean="0"/>
              <a:t>45</a:t>
            </a:fld>
            <a:endParaRPr lang="cs-CZ" dirty="0"/>
          </a:p>
        </p:txBody>
      </p:sp>
    </p:spTree>
    <p:extLst>
      <p:ext uri="{BB962C8B-B14F-4D97-AF65-F5344CB8AC3E}">
        <p14:creationId xmlns:p14="http://schemas.microsoft.com/office/powerpoint/2010/main" val="1908874846"/>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0" lvl="0" indent="0" algn="just">
              <a:spcAft>
                <a:spcPts val="1100"/>
              </a:spcAft>
              <a:buFont typeface="Symbol" panose="05050102010706020507" pitchFamily="18" charset="2"/>
              <a:buNone/>
            </a:pPr>
            <a:endParaRPr lang="cs-CZ" sz="1200" kern="1200" dirty="0">
              <a:solidFill>
                <a:schemeClr val="tx1"/>
              </a:solidFill>
              <a:effectLst/>
              <a:latin typeface="+mn-lt"/>
              <a:ea typeface="+mn-ea"/>
              <a:cs typeface="+mn-cs"/>
            </a:endParaRPr>
          </a:p>
        </p:txBody>
      </p:sp>
      <p:sp>
        <p:nvSpPr>
          <p:cNvPr id="4" name="Zástupný symbol pro číslo snímku 3"/>
          <p:cNvSpPr>
            <a:spLocks noGrp="1"/>
          </p:cNvSpPr>
          <p:nvPr>
            <p:ph type="sldNum" sz="quarter" idx="5"/>
          </p:nvPr>
        </p:nvSpPr>
        <p:spPr/>
        <p:txBody>
          <a:bodyPr/>
          <a:lstStyle/>
          <a:p>
            <a:fld id="{53FB31FA-E905-4016-9D4B-970DF0C7EE08}" type="slidenum">
              <a:rPr lang="cs-CZ" smtClean="0"/>
              <a:t>46</a:t>
            </a:fld>
            <a:endParaRPr lang="cs-CZ" dirty="0"/>
          </a:p>
        </p:txBody>
      </p:sp>
    </p:spTree>
    <p:extLst>
      <p:ext uri="{BB962C8B-B14F-4D97-AF65-F5344CB8AC3E}">
        <p14:creationId xmlns:p14="http://schemas.microsoft.com/office/powerpoint/2010/main" val="594251854"/>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0" lvl="0" indent="0">
              <a:spcBef>
                <a:spcPts val="600"/>
              </a:spcBef>
              <a:spcAft>
                <a:spcPts val="600"/>
              </a:spcAft>
              <a:buFont typeface="+mj-lt"/>
              <a:buNone/>
            </a:pPr>
            <a:r>
              <a:rPr lang="cs-CZ" sz="800" b="1" kern="0" dirty="0">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rPr>
              <a:t>Dluhový poradce </a:t>
            </a:r>
            <a:endParaRPr lang="cs-CZ" sz="800" b="1" kern="0" dirty="0">
              <a:solidFill>
                <a:srgbClr val="262626"/>
              </a:solidFill>
              <a:effectLst/>
              <a:latin typeface="Cambria" panose="02040503050406030204" pitchFamily="18"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r>
              <a:rPr lang="cs-CZ" sz="800" dirty="0">
                <a:effectLst/>
                <a:latin typeface="Arial" panose="020B0604020202020204" pitchFamily="34" charset="0"/>
                <a:ea typeface="Times New Roman" panose="02020603050405020304" pitchFamily="18" charset="0"/>
                <a:cs typeface="Times New Roman" panose="02020603050405020304" pitchFamily="18" charset="0"/>
              </a:rPr>
              <a:t>Pracovník na této pozici poskytuje osobám z cílové skupiny individuální či skupinové dluhové poradenství.</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Bef>
                <a:spcPts val="600"/>
              </a:spcBef>
              <a:spcAft>
                <a:spcPts val="600"/>
              </a:spcAft>
              <a:tabLst>
                <a:tab pos="4500880" algn="l"/>
              </a:tabLst>
            </a:pPr>
            <a:r>
              <a:rPr lang="cs-CZ" sz="800" u="sng" dirty="0">
                <a:effectLst/>
                <a:latin typeface="Arial" panose="020B0604020202020204" pitchFamily="34" charset="0"/>
                <a:ea typeface="Calibri" panose="020F0502020204030204" pitchFamily="34" charset="0"/>
                <a:cs typeface="Times New Roman" panose="02020603050405020304" pitchFamily="18" charset="0"/>
              </a:rPr>
              <a:t>Hlavní činnosti jsou následující:</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800"/>
              </a:spcAft>
              <a:buFont typeface="Wingdings" panose="05000000000000000000" pitchFamily="2" charset="2"/>
              <a:buChar char=""/>
            </a:pPr>
            <a:r>
              <a:rPr lang="cs-CZ" sz="800" dirty="0">
                <a:effectLst/>
                <a:latin typeface="Arial" panose="020B0604020202020204" pitchFamily="34" charset="0"/>
                <a:ea typeface="Times New Roman" panose="02020603050405020304" pitchFamily="18" charset="0"/>
                <a:cs typeface="Times New Roman" panose="02020603050405020304" pitchFamily="18" charset="0"/>
              </a:rPr>
              <a:t>mapuje dluhy, sestavuje rodinné rozpočty, podporuje finanční </a:t>
            </a:r>
            <a:r>
              <a:rPr lang="cs-CZ" sz="800" dirty="0">
                <a:effectLst/>
                <a:latin typeface="Arial" panose="020B0604020202020204" pitchFamily="34" charset="0"/>
                <a:ea typeface="Calibri" panose="020F0502020204030204" pitchFamily="34" charset="0"/>
                <a:cs typeface="Times New Roman" panose="02020603050405020304" pitchFamily="18" charset="0"/>
              </a:rPr>
              <a:t>plánování a hospodaření v domácnosti, </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800"/>
              </a:spcAft>
              <a:buFont typeface="Wingdings" panose="05000000000000000000" pitchFamily="2" charset="2"/>
              <a:buChar char=""/>
            </a:pPr>
            <a:r>
              <a:rPr lang="cs-CZ" sz="800" dirty="0">
                <a:effectLst/>
                <a:latin typeface="Arial" panose="020B0604020202020204" pitchFamily="34" charset="0"/>
                <a:ea typeface="Times New Roman" panose="02020603050405020304" pitchFamily="18" charset="0"/>
                <a:cs typeface="Times New Roman" panose="02020603050405020304" pitchFamily="18" charset="0"/>
              </a:rPr>
              <a:t>poskytuje poradenství v oblasti dluhové problematiky,</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800"/>
              </a:spcAft>
              <a:buFont typeface="Wingdings" panose="05000000000000000000" pitchFamily="2" charset="2"/>
              <a:buChar char=""/>
            </a:pPr>
            <a:r>
              <a:rPr lang="cs-CZ" sz="800" dirty="0">
                <a:effectLst/>
                <a:latin typeface="Arial" panose="020B0604020202020204" pitchFamily="34" charset="0"/>
                <a:ea typeface="Times New Roman" panose="02020603050405020304" pitchFamily="18" charset="0"/>
                <a:cs typeface="Times New Roman" panose="02020603050405020304" pitchFamily="18" charset="0"/>
              </a:rPr>
              <a:t>pomáhá osobám z cílové skupiny zvyšovat si svoje kompetence v oblasti práce s dluhy, </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800"/>
              </a:spcAft>
              <a:buFont typeface="Wingdings" panose="05000000000000000000" pitchFamily="2" charset="2"/>
              <a:buChar char=""/>
            </a:pPr>
            <a:r>
              <a:rPr lang="cs-CZ" sz="800" dirty="0">
                <a:effectLst/>
                <a:latin typeface="Arial" panose="020B0604020202020204" pitchFamily="34" charset="0"/>
                <a:ea typeface="Times New Roman" panose="02020603050405020304" pitchFamily="18" charset="0"/>
                <a:cs typeface="Times New Roman" panose="02020603050405020304" pitchFamily="18" charset="0"/>
              </a:rPr>
              <a:t>podporuje klienty při podávání insolvenčních návrhů na oddlužení, </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800"/>
              </a:spcAft>
              <a:buFont typeface="Wingdings" panose="05000000000000000000" pitchFamily="2" charset="2"/>
              <a:buChar char=""/>
            </a:pPr>
            <a:r>
              <a:rPr lang="cs-CZ" sz="800" dirty="0">
                <a:effectLst/>
                <a:latin typeface="Arial" panose="020B0604020202020204" pitchFamily="34" charset="0"/>
                <a:ea typeface="Times New Roman" panose="02020603050405020304" pitchFamily="18" charset="0"/>
                <a:cs typeface="Times New Roman" panose="02020603050405020304" pitchFamily="18" charset="0"/>
              </a:rPr>
              <a:t>doprovází klienty při řešení exekucí, </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800"/>
              </a:spcAft>
              <a:buFont typeface="Wingdings" panose="05000000000000000000" pitchFamily="2" charset="2"/>
              <a:buChar char=""/>
            </a:pPr>
            <a:r>
              <a:rPr lang="cs-CZ" sz="800" dirty="0">
                <a:effectLst/>
                <a:latin typeface="Arial" panose="020B0604020202020204" pitchFamily="34" charset="0"/>
                <a:ea typeface="Times New Roman" panose="02020603050405020304" pitchFamily="18" charset="0"/>
                <a:cs typeface="Times New Roman" panose="02020603050405020304" pitchFamily="18" charset="0"/>
              </a:rPr>
              <a:t>podporuje mimosoudní způsob řešení konfliktů, </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800"/>
              </a:spcAft>
              <a:buFont typeface="Wingdings" panose="05000000000000000000" pitchFamily="2" charset="2"/>
              <a:buChar char=""/>
            </a:pPr>
            <a:r>
              <a:rPr lang="cs-CZ" sz="800" dirty="0">
                <a:effectLst/>
                <a:latin typeface="Arial" panose="020B0604020202020204" pitchFamily="34" charset="0"/>
                <a:ea typeface="Calibri" panose="020F0502020204030204" pitchFamily="34" charset="0"/>
                <a:cs typeface="Times New Roman" panose="02020603050405020304" pitchFamily="18" charset="0"/>
              </a:rPr>
              <a:t>hájí zájmy klienta na úřadech a jejich práva v rámci soudního řešení jejich sporů.</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none" strike="noStrike" dirty="0">
                <a:effectLst/>
                <a:latin typeface="Arial" panose="020B0604020202020204" pitchFamily="34" charset="0"/>
                <a:ea typeface="Times New Roman" panose="02020603050405020304" pitchFamily="18" charset="0"/>
                <a:cs typeface="Times New Roman" panose="02020603050405020304" pitchFamily="18" charset="0"/>
              </a:rPr>
              <a:t> </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0">
                <a:effectLst/>
                <a:latin typeface="Arial" panose="020B0604020202020204" pitchFamily="34" charset="0"/>
                <a:ea typeface="Times New Roman" panose="02020603050405020304" pitchFamily="18" charset="0"/>
                <a:cs typeface="Times New Roman" panose="02020603050405020304" pitchFamily="18" charset="0"/>
              </a:rPr>
              <a:t>Kvalifikace</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kvalifikace opravňující k výkonu profese dluhového poradce, zkušenost práce s cílovými skupinami, dobré komunikační dovednosti</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0">
                <a:effectLst/>
                <a:latin typeface="Arial" panose="020B0604020202020204" pitchFamily="34" charset="0"/>
                <a:ea typeface="Times New Roman" panose="02020603050405020304" pitchFamily="18" charset="0"/>
                <a:cs typeface="Times New Roman" panose="02020603050405020304" pitchFamily="18" charset="0"/>
              </a:rPr>
              <a:t>Forma zaměstnání</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HPP, DPČ, DPP </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0">
                <a:effectLst/>
                <a:latin typeface="Arial" panose="020B0604020202020204" pitchFamily="34" charset="0"/>
                <a:ea typeface="Times New Roman" panose="02020603050405020304" pitchFamily="18" charset="0"/>
                <a:cs typeface="Times New Roman" panose="02020603050405020304" pitchFamily="18" charset="0"/>
              </a:rPr>
              <a:t>Předpokládaný úvazek</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dle identifikovaných potřeb cílové skupiny</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r>
              <a:rPr lang="cs-CZ" sz="800" u="sng" dirty="0">
                <a:effectLst/>
                <a:latin typeface="Arial" panose="020B0604020202020204" pitchFamily="34" charset="0"/>
                <a:ea typeface="Times New Roman" panose="02020603050405020304" pitchFamily="18" charset="0"/>
                <a:cs typeface="Times New Roman" panose="02020603050405020304" pitchFamily="18" charset="0"/>
              </a:rPr>
              <a:t>Měsíční sazba</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ISPV</a:t>
            </a:r>
          </a:p>
          <a:p>
            <a:pPr marR="179705" algn="just">
              <a:lnSpc>
                <a:spcPct val="115000"/>
              </a:lnSpc>
              <a:spcBef>
                <a:spcPts val="600"/>
              </a:spcBef>
              <a:spcAft>
                <a:spcPts val="600"/>
              </a:spcAft>
            </a:pPr>
            <a:endParaRPr lang="cs-CZ" sz="800" dirty="0">
              <a:effectLst/>
              <a:latin typeface="Arial" panose="020B0604020202020204" pitchFamily="34" charset="0"/>
              <a:ea typeface="Times New Roman" panose="02020603050405020304" pitchFamily="18" charset="0"/>
              <a:cs typeface="Times New Roman" panose="02020603050405020304" pitchFamily="18" charset="0"/>
            </a:endParaRPr>
          </a:p>
          <a:p>
            <a:pPr marL="0" lvl="0" indent="0">
              <a:spcBef>
                <a:spcPts val="600"/>
              </a:spcBef>
              <a:spcAft>
                <a:spcPts val="600"/>
              </a:spcAft>
              <a:buFont typeface="+mj-lt"/>
              <a:buNone/>
            </a:pPr>
            <a:r>
              <a:rPr lang="cs-CZ" sz="800" b="1" u="sng" kern="0" dirty="0">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rPr>
              <a:t>Expert/ specialista /odborný pracovník/ konzultant</a:t>
            </a:r>
            <a:r>
              <a:rPr lang="cs-CZ" sz="800" b="1" kern="0" dirty="0">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cs-CZ" sz="800" b="1" kern="0" dirty="0">
              <a:solidFill>
                <a:srgbClr val="262626"/>
              </a:solidFill>
              <a:effectLst/>
              <a:latin typeface="Cambria" panose="02040503050406030204" pitchFamily="18"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r>
              <a:rPr lang="cs-CZ" sz="800" dirty="0">
                <a:effectLst/>
                <a:latin typeface="Arial" panose="020B0604020202020204" pitchFamily="34" charset="0"/>
                <a:ea typeface="Times New Roman" panose="02020603050405020304" pitchFamily="18" charset="0"/>
                <a:cs typeface="Times New Roman" panose="02020603050405020304" pitchFamily="18" charset="0"/>
              </a:rPr>
              <a:t>Pracovník na této pozici poskytuje expertní podporu či odborné konzultace v příslušném oboru. Specializace </a:t>
            </a:r>
            <a:r>
              <a:rPr lang="cs-CZ" sz="800" dirty="0">
                <a:effectLst/>
                <a:latin typeface="Arial" panose="020B0604020202020204" pitchFamily="34" charset="0"/>
                <a:ea typeface="Calibri" panose="020F0502020204030204" pitchFamily="34" charset="0"/>
                <a:cs typeface="Times New Roman" panose="02020603050405020304" pitchFamily="18" charset="0"/>
              </a:rPr>
              <a:t>experta se řídí potřebami osob cílové skupiny a nastavení jednotlivých aktivit. Jeho pozice a zapojení do projektu musí být řádně zdůvodněno s ohledem na specifika projektu a potřeby cílové skupiny.</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Bef>
                <a:spcPts val="600"/>
              </a:spcBef>
              <a:spcAft>
                <a:spcPts val="600"/>
              </a:spcAft>
              <a:tabLst>
                <a:tab pos="4500880" algn="l"/>
              </a:tabLst>
            </a:pPr>
            <a:r>
              <a:rPr lang="cs-CZ" sz="800" u="sng" dirty="0">
                <a:effectLst/>
                <a:latin typeface="Arial" panose="020B0604020202020204" pitchFamily="34" charset="0"/>
                <a:ea typeface="Calibri" panose="020F0502020204030204" pitchFamily="34" charset="0"/>
                <a:cs typeface="Times New Roman" panose="02020603050405020304" pitchFamily="18" charset="0"/>
              </a:rPr>
              <a:t>Hlavní činnosti jsou následující:</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0">
                <a:effectLst/>
                <a:latin typeface="Arial" panose="020B0604020202020204" pitchFamily="34" charset="0"/>
                <a:ea typeface="Calibri" panose="020F0502020204030204" pitchFamily="34" charset="0"/>
                <a:cs typeface="Times New Roman" panose="02020603050405020304" pitchFamily="18" charset="0"/>
              </a:rPr>
              <a:t>poskytuje expertní činnost a/nebo odborné konzultace pro tým pracovníků projektu nebo pro osoby z cílové skupiny,  </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0">
                <a:effectLst/>
                <a:latin typeface="Arial" panose="020B0604020202020204" pitchFamily="34" charset="0"/>
                <a:ea typeface="Calibri" panose="020F0502020204030204" pitchFamily="34" charset="0"/>
                <a:cs typeface="Times New Roman" panose="02020603050405020304" pitchFamily="18" charset="0"/>
              </a:rPr>
              <a:t>zaměřuje se na specializovaná témata, která nejsou pokryta jinými pozicemi v rámci projektu.</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0">
                <a:effectLst/>
                <a:latin typeface="Arial" panose="020B0604020202020204" pitchFamily="34" charset="0"/>
                <a:ea typeface="Times New Roman" panose="02020603050405020304" pitchFamily="18" charset="0"/>
                <a:cs typeface="Times New Roman" panose="02020603050405020304" pitchFamily="18" charset="0"/>
              </a:rPr>
              <a:t>Kvalifikace</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a:t>
            </a:r>
            <a:r>
              <a:rPr lang="cs-CZ" sz="800" dirty="0">
                <a:effectLst/>
                <a:latin typeface="Arial" panose="020B0604020202020204" pitchFamily="34" charset="0"/>
                <a:ea typeface="Calibri" panose="020F0502020204030204" pitchFamily="34" charset="0"/>
                <a:cs typeface="Times New Roman" panose="02020603050405020304" pitchFamily="18" charset="0"/>
              </a:rPr>
              <a:t>odpovídající kvalifikace a praxe v poskytování služeb v oboru </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0">
                <a:effectLst/>
                <a:latin typeface="Arial" panose="020B0604020202020204" pitchFamily="34" charset="0"/>
                <a:ea typeface="Times New Roman" panose="02020603050405020304" pitchFamily="18" charset="0"/>
                <a:cs typeface="Times New Roman" panose="02020603050405020304" pitchFamily="18" charset="0"/>
              </a:rPr>
              <a:t>Forma zaměstnání</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HPP, DPČ, DPP </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0">
                <a:effectLst/>
                <a:latin typeface="Arial" panose="020B0604020202020204" pitchFamily="34" charset="0"/>
                <a:ea typeface="Times New Roman" panose="02020603050405020304" pitchFamily="18" charset="0"/>
                <a:cs typeface="Times New Roman" panose="02020603050405020304" pitchFamily="18" charset="0"/>
              </a:rPr>
              <a:t>Předpokládaný úvazek</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dle identifikovaných potřeb cílové skupiny</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r>
              <a:rPr lang="cs-CZ" sz="800" u="sng" dirty="0">
                <a:effectLst/>
                <a:latin typeface="Arial" panose="020B0604020202020204" pitchFamily="34" charset="0"/>
                <a:ea typeface="Times New Roman" panose="02020603050405020304" pitchFamily="18" charset="0"/>
                <a:cs typeface="Times New Roman" panose="02020603050405020304" pitchFamily="18" charset="0"/>
              </a:rPr>
              <a:t>Měsíční sazba</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viz Obvyklé mzdy/platy </a:t>
            </a:r>
            <a:r>
              <a:rPr lang="cs-CZ" sz="800" u="sng" dirty="0">
                <a:solidFill>
                  <a:srgbClr val="0000FF"/>
                </a:solidFill>
                <a:effectLst/>
                <a:latin typeface="Arial" panose="020B0604020202020204" pitchFamily="34" charset="0"/>
                <a:ea typeface="Times New Roman" panose="02020603050405020304" pitchFamily="18" charset="0"/>
                <a:cs typeface="Times New Roman" panose="02020603050405020304" pitchFamily="18" charset="0"/>
                <a:hlinkClick r:id="rId3"/>
              </a:rPr>
              <a:t>www.esfcr.cz</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 Odborný konzultant/poradce/expert/specialista</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r>
              <a:rPr lang="cs-CZ" sz="800" i="1" dirty="0">
                <a:effectLst/>
                <a:latin typeface="Arial" panose="020B0604020202020204" pitchFamily="34" charset="0"/>
                <a:ea typeface="Times New Roman" panose="02020603050405020304" pitchFamily="18" charset="0"/>
                <a:cs typeface="Times New Roman" panose="02020603050405020304" pitchFamily="18" charset="0"/>
              </a:rPr>
              <a:t>Např. terapeut (psycho, ergo, arte, drama, muziko, canis), psychiatr, krizový intervent, adiktolog, komunitní zdravotní sestra, psychiatrická sestra, lékař paliativní medicíny, paliativní sestra, speciální pedagog, sociální pedagog, manželský a rodinný poradce, duchovní, dluhový/ finanční poradce, právník, mediátor, sexuolog, wellbeing konzultant, supervizor, facilitátor, lektor, mentor, kariérní poradce, odborný garant, specialista trhu práce, zprostředkovatel zaměstnání, personalista, realizátor bilanční a pracovní diagnostiky a další odborní pracovníci v různých oborech (sociální začleňování, zemědělství, řemesla atd.)</a:t>
            </a: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r>
              <a:rPr lang="cs-CZ" sz="800" dirty="0">
                <a:effectLst/>
                <a:latin typeface="Calibri" panose="020F0502020204030204" pitchFamily="34" charset="0"/>
                <a:ea typeface="Times New Roman" panose="02020603050405020304" pitchFamily="18" charset="0"/>
                <a:cs typeface="Times New Roman" panose="02020603050405020304" pitchFamily="18" charset="0"/>
              </a:rPr>
              <a:t> </a:t>
            </a:r>
          </a:p>
          <a:p>
            <a:pPr marR="179705" algn="just">
              <a:lnSpc>
                <a:spcPct val="115000"/>
              </a:lnSpc>
              <a:spcBef>
                <a:spcPts val="600"/>
              </a:spcBef>
              <a:spcAft>
                <a:spcPts val="600"/>
              </a:spcAft>
            </a:pPr>
            <a:endParaRPr lang="cs-CZ" sz="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cs-CZ" sz="800" kern="1200" dirty="0">
              <a:solidFill>
                <a:schemeClr val="tx1"/>
              </a:solidFill>
              <a:effectLst/>
              <a:latin typeface="+mn-lt"/>
              <a:ea typeface="+mn-ea"/>
              <a:cs typeface="+mn-cs"/>
            </a:endParaRPr>
          </a:p>
        </p:txBody>
      </p:sp>
      <p:sp>
        <p:nvSpPr>
          <p:cNvPr id="4" name="Zástupný symbol pro číslo snímku 3"/>
          <p:cNvSpPr>
            <a:spLocks noGrp="1"/>
          </p:cNvSpPr>
          <p:nvPr>
            <p:ph type="sldNum" sz="quarter" idx="5"/>
          </p:nvPr>
        </p:nvSpPr>
        <p:spPr/>
        <p:txBody>
          <a:bodyPr/>
          <a:lstStyle/>
          <a:p>
            <a:fld id="{53FB31FA-E905-4016-9D4B-970DF0C7EE08}" type="slidenum">
              <a:rPr lang="cs-CZ" smtClean="0"/>
              <a:t>47</a:t>
            </a:fld>
            <a:endParaRPr lang="cs-CZ" dirty="0"/>
          </a:p>
        </p:txBody>
      </p:sp>
    </p:spTree>
    <p:extLst>
      <p:ext uri="{BB962C8B-B14F-4D97-AF65-F5344CB8AC3E}">
        <p14:creationId xmlns:p14="http://schemas.microsoft.com/office/powerpoint/2010/main" val="462276233"/>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0" marR="0" lvl="0" indent="0" algn="just" defTabSz="914400" rtl="0" eaLnBrk="1" fontAlgn="auto" latinLnBrk="0" hangingPunct="1">
              <a:lnSpc>
                <a:spcPct val="100000"/>
              </a:lnSpc>
              <a:spcBef>
                <a:spcPts val="0"/>
              </a:spcBef>
              <a:spcAft>
                <a:spcPts val="1100"/>
              </a:spcAft>
              <a:buClrTx/>
              <a:buSzTx/>
              <a:buFont typeface="Symbol" panose="05050102010706020507" pitchFamily="18" charset="2"/>
              <a:buNone/>
              <a:tabLst/>
              <a:defRPr/>
            </a:pPr>
            <a:r>
              <a:rPr lang="cs-CZ" sz="800" b="1" dirty="0"/>
              <a:t>Celkový počet účastníků </a:t>
            </a:r>
          </a:p>
          <a:p>
            <a:pPr marL="0" marR="0" lvl="0" indent="0" algn="just" defTabSz="914400" rtl="0" eaLnBrk="1" fontAlgn="auto" latinLnBrk="0" hangingPunct="1">
              <a:lnSpc>
                <a:spcPct val="100000"/>
              </a:lnSpc>
              <a:spcBef>
                <a:spcPts val="0"/>
              </a:spcBef>
              <a:spcAft>
                <a:spcPts val="1100"/>
              </a:spcAft>
              <a:buClrTx/>
              <a:buSzTx/>
              <a:buFont typeface="Symbol" panose="05050102010706020507" pitchFamily="18" charset="2"/>
              <a:buNone/>
              <a:tabLst/>
              <a:defRPr/>
            </a:pPr>
            <a:r>
              <a:rPr lang="cs-CZ" sz="800" dirty="0"/>
              <a:t>Celkový počet osob/účastníků (zaměstnanců, pracovníků implementační struktury, osob cílových skupin apod.), které v rámci projektu získaly jakoukoliv formu podpory, bez ohledu na počet poskytnutých podpor. Každá podpořená osoba se v rámci projektu započítává pouze jednou bez ohledu na to, kolik podpor obdržela. Podpora je jakákoliv aktivita financovaná z rozpočtu projektu, ze které mají cílové skupiny prospěch, podpora může mít formu např. vzdělávacího nebo rekvalifikačního kurzu, stáže, odborné konzultace, poradenství, výcviku, školení, odborné praxe apod. </a:t>
            </a:r>
            <a:endParaRPr lang="cs-CZ" sz="800" b="0" dirty="0">
              <a:effectLst/>
              <a:latin typeface="Arial" panose="020B0604020202020204" pitchFamily="34" charset="0"/>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1100"/>
              </a:spcAft>
              <a:buClrTx/>
              <a:buSzTx/>
              <a:buFont typeface="Symbol" panose="05050102010706020507" pitchFamily="18" charset="2"/>
              <a:buNone/>
              <a:tabLst/>
              <a:defRPr/>
            </a:pPr>
            <a:endParaRPr lang="cs-CZ" sz="800" b="0" dirty="0">
              <a:effectLst/>
              <a:latin typeface="Arial" panose="020B0604020202020204" pitchFamily="34" charset="0"/>
              <a:ea typeface="Calibri" panose="020F0502020204030204" pitchFamily="34" charset="0"/>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1100"/>
              </a:spcAft>
              <a:buClrTx/>
              <a:buSzTx/>
              <a:buFont typeface="Symbol" panose="05050102010706020507" pitchFamily="18" charset="2"/>
              <a:buNone/>
              <a:tabLst/>
              <a:defRPr/>
            </a:pPr>
            <a:r>
              <a:rPr lang="cs-CZ" sz="800" b="1" dirty="0"/>
              <a:t>Kapacita podpořených služeb – úvazky pracovníků</a:t>
            </a:r>
          </a:p>
          <a:p>
            <a:pPr marL="0" marR="0" lvl="0" indent="0" algn="just" defTabSz="914400" rtl="0" eaLnBrk="1" fontAlgn="auto" latinLnBrk="0" hangingPunct="1">
              <a:lnSpc>
                <a:spcPct val="100000"/>
              </a:lnSpc>
              <a:spcBef>
                <a:spcPts val="0"/>
              </a:spcBef>
              <a:spcAft>
                <a:spcPts val="1100"/>
              </a:spcAft>
              <a:buClrTx/>
              <a:buSzTx/>
              <a:buFont typeface="Symbol" panose="05050102010706020507" pitchFamily="18" charset="2"/>
              <a:buNone/>
              <a:tabLst/>
              <a:defRPr/>
            </a:pPr>
            <a:r>
              <a:rPr lang="cs-CZ" sz="800" dirty="0"/>
              <a:t>Indikátor se týká služeb/programů, které mají ambulantní nebo terénní formu poskytování. Ambulantní forma – osoba do služby/programu dochází nebo je do ní/něj doprovázena nebo dopravována a součástí služby/programu zároveň není ubytování či přenocování. Terénní forma – služba/program je poskytován v jejím přirozeném sociálním prostředí. „Pracovníkem“ se rozumí odborní pracovníci, pracovníci v přímé péči, kteří přímo poskytují služby cílové skupině (např. sociální pracovník, pracovník v sociálních službách, zdravotnický pracovník, pedagogický pracovník). </a:t>
            </a:r>
          </a:p>
          <a:p>
            <a:pPr marL="0" marR="0" lvl="0" indent="0" algn="just" defTabSz="914400" rtl="0" eaLnBrk="1" fontAlgn="auto" latinLnBrk="0" hangingPunct="1">
              <a:lnSpc>
                <a:spcPct val="100000"/>
              </a:lnSpc>
              <a:spcBef>
                <a:spcPts val="0"/>
              </a:spcBef>
              <a:spcAft>
                <a:spcPts val="1100"/>
              </a:spcAft>
              <a:buClrTx/>
              <a:buSzTx/>
              <a:buFont typeface="Symbol" panose="05050102010706020507" pitchFamily="18" charset="2"/>
              <a:buNone/>
              <a:tabLst/>
              <a:defRPr/>
            </a:pPr>
            <a:endParaRPr lang="cs-CZ" sz="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1100"/>
              </a:spcAft>
              <a:buClrTx/>
              <a:buSzTx/>
              <a:buFont typeface="Symbol" panose="05050102010706020507" pitchFamily="18" charset="2"/>
              <a:buNone/>
              <a:tabLst/>
              <a:defRPr/>
            </a:pPr>
            <a:r>
              <a:rPr lang="cs-CZ" sz="800" b="1" dirty="0"/>
              <a:t>Využívání podpořených služeb </a:t>
            </a:r>
          </a:p>
          <a:p>
            <a:pPr marL="0" marR="0" lvl="0" indent="0" algn="just" defTabSz="914400" rtl="0" eaLnBrk="1" fontAlgn="auto" latinLnBrk="0" hangingPunct="1">
              <a:lnSpc>
                <a:spcPct val="100000"/>
              </a:lnSpc>
              <a:spcBef>
                <a:spcPts val="0"/>
              </a:spcBef>
              <a:spcAft>
                <a:spcPts val="1100"/>
              </a:spcAft>
              <a:buClrTx/>
              <a:buSzTx/>
              <a:buFont typeface="Symbol" panose="05050102010706020507" pitchFamily="18" charset="2"/>
              <a:buNone/>
              <a:tabLst/>
              <a:defRPr/>
            </a:pPr>
            <a:r>
              <a:rPr lang="cs-CZ" sz="800" dirty="0"/>
              <a:t>Počet osob, které využijí podpořenou službu či program během trvání projektu. "Služba/program" je poskytování pomoci a podpory fyzickým osobám v nepříznivé sociální či zdravotní situaci. Využíváním je myšleno být doložitelné klientem (tj. každá osoba je uvedená pouze jednou) dle standardů využívaných pro danou službu. Osoby uvedené v tomto indikátoru nejsou účastníky ve smyslu indikátoru 600 000 Celkový počet účastníků. Jedná se o osoby, které: - nemají přímý prospěch z finanční podpory ESF+, ale prospěch nepřímý, nebo - nelze s ohledem na anonymizovanou evidenci klientů u poskytované služby/programu či specifika cílové skupiny zahrnout do indikátoru 600 000 Celkový počet účastníků (jedná se o situace, kdy služba/program je poskytována dle příslušné právní úpravy), nebo - mají přímý prospěch z finanční podpory ESF+, tato podpora však z objektivních důvodů nepřesáhne limit bagatelní podpory. "Podpořené" znamená že dostaly finanční podporu z ESF+.</a:t>
            </a:r>
            <a:endParaRPr lang="cs-CZ" sz="800" b="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just">
              <a:spcAft>
                <a:spcPts val="1100"/>
              </a:spcAft>
              <a:buFont typeface="Symbol" panose="05050102010706020507" pitchFamily="18" charset="2"/>
              <a:buNone/>
            </a:pPr>
            <a:endParaRPr lang="cs-CZ" sz="800" kern="1200" dirty="0">
              <a:solidFill>
                <a:schemeClr val="tx1"/>
              </a:solidFill>
              <a:effectLst/>
              <a:latin typeface="+mn-lt"/>
              <a:ea typeface="+mn-ea"/>
              <a:cs typeface="+mn-cs"/>
            </a:endParaRPr>
          </a:p>
          <a:p>
            <a:pPr marL="0" lvl="0" indent="0" algn="just">
              <a:spcAft>
                <a:spcPts val="1100"/>
              </a:spcAft>
              <a:buFont typeface="Symbol" panose="05050102010706020507" pitchFamily="18" charset="2"/>
              <a:buNone/>
            </a:pPr>
            <a:r>
              <a:rPr lang="cs-CZ" sz="500" b="1" dirty="0"/>
              <a:t>Účastníci projektů, u nichž intervence formou sociální práce naplnila svůj účel</a:t>
            </a:r>
            <a:endParaRPr lang="cs-CZ" sz="500" b="1" kern="1200" dirty="0">
              <a:solidFill>
                <a:schemeClr val="tx1"/>
              </a:solidFill>
              <a:effectLst/>
              <a:latin typeface="+mn-lt"/>
              <a:ea typeface="+mn-ea"/>
              <a:cs typeface="+mn-cs"/>
            </a:endParaRPr>
          </a:p>
          <a:p>
            <a:pPr marL="0" lvl="0" indent="0" algn="just">
              <a:spcAft>
                <a:spcPts val="1100"/>
              </a:spcAft>
              <a:buFont typeface="Symbol" panose="05050102010706020507" pitchFamily="18" charset="2"/>
              <a:buNone/>
            </a:pPr>
            <a:r>
              <a:rPr lang="cs-CZ" sz="800" dirty="0"/>
              <a:t>Počet účastníků, kterým jsou poskytovány intervence sociální práce, mají uzavřen individuální plán a jeho kladné vyhodnocení svědčí o kvalitativní změně v životě. Příjemce provede do jednoho měsíce po ukončení podpory na základě uzavřeného individuálního plánu vyhodnocení splnění cílů stanovených v individuálním plánu zaměřených na řešení klientovy nepříznivé sociální situace.</a:t>
            </a:r>
            <a:endParaRPr lang="cs-CZ" sz="500" kern="1200" dirty="0">
              <a:solidFill>
                <a:schemeClr val="tx1"/>
              </a:solidFill>
              <a:effectLst/>
              <a:latin typeface="+mn-lt"/>
              <a:ea typeface="+mn-ea"/>
              <a:cs typeface="+mn-cs"/>
            </a:endParaRPr>
          </a:p>
          <a:p>
            <a:pPr marL="0" lvl="0" indent="0" algn="just">
              <a:spcAft>
                <a:spcPts val="1100"/>
              </a:spcAft>
              <a:buFont typeface="Symbol" panose="05050102010706020507" pitchFamily="18" charset="2"/>
              <a:buNone/>
            </a:pPr>
            <a:endParaRPr lang="cs-CZ" sz="800" kern="1200" dirty="0">
              <a:solidFill>
                <a:schemeClr val="tx1"/>
              </a:solidFill>
              <a:effectLst/>
              <a:latin typeface="+mn-lt"/>
              <a:ea typeface="+mn-ea"/>
              <a:cs typeface="+mn-cs"/>
            </a:endParaRPr>
          </a:p>
          <a:p>
            <a:pPr marL="0" lvl="0" indent="0" algn="just">
              <a:spcAft>
                <a:spcPts val="1100"/>
              </a:spcAft>
              <a:buFont typeface="Symbol" panose="05050102010706020507" pitchFamily="18" charset="2"/>
              <a:buNone/>
            </a:pPr>
            <a:endParaRPr lang="cs-CZ" sz="800" kern="1200" dirty="0">
              <a:solidFill>
                <a:schemeClr val="tx1"/>
              </a:solidFill>
              <a:effectLst/>
              <a:latin typeface="+mn-lt"/>
              <a:ea typeface="+mn-ea"/>
              <a:cs typeface="+mn-cs"/>
            </a:endParaRPr>
          </a:p>
        </p:txBody>
      </p:sp>
      <p:sp>
        <p:nvSpPr>
          <p:cNvPr id="4" name="Zástupný symbol pro číslo snímku 3"/>
          <p:cNvSpPr>
            <a:spLocks noGrp="1"/>
          </p:cNvSpPr>
          <p:nvPr>
            <p:ph type="sldNum" sz="quarter" idx="5"/>
          </p:nvPr>
        </p:nvSpPr>
        <p:spPr/>
        <p:txBody>
          <a:bodyPr/>
          <a:lstStyle/>
          <a:p>
            <a:fld id="{53FB31FA-E905-4016-9D4B-970DF0C7EE08}" type="slidenum">
              <a:rPr lang="cs-CZ" smtClean="0"/>
              <a:t>48</a:t>
            </a:fld>
            <a:endParaRPr lang="cs-CZ" dirty="0"/>
          </a:p>
        </p:txBody>
      </p:sp>
    </p:spTree>
    <p:extLst>
      <p:ext uri="{BB962C8B-B14F-4D97-AF65-F5344CB8AC3E}">
        <p14:creationId xmlns:p14="http://schemas.microsoft.com/office/powerpoint/2010/main" val="1504316769"/>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0" lvl="0" indent="0" algn="just">
              <a:spcAft>
                <a:spcPts val="1100"/>
              </a:spcAft>
              <a:buFont typeface="Symbol" panose="05050102010706020507" pitchFamily="18" charset="2"/>
              <a:buNone/>
            </a:pPr>
            <a:endParaRPr lang="cs-CZ" sz="1200" kern="1200" dirty="0">
              <a:solidFill>
                <a:schemeClr val="tx1"/>
              </a:solidFill>
              <a:effectLst/>
              <a:latin typeface="+mn-lt"/>
              <a:ea typeface="+mn-ea"/>
              <a:cs typeface="+mn-cs"/>
            </a:endParaRPr>
          </a:p>
        </p:txBody>
      </p:sp>
      <p:sp>
        <p:nvSpPr>
          <p:cNvPr id="4" name="Zástupný symbol pro číslo snímku 3"/>
          <p:cNvSpPr>
            <a:spLocks noGrp="1"/>
          </p:cNvSpPr>
          <p:nvPr>
            <p:ph type="sldNum" sz="quarter" idx="5"/>
          </p:nvPr>
        </p:nvSpPr>
        <p:spPr/>
        <p:txBody>
          <a:bodyPr/>
          <a:lstStyle/>
          <a:p>
            <a:fld id="{53FB31FA-E905-4016-9D4B-970DF0C7EE08}" type="slidenum">
              <a:rPr lang="cs-CZ" smtClean="0"/>
              <a:t>49</a:t>
            </a:fld>
            <a:endParaRPr lang="cs-CZ" dirty="0"/>
          </a:p>
        </p:txBody>
      </p:sp>
    </p:spTree>
    <p:extLst>
      <p:ext uri="{BB962C8B-B14F-4D97-AF65-F5344CB8AC3E}">
        <p14:creationId xmlns:p14="http://schemas.microsoft.com/office/powerpoint/2010/main" val="5624223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53FB31FA-E905-4016-9D4B-970DF0C7EE08}" type="slidenum">
              <a:rPr lang="cs-CZ" smtClean="0"/>
              <a:t>5</a:t>
            </a:fld>
            <a:endParaRPr lang="cs-CZ" dirty="0"/>
          </a:p>
        </p:txBody>
      </p:sp>
    </p:spTree>
    <p:extLst>
      <p:ext uri="{BB962C8B-B14F-4D97-AF65-F5344CB8AC3E}">
        <p14:creationId xmlns:p14="http://schemas.microsoft.com/office/powerpoint/2010/main" val="1248958307"/>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53FB31FA-E905-4016-9D4B-970DF0C7EE08}" type="slidenum">
              <a:rPr lang="cs-CZ" smtClean="0"/>
              <a:t>50</a:t>
            </a:fld>
            <a:endParaRPr lang="cs-CZ" dirty="0"/>
          </a:p>
        </p:txBody>
      </p:sp>
    </p:spTree>
    <p:extLst>
      <p:ext uri="{BB962C8B-B14F-4D97-AF65-F5344CB8AC3E}">
        <p14:creationId xmlns:p14="http://schemas.microsoft.com/office/powerpoint/2010/main" val="3807284345"/>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lvl="0"/>
            <a:endParaRPr lang="cs-CZ" dirty="0"/>
          </a:p>
        </p:txBody>
      </p:sp>
      <p:sp>
        <p:nvSpPr>
          <p:cNvPr id="4" name="Zástupný symbol pro číslo snímku 3"/>
          <p:cNvSpPr>
            <a:spLocks noGrp="1"/>
          </p:cNvSpPr>
          <p:nvPr>
            <p:ph type="sldNum" sz="quarter" idx="5"/>
          </p:nvPr>
        </p:nvSpPr>
        <p:spPr/>
        <p:txBody>
          <a:bodyPr/>
          <a:lstStyle/>
          <a:p>
            <a:fld id="{53FB31FA-E905-4016-9D4B-970DF0C7EE08}" type="slidenum">
              <a:rPr lang="cs-CZ" smtClean="0"/>
              <a:t>51</a:t>
            </a:fld>
            <a:endParaRPr lang="cs-CZ" dirty="0"/>
          </a:p>
        </p:txBody>
      </p:sp>
    </p:spTree>
    <p:extLst>
      <p:ext uri="{BB962C8B-B14F-4D97-AF65-F5344CB8AC3E}">
        <p14:creationId xmlns:p14="http://schemas.microsoft.com/office/powerpoint/2010/main" val="3681282559"/>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lvl="0"/>
            <a:endParaRPr lang="cs-CZ" dirty="0"/>
          </a:p>
        </p:txBody>
      </p:sp>
      <p:sp>
        <p:nvSpPr>
          <p:cNvPr id="4" name="Zástupný symbol pro číslo snímku 3"/>
          <p:cNvSpPr>
            <a:spLocks noGrp="1"/>
          </p:cNvSpPr>
          <p:nvPr>
            <p:ph type="sldNum" sz="quarter" idx="5"/>
          </p:nvPr>
        </p:nvSpPr>
        <p:spPr/>
        <p:txBody>
          <a:bodyPr/>
          <a:lstStyle/>
          <a:p>
            <a:fld id="{53FB31FA-E905-4016-9D4B-970DF0C7EE08}" type="slidenum">
              <a:rPr lang="cs-CZ" smtClean="0"/>
              <a:t>52</a:t>
            </a:fld>
            <a:endParaRPr lang="cs-CZ" dirty="0"/>
          </a:p>
        </p:txBody>
      </p:sp>
    </p:spTree>
    <p:extLst>
      <p:ext uri="{BB962C8B-B14F-4D97-AF65-F5344CB8AC3E}">
        <p14:creationId xmlns:p14="http://schemas.microsoft.com/office/powerpoint/2010/main" val="3068627034"/>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lvl="0"/>
            <a:endParaRPr lang="cs-CZ" dirty="0"/>
          </a:p>
        </p:txBody>
      </p:sp>
      <p:sp>
        <p:nvSpPr>
          <p:cNvPr id="4" name="Zástupný symbol pro číslo snímku 3"/>
          <p:cNvSpPr>
            <a:spLocks noGrp="1"/>
          </p:cNvSpPr>
          <p:nvPr>
            <p:ph type="sldNum" sz="quarter" idx="5"/>
          </p:nvPr>
        </p:nvSpPr>
        <p:spPr/>
        <p:txBody>
          <a:bodyPr/>
          <a:lstStyle/>
          <a:p>
            <a:fld id="{53FB31FA-E905-4016-9D4B-970DF0C7EE08}" type="slidenum">
              <a:rPr lang="cs-CZ" smtClean="0"/>
              <a:t>53</a:t>
            </a:fld>
            <a:endParaRPr lang="cs-CZ" dirty="0"/>
          </a:p>
        </p:txBody>
      </p:sp>
    </p:spTree>
    <p:extLst>
      <p:ext uri="{BB962C8B-B14F-4D97-AF65-F5344CB8AC3E}">
        <p14:creationId xmlns:p14="http://schemas.microsoft.com/office/powerpoint/2010/main" val="3025980013"/>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sz="1200" dirty="0">
                <a:effectLst/>
                <a:latin typeface="Calibri" panose="020F0502020204030204" pitchFamily="34" charset="0"/>
                <a:ea typeface="Calibri" panose="020F0502020204030204" pitchFamily="34" charset="0"/>
              </a:rPr>
              <a:t>Pokud by si </a:t>
            </a:r>
            <a:r>
              <a:rPr lang="cs-CZ" sz="1200" dirty="0">
                <a:effectLst/>
                <a:highlight>
                  <a:srgbClr val="FFFF00"/>
                </a:highlight>
                <a:latin typeface="Calibri" panose="020F0502020204030204" pitchFamily="34" charset="0"/>
                <a:ea typeface="Calibri" panose="020F0502020204030204" pitchFamily="34" charset="0"/>
              </a:rPr>
              <a:t>MAS sama nakupovala kompenzační pomůcky s tím, že je bude zapůjčovat,</a:t>
            </a:r>
            <a:r>
              <a:rPr lang="cs-CZ" sz="1200" dirty="0">
                <a:effectLst/>
                <a:latin typeface="Calibri" panose="020F0502020204030204" pitchFamily="34" charset="0"/>
                <a:ea typeface="Calibri" panose="020F0502020204030204" pitchFamily="34" charset="0"/>
              </a:rPr>
              <a:t> měla by jejich pořízení mít financováno v de minimis. Půjčoven těchto pomůcek je dost a existuje zde trh. Cílem není, aby MASky vytěsňovaly tyto dodavatele z trhu.</a:t>
            </a:r>
          </a:p>
          <a:p>
            <a:r>
              <a:rPr lang="cs-CZ" sz="1200" dirty="0">
                <a:effectLst/>
                <a:latin typeface="Calibri" panose="020F0502020204030204" pitchFamily="34" charset="0"/>
                <a:ea typeface="Calibri" panose="020F0502020204030204" pitchFamily="34" charset="0"/>
              </a:rPr>
              <a:t>Uvedené platí také pro </a:t>
            </a:r>
            <a:r>
              <a:rPr lang="cs-CZ" sz="1200" dirty="0">
                <a:effectLst/>
                <a:highlight>
                  <a:srgbClr val="FFFF00"/>
                </a:highlight>
                <a:latin typeface="Calibri" panose="020F0502020204030204" pitchFamily="34" charset="0"/>
                <a:ea typeface="Calibri" panose="020F0502020204030204" pitchFamily="34" charset="0"/>
              </a:rPr>
              <a:t>bezplatné </a:t>
            </a:r>
            <a:r>
              <a:rPr lang="cs-CZ" sz="800" dirty="0">
                <a:effectLst/>
                <a:highlight>
                  <a:srgbClr val="FFFF00"/>
                </a:highlight>
                <a:latin typeface="Calibri" panose="020F0502020204030204" pitchFamily="34" charset="0"/>
                <a:ea typeface="Calibri" panose="020F0502020204030204" pitchFamily="34" charset="0"/>
              </a:rPr>
              <a:t>půjčování</a:t>
            </a:r>
            <a:r>
              <a:rPr lang="cs-CZ" sz="1200" dirty="0">
                <a:effectLst/>
                <a:highlight>
                  <a:srgbClr val="FFFF00"/>
                </a:highlight>
                <a:latin typeface="Calibri" panose="020F0502020204030204" pitchFamily="34" charset="0"/>
                <a:ea typeface="Calibri" panose="020F0502020204030204" pitchFamily="34" charset="0"/>
              </a:rPr>
              <a:t> kompenzačních pomůcek.</a:t>
            </a:r>
            <a:r>
              <a:rPr lang="cs-CZ" sz="1200" dirty="0">
                <a:effectLst/>
                <a:latin typeface="Calibri" panose="020F0502020204030204" pitchFamily="34" charset="0"/>
                <a:ea typeface="Calibri" panose="020F0502020204030204" pitchFamily="34" charset="0"/>
              </a:rPr>
              <a:t> Trh s půjčováním pomůcek je poměrně silný a podnikatelé jsou schopni dovést potřebnou pomůcku také do odlehlejších míst. Pokud by tedy MASka půjčovala pomůcky, hrozí ovlivnění stávajícího trhu a tato aktivita musí být označena jako VP.</a:t>
            </a:r>
          </a:p>
          <a:p>
            <a:pPr lvl="0"/>
            <a:endParaRPr lang="cs-CZ" sz="1000" u="none" kern="1200" dirty="0">
              <a:solidFill>
                <a:schemeClr val="tx1"/>
              </a:solidFill>
              <a:effectLst/>
              <a:latin typeface="+mn-lt"/>
              <a:ea typeface="+mn-ea"/>
              <a:cs typeface="+mn-cs"/>
            </a:endParaRPr>
          </a:p>
          <a:p>
            <a:pPr lvl="0"/>
            <a:endParaRPr lang="cs-CZ" sz="1000" u="none" kern="1200" dirty="0">
              <a:solidFill>
                <a:schemeClr val="tx1"/>
              </a:solidFill>
              <a:effectLst/>
              <a:latin typeface="+mn-lt"/>
              <a:ea typeface="+mn-ea"/>
              <a:cs typeface="+mn-cs"/>
            </a:endParaRPr>
          </a:p>
          <a:p>
            <a:pPr lvl="0"/>
            <a:r>
              <a:rPr lang="cs-CZ" sz="1000" u="none" kern="1200" dirty="0">
                <a:solidFill>
                  <a:schemeClr val="tx1"/>
                </a:solidFill>
                <a:effectLst/>
                <a:latin typeface="+mn-lt"/>
                <a:ea typeface="+mn-ea"/>
                <a:cs typeface="+mn-cs"/>
              </a:rPr>
              <a:t>Zaměstnanost: důležitým hlediskem je vždy zapojení podpořeného zaměstnance do činnosti soutěžního charakteru. </a:t>
            </a:r>
            <a:endParaRPr lang="cs-CZ" dirty="0"/>
          </a:p>
          <a:p>
            <a:pPr lvl="0"/>
            <a:endParaRPr lang="cs-CZ" dirty="0"/>
          </a:p>
        </p:txBody>
      </p:sp>
      <p:sp>
        <p:nvSpPr>
          <p:cNvPr id="4" name="Zástupný symbol pro číslo snímku 3"/>
          <p:cNvSpPr>
            <a:spLocks noGrp="1"/>
          </p:cNvSpPr>
          <p:nvPr>
            <p:ph type="sldNum" sz="quarter" idx="5"/>
          </p:nvPr>
        </p:nvSpPr>
        <p:spPr/>
        <p:txBody>
          <a:bodyPr/>
          <a:lstStyle/>
          <a:p>
            <a:fld id="{53FB31FA-E905-4016-9D4B-970DF0C7EE08}" type="slidenum">
              <a:rPr lang="cs-CZ" smtClean="0"/>
              <a:t>54</a:t>
            </a:fld>
            <a:endParaRPr lang="cs-CZ" dirty="0"/>
          </a:p>
        </p:txBody>
      </p:sp>
    </p:spTree>
    <p:extLst>
      <p:ext uri="{BB962C8B-B14F-4D97-AF65-F5344CB8AC3E}">
        <p14:creationId xmlns:p14="http://schemas.microsoft.com/office/powerpoint/2010/main" val="1070992003"/>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800" b="1" dirty="0">
                <a:effectLst/>
                <a:latin typeface="Arial" panose="020B0604020202020204" pitchFamily="34" charset="0"/>
                <a:ea typeface="Calibri" panose="020F0502020204030204" pitchFamily="34" charset="0"/>
                <a:cs typeface="Times New Roman" panose="02020603050405020304" pitchFamily="18" charset="0"/>
              </a:rPr>
              <a:t>Definice jednotlivých oprávněných partnerů s finančním příspěvkem: </a:t>
            </a:r>
            <a:endParaRPr lang="cs-CZ" sz="800" dirty="0">
              <a:effectLst/>
              <a:latin typeface="Calibri" panose="020F0502020204030204" pitchFamily="34" charset="0"/>
              <a:ea typeface="Calibri" panose="020F0502020204030204" pitchFamily="34" charset="0"/>
              <a:cs typeface="Times New Roman" panose="02020603050405020304" pitchFamily="18" charset="0"/>
            </a:endParaRPr>
          </a:p>
          <a:p>
            <a:r>
              <a:rPr lang="cs-CZ" sz="800" dirty="0">
                <a:effectLst/>
                <a:latin typeface="Arial" panose="020B0604020202020204" pitchFamily="34" charset="0"/>
                <a:ea typeface="Calibri" panose="020F0502020204030204" pitchFamily="34" charset="0"/>
              </a:rPr>
              <a:t>Dobrovolné svazky obcí</a:t>
            </a:r>
          </a:p>
          <a:p>
            <a:pPr marL="0" marR="0" lvl="0" indent="0" algn="l" defTabSz="914400" rtl="0" eaLnBrk="1" fontAlgn="auto" latinLnBrk="0" hangingPunct="1">
              <a:lnSpc>
                <a:spcPct val="100000"/>
              </a:lnSpc>
              <a:spcBef>
                <a:spcPts val="0"/>
              </a:spcBef>
              <a:spcAft>
                <a:spcPts val="0"/>
              </a:spcAft>
              <a:buClrTx/>
              <a:buSzTx/>
              <a:buFontTx/>
              <a:buNone/>
              <a:tabLst/>
              <a:defRPr/>
            </a:pPr>
            <a:r>
              <a:rPr lang="cs-CZ" sz="800" dirty="0">
                <a:effectLst/>
                <a:latin typeface="Arial" panose="020B0604020202020204" pitchFamily="34" charset="0"/>
                <a:ea typeface="Calibri" panose="020F0502020204030204" pitchFamily="34" charset="0"/>
                <a:cs typeface="Times New Roman" panose="02020603050405020304" pitchFamily="18" charset="0"/>
              </a:rPr>
              <a:t>Nestátní neziskové organizace</a:t>
            </a:r>
            <a:endParaRPr lang="cs-CZ" sz="800" dirty="0">
              <a:effectLst/>
              <a:latin typeface="Calibri" panose="020F0502020204030204" pitchFamily="34" charset="0"/>
              <a:ea typeface="Calibri" panose="020F0502020204030204" pitchFamily="34" charset="0"/>
              <a:cs typeface="Times New Roman" panose="02020603050405020304" pitchFamily="18" charset="0"/>
            </a:endParaRPr>
          </a:p>
          <a:p>
            <a:r>
              <a:rPr lang="cs-CZ" sz="800" dirty="0">
                <a:effectLst/>
                <a:latin typeface="Arial" panose="020B0604020202020204" pitchFamily="34" charset="0"/>
                <a:ea typeface="Calibri" panose="020F0502020204030204" pitchFamily="34" charset="0"/>
              </a:rPr>
              <a:t>Obce</a:t>
            </a:r>
          </a:p>
          <a:p>
            <a:r>
              <a:rPr lang="cs-CZ" sz="800" dirty="0">
                <a:effectLst/>
                <a:latin typeface="Arial" panose="020B0604020202020204" pitchFamily="34" charset="0"/>
                <a:ea typeface="Calibri" panose="020F0502020204030204" pitchFamily="34" charset="0"/>
              </a:rPr>
              <a:t>Obchodní korporace</a:t>
            </a:r>
          </a:p>
          <a:p>
            <a:r>
              <a:rPr lang="cs-CZ" sz="800" kern="1200" dirty="0">
                <a:solidFill>
                  <a:schemeClr val="tx1"/>
                </a:solidFill>
                <a:effectLst/>
                <a:latin typeface="Arial" panose="020B0604020202020204" pitchFamily="34" charset="0"/>
                <a:ea typeface="+mn-ea"/>
                <a:cs typeface="+mn-cs"/>
              </a:rPr>
              <a:t>OSVČ</a:t>
            </a:r>
          </a:p>
          <a:p>
            <a:r>
              <a:rPr lang="cs-CZ" sz="800" dirty="0">
                <a:effectLst/>
                <a:latin typeface="Arial" panose="020B0604020202020204" pitchFamily="34" charset="0"/>
                <a:ea typeface="Calibri" panose="020F0502020204030204" pitchFamily="34" charset="0"/>
              </a:rPr>
              <a:t>Příspěvkové organizace zřízené kraji a obcemi</a:t>
            </a:r>
            <a:endParaRPr lang="cs-CZ" sz="800" kern="1200" dirty="0">
              <a:solidFill>
                <a:schemeClr val="tx1"/>
              </a:solidFill>
              <a:effectLst/>
              <a:latin typeface="Arial" panose="020B0604020202020204" pitchFamily="34" charset="0"/>
              <a:ea typeface="+mn-ea"/>
              <a:cs typeface="+mn-cs"/>
            </a:endParaRPr>
          </a:p>
          <a:p>
            <a:endParaRPr lang="cs-CZ" sz="800" kern="1200" dirty="0">
              <a:solidFill>
                <a:schemeClr val="tx1"/>
              </a:solidFill>
              <a:effectLst/>
              <a:latin typeface="Arial" panose="020B0604020202020204" pitchFamily="34" charset="0"/>
              <a:ea typeface="+mn-ea"/>
              <a:cs typeface="+mn-cs"/>
            </a:endParaRPr>
          </a:p>
          <a:p>
            <a:pPr algn="just">
              <a:spcAft>
                <a:spcPts val="1100"/>
              </a:spcAft>
            </a:pPr>
            <a:r>
              <a:rPr lang="cs-CZ" sz="800" b="1" dirty="0">
                <a:effectLst/>
                <a:latin typeface="Arial" panose="020B0604020202020204" pitchFamily="34" charset="0"/>
                <a:ea typeface="Calibri" panose="020F0502020204030204" pitchFamily="34" charset="0"/>
                <a:cs typeface="Times New Roman" panose="02020603050405020304" pitchFamily="18" charset="0"/>
              </a:rPr>
              <a:t>Oprávněnými partnery s finančním příspěvkem nemohou být: </a:t>
            </a:r>
            <a:endParaRPr lang="cs-CZ" sz="800" b="1"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buFont typeface="Symbol" panose="05050102010706020507" pitchFamily="18" charset="2"/>
              <a:buChar char=""/>
            </a:pPr>
            <a:r>
              <a:rPr lang="cs-CZ" sz="800" dirty="0">
                <a:effectLst/>
                <a:latin typeface="Arial" panose="020B0604020202020204" pitchFamily="34" charset="0"/>
                <a:ea typeface="Calibri" panose="020F0502020204030204" pitchFamily="34" charset="0"/>
                <a:cs typeface="Times New Roman" panose="02020603050405020304" pitchFamily="18" charset="0"/>
              </a:rPr>
              <a:t>Organizační složky státu </a:t>
            </a:r>
            <a:endParaRPr lang="cs-CZ" sz="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Aft>
                <a:spcPts val="1100"/>
              </a:spcAft>
              <a:buFont typeface="Symbol" panose="05050102010706020507" pitchFamily="18" charset="2"/>
              <a:buChar char=""/>
            </a:pPr>
            <a:r>
              <a:rPr lang="cs-CZ" sz="800" dirty="0">
                <a:effectLst/>
                <a:latin typeface="Arial" panose="020B0604020202020204" pitchFamily="34" charset="0"/>
                <a:ea typeface="Calibri" panose="020F0502020204030204" pitchFamily="34" charset="0"/>
                <a:cs typeface="Times New Roman" panose="02020603050405020304" pitchFamily="18" charset="0"/>
              </a:rPr>
              <a:t>Příspěvkové organizace zřízené organizačními složkami státu</a:t>
            </a:r>
          </a:p>
          <a:p>
            <a:pPr marL="342900" lvl="0" indent="-342900" algn="just">
              <a:spcAft>
                <a:spcPts val="1100"/>
              </a:spcAft>
              <a:buFont typeface="Symbol" panose="05050102010706020507" pitchFamily="18" charset="2"/>
              <a:buChar char=""/>
            </a:pPr>
            <a:r>
              <a:rPr lang="cs-CZ" sz="800" dirty="0">
                <a:effectLst/>
                <a:latin typeface="Arial" panose="020B0604020202020204" pitchFamily="34" charset="0"/>
                <a:ea typeface="Calibri" panose="020F0502020204030204" pitchFamily="34" charset="0"/>
              </a:rPr>
              <a:t>Kraje</a:t>
            </a:r>
          </a:p>
          <a:p>
            <a:pPr marL="342900" lvl="0" indent="-342900" algn="just">
              <a:spcAft>
                <a:spcPts val="1100"/>
              </a:spcAft>
              <a:buFont typeface="Symbol" panose="05050102010706020507" pitchFamily="18" charset="2"/>
              <a:buChar char=""/>
            </a:pPr>
            <a:endParaRPr lang="cs-CZ" sz="800" kern="1200" dirty="0">
              <a:solidFill>
                <a:schemeClr val="tx1"/>
              </a:solidFill>
              <a:effectLst/>
              <a:latin typeface="Arial" panose="020B0604020202020204" pitchFamily="34" charset="0"/>
              <a:ea typeface="+mn-ea"/>
              <a:cs typeface="+mn-cs"/>
            </a:endParaRPr>
          </a:p>
          <a:p>
            <a:pPr marL="0" marR="0" lvl="0" indent="0" algn="just" defTabSz="914400" rtl="0" eaLnBrk="1" fontAlgn="auto" latinLnBrk="0" hangingPunct="1">
              <a:lnSpc>
                <a:spcPct val="100000"/>
              </a:lnSpc>
              <a:spcBef>
                <a:spcPts val="0"/>
              </a:spcBef>
              <a:spcAft>
                <a:spcPts val="1100"/>
              </a:spcAft>
              <a:buClrTx/>
              <a:buSzTx/>
              <a:buFont typeface="Symbol" panose="05050102010706020507" pitchFamily="18" charset="2"/>
              <a:buNone/>
              <a:tabLst/>
              <a:defRPr/>
            </a:pPr>
            <a:r>
              <a:rPr lang="cs-CZ" sz="800" dirty="0">
                <a:effectLst/>
                <a:latin typeface="Calibri" panose="020F0502020204030204" pitchFamily="34" charset="0"/>
                <a:ea typeface="Calibri" panose="020F0502020204030204" pitchFamily="34" charset="0"/>
                <a:cs typeface="Times New Roman" panose="02020603050405020304" pitchFamily="18" charset="0"/>
              </a:rPr>
              <a:t>Jedno z kritérií pro výběr partnerů s finančním příspěvkem se musí zaměřit na ověření, zda je daný partner z území MAS nebo je na území dané MAS aktivní.</a:t>
            </a:r>
          </a:p>
          <a:p>
            <a:r>
              <a:rPr lang="cs-CZ" sz="800" dirty="0"/>
              <a:t>Dle Obecných pravidel pro žadatele a příjemce povinné kritérium lokálnosti.</a:t>
            </a:r>
          </a:p>
          <a:p>
            <a:r>
              <a:rPr lang="cs-CZ" sz="800" dirty="0"/>
              <a:t>Další kritéria mohou zohledňovat </a:t>
            </a:r>
            <a:r>
              <a:rPr lang="cs-CZ" sz="800" dirty="0">
                <a:effectLst/>
                <a:latin typeface="Calibri" panose="020F0502020204030204" pitchFamily="34" charset="0"/>
                <a:ea typeface="Calibri" panose="020F0502020204030204" pitchFamily="34" charset="0"/>
              </a:rPr>
              <a:t>prokazatelnou práci a zkušenost s cílovou skupinou v regionu MAS, prokazatelná kvalifikovaná personální kapacita.</a:t>
            </a:r>
          </a:p>
          <a:p>
            <a:endParaRPr lang="cs-CZ" sz="800" dirty="0">
              <a:effectLst/>
              <a:latin typeface="Calibri" panose="020F0502020204030204" pitchFamily="34" charset="0"/>
            </a:endParaRPr>
          </a:p>
          <a:p>
            <a:r>
              <a:rPr lang="cs-CZ" sz="800" dirty="0">
                <a:effectLst/>
                <a:latin typeface="Calibri" panose="020F0502020204030204" pitchFamily="34" charset="0"/>
                <a:ea typeface="Calibri" panose="020F0502020204030204" pitchFamily="34" charset="0"/>
              </a:rPr>
              <a:t>Lze nazvat: „odborná kvalifikace a kapacita“ partnera pro realizaci projektu.</a:t>
            </a:r>
          </a:p>
          <a:p>
            <a:endParaRPr lang="cs-CZ" sz="800" dirty="0">
              <a:effectLst/>
              <a:latin typeface="Calibri" panose="020F0502020204030204" pitchFamily="34" charset="0"/>
            </a:endParaRPr>
          </a:p>
          <a:p>
            <a:r>
              <a:rPr lang="cs-CZ" sz="800" dirty="0">
                <a:effectLst/>
                <a:latin typeface="Calibri" panose="020F0502020204030204" pitchFamily="34" charset="0"/>
              </a:rPr>
              <a:t>Nelze akceptovat kritérium: </a:t>
            </a:r>
            <a:r>
              <a:rPr lang="cs-CZ" sz="800" dirty="0">
                <a:effectLst/>
                <a:latin typeface="Calibri" panose="020F0502020204030204" pitchFamily="34" charset="0"/>
                <a:ea typeface="Calibri" panose="020F0502020204030204" pitchFamily="34" charset="0"/>
              </a:rPr>
              <a:t>zvýhodňující předchozí spolupráci (projekt v OPZ) nebo členství v MAS.</a:t>
            </a:r>
          </a:p>
          <a:p>
            <a:endParaRPr lang="cs-CZ" sz="800" dirty="0">
              <a:effectLst/>
              <a:latin typeface="Calibri" panose="020F0502020204030204" pitchFamily="34" charset="0"/>
            </a:endParaRPr>
          </a:p>
          <a:p>
            <a:r>
              <a:rPr lang="cs-CZ" sz="800" dirty="0">
                <a:effectLst/>
                <a:latin typeface="Calibri" panose="020F0502020204030204" pitchFamily="34" charset="0"/>
              </a:rPr>
              <a:t>Lze uvažovat o kritériu </a:t>
            </a:r>
            <a:r>
              <a:rPr lang="cs-CZ" sz="800" dirty="0">
                <a:effectLst/>
                <a:latin typeface="Calibri" panose="020F0502020204030204" pitchFamily="34" charset="0"/>
                <a:ea typeface="Calibri" panose="020F0502020204030204" pitchFamily="34" charset="0"/>
              </a:rPr>
              <a:t>zvýhodňující subjekt, který je aktivní při přípravě akčního plánu resp. ostatních aktivit souvisejících s rozjezdem období 21+ (např. účast na různých pracovních skupinách), ale toto kritérium ještě aktuálně ověřujeme u metodiků.</a:t>
            </a:r>
            <a:endParaRPr lang="cs-CZ" sz="800" dirty="0"/>
          </a:p>
          <a:p>
            <a:pPr marL="0" marR="0" lvl="0" indent="0" algn="just" defTabSz="914400" rtl="0" eaLnBrk="1" fontAlgn="auto" latinLnBrk="0" hangingPunct="1">
              <a:lnSpc>
                <a:spcPct val="100000"/>
              </a:lnSpc>
              <a:spcBef>
                <a:spcPts val="0"/>
              </a:spcBef>
              <a:spcAft>
                <a:spcPts val="1100"/>
              </a:spcAft>
              <a:buClrTx/>
              <a:buSzTx/>
              <a:buFont typeface="Symbol" panose="05050102010706020507" pitchFamily="18" charset="2"/>
              <a:buNone/>
              <a:tabLst/>
              <a:defRPr/>
            </a:pPr>
            <a:endParaRPr lang="cs-CZ" sz="80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sz="800" dirty="0"/>
          </a:p>
        </p:txBody>
      </p:sp>
      <p:sp>
        <p:nvSpPr>
          <p:cNvPr id="4" name="Zástupný symbol pro číslo snímku 3"/>
          <p:cNvSpPr>
            <a:spLocks noGrp="1"/>
          </p:cNvSpPr>
          <p:nvPr>
            <p:ph type="sldNum" sz="quarter" idx="5"/>
          </p:nvPr>
        </p:nvSpPr>
        <p:spPr/>
        <p:txBody>
          <a:bodyPr/>
          <a:lstStyle/>
          <a:p>
            <a:fld id="{53FB31FA-E905-4016-9D4B-970DF0C7EE08}" type="slidenum">
              <a:rPr lang="cs-CZ" smtClean="0"/>
              <a:t>55</a:t>
            </a:fld>
            <a:endParaRPr lang="cs-CZ" dirty="0"/>
          </a:p>
        </p:txBody>
      </p:sp>
    </p:spTree>
    <p:extLst>
      <p:ext uri="{BB962C8B-B14F-4D97-AF65-F5344CB8AC3E}">
        <p14:creationId xmlns:p14="http://schemas.microsoft.com/office/powerpoint/2010/main" val="2636435006"/>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53FB31FA-E905-4016-9D4B-970DF0C7EE08}" type="slidenum">
              <a:rPr lang="cs-CZ" smtClean="0"/>
              <a:t>56</a:t>
            </a:fld>
            <a:endParaRPr lang="cs-CZ" dirty="0"/>
          </a:p>
        </p:txBody>
      </p:sp>
    </p:spTree>
    <p:extLst>
      <p:ext uri="{BB962C8B-B14F-4D97-AF65-F5344CB8AC3E}">
        <p14:creationId xmlns:p14="http://schemas.microsoft.com/office/powerpoint/2010/main" val="1872251136"/>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sz="800" dirty="0"/>
              <a:t>Kritéria výběru:</a:t>
            </a:r>
          </a:p>
          <a:p>
            <a:endParaRPr lang="cs-CZ" sz="800" dirty="0"/>
          </a:p>
          <a:p>
            <a:r>
              <a:rPr lang="cs-CZ" sz="800" dirty="0"/>
              <a:t>Dle Obecných pravidel pro žadatele a příjemce povinné kritérium lokálnosti.</a:t>
            </a:r>
          </a:p>
          <a:p>
            <a:r>
              <a:rPr lang="cs-CZ" sz="800" dirty="0"/>
              <a:t>Další kritéria mohou zohledňovat </a:t>
            </a:r>
            <a:r>
              <a:rPr lang="cs-CZ" sz="800" dirty="0">
                <a:effectLst/>
                <a:latin typeface="Calibri" panose="020F0502020204030204" pitchFamily="34" charset="0"/>
                <a:ea typeface="Calibri" panose="020F0502020204030204" pitchFamily="34" charset="0"/>
              </a:rPr>
              <a:t>prokazatelnou práci a zkušenost s cílovou skupinou v regionu MAS, prokazatelná kvalifikovaná personální kapacita.</a:t>
            </a:r>
          </a:p>
          <a:p>
            <a:endParaRPr lang="cs-CZ" sz="800" dirty="0">
              <a:effectLst/>
              <a:latin typeface="Calibri" panose="020F0502020204030204" pitchFamily="34" charset="0"/>
            </a:endParaRPr>
          </a:p>
          <a:p>
            <a:r>
              <a:rPr lang="cs-CZ" sz="800" dirty="0">
                <a:effectLst/>
                <a:latin typeface="Calibri" panose="020F0502020204030204" pitchFamily="34" charset="0"/>
                <a:ea typeface="Calibri" panose="020F0502020204030204" pitchFamily="34" charset="0"/>
              </a:rPr>
              <a:t>Lze nazvat: „odborná kvalifikace a kapacita“ partnera pro realizaci projektu.</a:t>
            </a:r>
          </a:p>
          <a:p>
            <a:endParaRPr lang="cs-CZ" sz="800" dirty="0">
              <a:effectLst/>
              <a:latin typeface="Calibri" panose="020F0502020204030204" pitchFamily="34" charset="0"/>
            </a:endParaRPr>
          </a:p>
          <a:p>
            <a:r>
              <a:rPr lang="cs-CZ" sz="800" dirty="0">
                <a:effectLst/>
                <a:latin typeface="Calibri" panose="020F0502020204030204" pitchFamily="34" charset="0"/>
              </a:rPr>
              <a:t>Nelze akceptovat kritérium: </a:t>
            </a:r>
            <a:r>
              <a:rPr lang="cs-CZ" sz="800" dirty="0">
                <a:effectLst/>
                <a:latin typeface="Calibri" panose="020F0502020204030204" pitchFamily="34" charset="0"/>
                <a:ea typeface="Calibri" panose="020F0502020204030204" pitchFamily="34" charset="0"/>
              </a:rPr>
              <a:t>zvýhodňující předchozí spolupráci (projekt v OPZ) nebo členství v MAS.</a:t>
            </a:r>
          </a:p>
          <a:p>
            <a:endParaRPr lang="cs-CZ" sz="800" dirty="0">
              <a:effectLst/>
              <a:latin typeface="Calibri" panose="020F0502020204030204" pitchFamily="34" charset="0"/>
            </a:endParaRPr>
          </a:p>
          <a:p>
            <a:r>
              <a:rPr lang="cs-CZ" sz="800" dirty="0">
                <a:effectLst/>
                <a:latin typeface="Calibri" panose="020F0502020204030204" pitchFamily="34" charset="0"/>
              </a:rPr>
              <a:t>Lze uvažovat o kritériu </a:t>
            </a:r>
            <a:r>
              <a:rPr lang="cs-CZ" sz="800" dirty="0">
                <a:effectLst/>
                <a:latin typeface="Calibri" panose="020F0502020204030204" pitchFamily="34" charset="0"/>
                <a:ea typeface="Calibri" panose="020F0502020204030204" pitchFamily="34" charset="0"/>
              </a:rPr>
              <a:t>zvýhodňující subjekt, který je aktivní při přípravě akčního plánu resp. ostatních aktivit souvisejících s rozjezdem období 21+ (např. účast na různých pracovních skupinách), ale toto kritérium ještě aktuálně ověřujeme u metodiků.</a:t>
            </a:r>
            <a:endParaRPr lang="cs-CZ" sz="800" dirty="0"/>
          </a:p>
        </p:txBody>
      </p:sp>
      <p:sp>
        <p:nvSpPr>
          <p:cNvPr id="4" name="Zástupný symbol pro číslo snímku 3"/>
          <p:cNvSpPr>
            <a:spLocks noGrp="1"/>
          </p:cNvSpPr>
          <p:nvPr>
            <p:ph type="sldNum" sz="quarter" idx="5"/>
          </p:nvPr>
        </p:nvSpPr>
        <p:spPr/>
        <p:txBody>
          <a:bodyPr/>
          <a:lstStyle/>
          <a:p>
            <a:fld id="{53FB31FA-E905-4016-9D4B-970DF0C7EE08}" type="slidenum">
              <a:rPr lang="cs-CZ" smtClean="0"/>
              <a:t>57</a:t>
            </a:fld>
            <a:endParaRPr lang="cs-CZ" dirty="0"/>
          </a:p>
        </p:txBody>
      </p:sp>
    </p:spTree>
    <p:extLst>
      <p:ext uri="{BB962C8B-B14F-4D97-AF65-F5344CB8AC3E}">
        <p14:creationId xmlns:p14="http://schemas.microsoft.com/office/powerpoint/2010/main" val="4152276279"/>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53FB31FA-E905-4016-9D4B-970DF0C7EE08}" type="slidenum">
              <a:rPr lang="cs-CZ" smtClean="0"/>
              <a:t>58</a:t>
            </a:fld>
            <a:endParaRPr lang="cs-CZ" dirty="0"/>
          </a:p>
        </p:txBody>
      </p:sp>
    </p:spTree>
    <p:extLst>
      <p:ext uri="{BB962C8B-B14F-4D97-AF65-F5344CB8AC3E}">
        <p14:creationId xmlns:p14="http://schemas.microsoft.com/office/powerpoint/2010/main" val="1882696507"/>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53FB31FA-E905-4016-9D4B-970DF0C7EE08}" type="slidenum">
              <a:rPr lang="cs-CZ" smtClean="0"/>
              <a:t>59</a:t>
            </a:fld>
            <a:endParaRPr lang="cs-CZ" dirty="0"/>
          </a:p>
        </p:txBody>
      </p:sp>
    </p:spTree>
    <p:extLst>
      <p:ext uri="{BB962C8B-B14F-4D97-AF65-F5344CB8AC3E}">
        <p14:creationId xmlns:p14="http://schemas.microsoft.com/office/powerpoint/2010/main" val="7158924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sz="800" cap="none" dirty="0">
                <a:effectLst/>
                <a:latin typeface="Arial" panose="020B0604020202020204" pitchFamily="34" charset="0"/>
                <a:ea typeface="Calibri" panose="020F0502020204030204" pitchFamily="34" charset="0"/>
                <a:cs typeface="Times New Roman" panose="02020603050405020304" pitchFamily="18" charset="0"/>
              </a:rPr>
              <a:t>1. PODPORA KOMUNITNÍ (SOCIÁLNÍ) PRÁCE </a:t>
            </a:r>
            <a:r>
              <a:rPr lang="cs-CZ" sz="800" b="0" cap="none" dirty="0">
                <a:effectLst/>
                <a:latin typeface="Arial" panose="020B0604020202020204" pitchFamily="34" charset="0"/>
                <a:ea typeface="Calibri" panose="020F0502020204030204" pitchFamily="34" charset="0"/>
                <a:cs typeface="Times New Roman" panose="02020603050405020304" pitchFamily="18" charset="0"/>
              </a:rPr>
              <a:t>včetně vzniku, fungování a rozvoje komunitních center; programy aktivizace a participace cílových skupin a zvyšující jejich zapojování se do života v obci/ komunitě včetně aktivit podporujících rozvoj a posilování prvků svépomoci, vzájemné pomoci, sousedské výpomoci, sdílení a výměny zkušenosti, podpory dobrovolnictví a mezigenerační výměny a výpomoci</a:t>
            </a:r>
            <a:endParaRPr lang="cs-CZ" sz="800" dirty="0"/>
          </a:p>
        </p:txBody>
      </p:sp>
      <p:sp>
        <p:nvSpPr>
          <p:cNvPr id="4" name="Zástupný symbol pro číslo snímku 3"/>
          <p:cNvSpPr>
            <a:spLocks noGrp="1"/>
          </p:cNvSpPr>
          <p:nvPr>
            <p:ph type="sldNum" sz="quarter" idx="5"/>
          </p:nvPr>
        </p:nvSpPr>
        <p:spPr/>
        <p:txBody>
          <a:bodyPr/>
          <a:lstStyle/>
          <a:p>
            <a:fld id="{53FB31FA-E905-4016-9D4B-970DF0C7EE08}" type="slidenum">
              <a:rPr lang="cs-CZ" smtClean="0"/>
              <a:t>6</a:t>
            </a:fld>
            <a:endParaRPr lang="cs-CZ" dirty="0"/>
          </a:p>
        </p:txBody>
      </p:sp>
    </p:spTree>
    <p:extLst>
      <p:ext uri="{BB962C8B-B14F-4D97-AF65-F5344CB8AC3E}">
        <p14:creationId xmlns:p14="http://schemas.microsoft.com/office/powerpoint/2010/main" val="1163260057"/>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53FB31FA-E905-4016-9D4B-970DF0C7EE08}" type="slidenum">
              <a:rPr lang="cs-CZ" smtClean="0"/>
              <a:t>60</a:t>
            </a:fld>
            <a:endParaRPr lang="cs-CZ" dirty="0"/>
          </a:p>
        </p:txBody>
      </p:sp>
    </p:spTree>
    <p:extLst>
      <p:ext uri="{BB962C8B-B14F-4D97-AF65-F5344CB8AC3E}">
        <p14:creationId xmlns:p14="http://schemas.microsoft.com/office/powerpoint/2010/main" val="1696469969"/>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53FB31FA-E905-4016-9D4B-970DF0C7EE08}" type="slidenum">
              <a:rPr lang="cs-CZ" smtClean="0"/>
              <a:t>61</a:t>
            </a:fld>
            <a:endParaRPr lang="cs-CZ" dirty="0"/>
          </a:p>
        </p:txBody>
      </p:sp>
    </p:spTree>
    <p:extLst>
      <p:ext uri="{BB962C8B-B14F-4D97-AF65-F5344CB8AC3E}">
        <p14:creationId xmlns:p14="http://schemas.microsoft.com/office/powerpoint/2010/main" val="33904395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342900" lvl="0" indent="-342900" algn="just">
              <a:spcBef>
                <a:spcPts val="300"/>
              </a:spcBef>
              <a:spcAft>
                <a:spcPts val="300"/>
              </a:spcAft>
              <a:buFont typeface="Symbol" panose="05050102010706020507" pitchFamily="18" charset="2"/>
              <a:buChar char=""/>
            </a:pPr>
            <a:r>
              <a:rPr lang="cs-CZ" sz="800" b="1" dirty="0">
                <a:effectLst/>
                <a:latin typeface="Arial" panose="020B0604020202020204" pitchFamily="34" charset="0"/>
                <a:ea typeface="Calibri" panose="020F0502020204030204" pitchFamily="34" charset="0"/>
                <a:cs typeface="Times New Roman" panose="02020603050405020304" pitchFamily="18" charset="0"/>
              </a:rPr>
              <a:t>kulturní/ multikulturní aktivity</a:t>
            </a:r>
            <a:r>
              <a:rPr lang="cs-CZ" sz="800" dirty="0">
                <a:effectLst/>
                <a:latin typeface="Arial" panose="020B0604020202020204" pitchFamily="34" charset="0"/>
                <a:ea typeface="Calibri" panose="020F0502020204030204" pitchFamily="34" charset="0"/>
                <a:cs typeface="Times New Roman" panose="02020603050405020304" pitchFamily="18" charset="0"/>
              </a:rPr>
              <a:t> realizované „samosprávně“, tj. sebeorganizované členy komunity (divadelní představení či výstava fotografií místní mládeže na určitá témata, filmové kluby, specifická podpora členů komunity z pohledu kulturní identity, sebevědomí a překonávání traumat různého charakteru apod.)</a:t>
            </a:r>
            <a:endParaRPr lang="cs-CZ" sz="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Bef>
                <a:spcPts val="300"/>
              </a:spcBef>
              <a:spcAft>
                <a:spcPts val="300"/>
              </a:spcAft>
              <a:buFont typeface="Symbol" panose="05050102010706020507" pitchFamily="18" charset="2"/>
              <a:buChar char=""/>
            </a:pPr>
            <a:r>
              <a:rPr lang="cs-CZ" sz="800" b="1" dirty="0">
                <a:effectLst/>
                <a:latin typeface="Arial" panose="020B0604020202020204" pitchFamily="34" charset="0"/>
                <a:ea typeface="Calibri" panose="020F0502020204030204" pitchFamily="34" charset="0"/>
                <a:cs typeface="Times New Roman" panose="02020603050405020304" pitchFamily="18" charset="0"/>
              </a:rPr>
              <a:t>výchovně/ vzdělávací a edukační aktivity </a:t>
            </a:r>
            <a:r>
              <a:rPr lang="cs-CZ" sz="800" dirty="0">
                <a:effectLst/>
                <a:latin typeface="Arial" panose="020B0604020202020204" pitchFamily="34" charset="0"/>
                <a:ea typeface="Calibri" panose="020F0502020204030204" pitchFamily="34" charset="0"/>
                <a:cs typeface="Times New Roman" panose="02020603050405020304" pitchFamily="18" charset="0"/>
              </a:rPr>
              <a:t>pro cílové skupiny a pro laickou </a:t>
            </a:r>
            <a:br>
              <a:rPr lang="cs-CZ" sz="800" dirty="0">
                <a:effectLst/>
                <a:latin typeface="Arial" panose="020B0604020202020204" pitchFamily="34" charset="0"/>
                <a:ea typeface="Calibri" panose="020F0502020204030204" pitchFamily="34" charset="0"/>
                <a:cs typeface="Times New Roman" panose="02020603050405020304" pitchFamily="18" charset="0"/>
              </a:rPr>
            </a:br>
            <a:r>
              <a:rPr lang="cs-CZ" sz="800" dirty="0">
                <a:effectLst/>
                <a:latin typeface="Arial" panose="020B0604020202020204" pitchFamily="34" charset="0"/>
                <a:ea typeface="Calibri" panose="020F0502020204030204" pitchFamily="34" charset="0"/>
                <a:cs typeface="Times New Roman" panose="02020603050405020304" pitchFamily="18" charset="0"/>
              </a:rPr>
              <a:t>i odbornou veřejnost </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s cílem posilovat vzdělávání v informační společnosti a přispívat k rozvíjení schopnosti dobře se orientovat v rychle měnícím se světě</a:t>
            </a:r>
            <a:r>
              <a:rPr lang="cs-CZ" sz="800" dirty="0">
                <a:effectLst/>
                <a:latin typeface="Arial" panose="020B0604020202020204" pitchFamily="34" charset="0"/>
                <a:ea typeface="Calibri" panose="020F0502020204030204" pitchFamily="34" charset="0"/>
                <a:cs typeface="Times New Roman" panose="02020603050405020304" pitchFamily="18" charset="0"/>
              </a:rPr>
              <a:t> (komunitní knihovny, mimoškolní doučování, motivační semináře/workshopy pro mládež zaměřené na budoucí uplatnění na trhu práce, podpora zvyšování dovedností pracovat s místní komunitou, přednášky a besedy s odborníky s cílem informovat o možnostech, diskutovat o účinných vylepšeních či místních inovacích, podvečerní kluby, sdílecí kruhy, promítání filmů, točení dokumentů apod.) </a:t>
            </a:r>
            <a:endParaRPr lang="cs-CZ" sz="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Bef>
                <a:spcPts val="300"/>
              </a:spcBef>
              <a:spcAft>
                <a:spcPts val="300"/>
              </a:spcAft>
              <a:buSzPts val="1200"/>
              <a:buFont typeface="Symbol" panose="05050102010706020507" pitchFamily="18" charset="2"/>
              <a:buChar char=""/>
            </a:pPr>
            <a:r>
              <a:rPr lang="cs-CZ" sz="800" dirty="0">
                <a:effectLst/>
                <a:latin typeface="Arial" panose="020B0604020202020204" pitchFamily="34" charset="0"/>
                <a:ea typeface="Calibri" panose="020F0502020204030204" pitchFamily="34" charset="0"/>
                <a:cs typeface="Times New Roman" panose="02020603050405020304" pitchFamily="18" charset="0"/>
              </a:rPr>
              <a:t>aktivity neformálních skupin veřejnosti a občanských iniciativ vzniklých na základě </a:t>
            </a:r>
            <a:r>
              <a:rPr lang="cs-CZ" sz="800" b="1" dirty="0">
                <a:effectLst/>
                <a:latin typeface="Arial" panose="020B0604020202020204" pitchFamily="34" charset="0"/>
                <a:ea typeface="Calibri" panose="020F0502020204030204" pitchFamily="34" charset="0"/>
                <a:cs typeface="Times New Roman" panose="02020603050405020304" pitchFamily="18" charset="0"/>
              </a:rPr>
              <a:t>zplnomocňujících metod práce</a:t>
            </a:r>
            <a:r>
              <a:rPr lang="cs-CZ" sz="800" dirty="0">
                <a:effectLst/>
                <a:latin typeface="Arial" panose="020B0604020202020204" pitchFamily="34" charset="0"/>
                <a:ea typeface="Calibri" panose="020F0502020204030204" pitchFamily="34" charset="0"/>
                <a:cs typeface="Times New Roman" panose="02020603050405020304" pitchFamily="18" charset="0"/>
              </a:rPr>
              <a:t> směřujících k řešení místních problémů (rada starších či dospívajících přináší zastupitelstvu náměty na zlepšení kvality života v obci, občansky vedené procesy a projekty, rozvoj zájmových skupin a sítí v sousedstvích přinášející pomoc místním občanům v řešení potřeb a problémů ovlivňujících kvalitu jejich života s dopadem na sociální začleňování a vstup na trh práce, podpora místních lídrů/ autorit z řad členů komunity apod.)</a:t>
            </a:r>
            <a:endParaRPr lang="cs-CZ" sz="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Bef>
                <a:spcPts val="300"/>
              </a:spcBef>
              <a:spcAft>
                <a:spcPts val="300"/>
              </a:spcAft>
              <a:buSzPts val="1200"/>
              <a:buFont typeface="Symbol" panose="05050102010706020507" pitchFamily="18" charset="2"/>
              <a:buChar char=""/>
            </a:pPr>
            <a:r>
              <a:rPr lang="cs-CZ" sz="800" b="1" dirty="0">
                <a:effectLst/>
                <a:latin typeface="Arial" panose="020B0604020202020204" pitchFamily="34" charset="0"/>
                <a:ea typeface="Calibri" panose="020F0502020204030204" pitchFamily="34" charset="0"/>
                <a:cs typeface="Times New Roman" panose="02020603050405020304" pitchFamily="18" charset="0"/>
              </a:rPr>
              <a:t>environmentální aktivity</a:t>
            </a:r>
            <a:r>
              <a:rPr lang="cs-CZ" sz="800" dirty="0">
                <a:effectLst/>
                <a:latin typeface="Arial" panose="020B0604020202020204" pitchFamily="34" charset="0"/>
                <a:ea typeface="Calibri" panose="020F0502020204030204" pitchFamily="34" charset="0"/>
                <a:cs typeface="Times New Roman" panose="02020603050405020304" pitchFamily="18" charset="0"/>
              </a:rPr>
              <a:t> a podpora jejich využití v rámci komunitní práce (aktivity zaměřené na zvelebování životního prostředí komunity, sběr odpadků, společná kultivace veřejných ploch, komunitní zahrada/ dílna/ doprava, obnova tradičního využívání krajiny, péče o krajinu, péče o kulturní či přírodní památky, údržba turistických tras a cyklostezek atd.)</a:t>
            </a:r>
            <a:endParaRPr lang="cs-CZ" sz="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Bef>
                <a:spcPts val="300"/>
              </a:spcBef>
              <a:spcAft>
                <a:spcPts val="300"/>
              </a:spcAft>
              <a:buSzPts val="1200"/>
              <a:buFont typeface="Symbol" panose="05050102010706020507" pitchFamily="18" charset="2"/>
              <a:buChar char=""/>
            </a:pPr>
            <a:r>
              <a:rPr lang="cs-CZ" sz="800" b="1" dirty="0">
                <a:effectLst/>
                <a:latin typeface="Arial" panose="020B0604020202020204" pitchFamily="34" charset="0"/>
                <a:ea typeface="Times New Roman" panose="02020603050405020304" pitchFamily="18" charset="0"/>
                <a:cs typeface="Times New Roman" panose="02020603050405020304" pitchFamily="18" charset="0"/>
              </a:rPr>
              <a:t>aktivity podporující zapojování cílových skupin do dobrovolnické činnosti</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 (péče potřebným spoluobčanům na bázi sousedské či generační výpomoci, podpora mezigeneračního setkávání, soužití a spolupráce, otevřené (dobrovolnické) komunitní kluby a komunitní setkávání jako prevence sociálního vyloučení, sousedský jarmark, komunitní kavárna či sdílená kuchyň nebo jídelna, spižírna, lokální potravinová banka </a:t>
            </a:r>
            <a:r>
              <a:rPr lang="cs-CZ" sz="800" dirty="0">
                <a:effectLst/>
                <a:latin typeface="Arial" panose="020B0604020202020204" pitchFamily="34" charset="0"/>
                <a:ea typeface="Calibri" panose="020F0502020204030204" pitchFamily="34" charset="0"/>
                <a:cs typeface="Times New Roman" panose="02020603050405020304" pitchFamily="18" charset="0"/>
              </a:rPr>
              <a:t>včetně zajištění distribuce jídla, pomůcek, potřeb pro domácnost nebo ošacení, </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bazar, sociální šatník a pomoc v nouzi, </a:t>
            </a:r>
            <a:r>
              <a:rPr lang="cs-CZ" sz="800" dirty="0">
                <a:effectLst/>
                <a:latin typeface="Arial" panose="020B0604020202020204" pitchFamily="34" charset="0"/>
                <a:ea typeface="Calibri" panose="020F0502020204030204" pitchFamily="34" charset="0"/>
                <a:cs typeface="Times New Roman" panose="02020603050405020304" pitchFamily="18" charset="0"/>
              </a:rPr>
              <a:t>pořádání veřejných sbírek za účelem podpory těch nejpotřebnějších v obci </a:t>
            </a:r>
            <a:r>
              <a:rPr lang="cs-CZ" sz="800" dirty="0">
                <a:effectLst/>
                <a:latin typeface="Arial" panose="020B0604020202020204" pitchFamily="34" charset="0"/>
                <a:ea typeface="Times New Roman" panose="02020603050405020304" pitchFamily="18" charset="0"/>
                <a:cs typeface="Times New Roman" panose="02020603050405020304" pitchFamily="18" charset="0"/>
              </a:rPr>
              <a:t>atd.</a:t>
            </a:r>
            <a:endParaRPr lang="cs-CZ" sz="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Bef>
                <a:spcPts val="300"/>
              </a:spcBef>
              <a:spcAft>
                <a:spcPts val="300"/>
              </a:spcAft>
              <a:buSzPts val="1200"/>
              <a:buFont typeface="Symbol" panose="05050102010706020507" pitchFamily="18" charset="2"/>
              <a:buChar char=""/>
            </a:pPr>
            <a:r>
              <a:rPr lang="cs-CZ" sz="800" b="1" dirty="0">
                <a:effectLst/>
                <a:latin typeface="Arial" panose="020B0604020202020204" pitchFamily="34" charset="0"/>
                <a:ea typeface="Calibri" panose="020F0502020204030204" pitchFamily="34" charset="0"/>
                <a:cs typeface="Times New Roman" panose="02020603050405020304" pitchFamily="18" charset="0"/>
              </a:rPr>
              <a:t>aktivity podporující komunitní sdílení prostor, vybavení, pomůcek</a:t>
            </a:r>
            <a:r>
              <a:rPr lang="cs-CZ" sz="800" dirty="0">
                <a:effectLst/>
                <a:latin typeface="Arial" panose="020B0604020202020204" pitchFamily="34" charset="0"/>
                <a:ea typeface="Calibri" panose="020F0502020204030204" pitchFamily="34" charset="0"/>
                <a:cs typeface="Times New Roman" panose="02020603050405020304" pitchFamily="18" charset="0"/>
              </a:rPr>
              <a:t> (např. sdílené dílny, zahrady, zpracovny ovoce, zeleniny, medu, moštárny apod.)</a:t>
            </a:r>
            <a:endParaRPr lang="cs-CZ" sz="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Bef>
                <a:spcPts val="300"/>
              </a:spcBef>
              <a:spcAft>
                <a:spcPts val="300"/>
              </a:spcAft>
              <a:buSzPts val="1200"/>
              <a:buFont typeface="Symbol" panose="05050102010706020507" pitchFamily="18" charset="2"/>
              <a:buChar char=""/>
            </a:pPr>
            <a:r>
              <a:rPr lang="cs-CZ" sz="800" b="1" dirty="0">
                <a:effectLst/>
                <a:latin typeface="Arial" panose="020B0604020202020204" pitchFamily="34" charset="0"/>
                <a:ea typeface="Times New Roman" panose="02020603050405020304" pitchFamily="18" charset="0"/>
              </a:rPr>
              <a:t>komunitní projekty/aktivity</a:t>
            </a:r>
            <a:r>
              <a:rPr lang="cs-CZ" sz="800" dirty="0">
                <a:effectLst/>
                <a:latin typeface="Arial" panose="020B0604020202020204" pitchFamily="34" charset="0"/>
                <a:ea typeface="Times New Roman" panose="02020603050405020304" pitchFamily="18" charset="0"/>
              </a:rPr>
              <a:t> </a:t>
            </a:r>
            <a:r>
              <a:rPr lang="cs-CZ" sz="800" b="1" dirty="0">
                <a:effectLst/>
                <a:latin typeface="Arial" panose="020B0604020202020204" pitchFamily="34" charset="0"/>
                <a:ea typeface="Times New Roman" panose="02020603050405020304" pitchFamily="18" charset="0"/>
              </a:rPr>
              <a:t>propojující lidi s obdobnými problémy,</a:t>
            </a:r>
            <a:r>
              <a:rPr lang="cs-CZ" sz="800" dirty="0">
                <a:effectLst/>
                <a:latin typeface="Arial" panose="020B0604020202020204" pitchFamily="34" charset="0"/>
                <a:ea typeface="Times New Roman" panose="02020603050405020304" pitchFamily="18" charset="0"/>
              </a:rPr>
              <a:t> např. rodiče </a:t>
            </a:r>
            <a:br>
              <a:rPr lang="cs-CZ" sz="800" dirty="0">
                <a:effectLst/>
                <a:latin typeface="Arial" panose="020B0604020202020204" pitchFamily="34" charset="0"/>
                <a:ea typeface="Times New Roman" panose="02020603050405020304" pitchFamily="18" charset="0"/>
              </a:rPr>
            </a:br>
            <a:r>
              <a:rPr lang="cs-CZ" sz="800" dirty="0">
                <a:effectLst/>
                <a:latin typeface="Arial" panose="020B0604020202020204" pitchFamily="34" charset="0"/>
                <a:ea typeface="Times New Roman" panose="02020603050405020304" pitchFamily="18" charset="0"/>
              </a:rPr>
              <a:t>s dětmi s hendikepem či rodiče samoživitelé, svépomocné a podpůrné skupiny rodičů, sdružení pečujících, kluby seniorů, skupinové kluby s přesahem do rozvoje kompetencí, osvojování si nových návyků a zvyklostí, rozšiřování si obzorů v různých disciplínách (projekt může zahrnovat např. vzdělávání, konzultace, facilitace, výjezdové pobyty apod.)</a:t>
            </a:r>
          </a:p>
          <a:p>
            <a:pPr marL="342900" lvl="0" indent="-342900" algn="just">
              <a:spcBef>
                <a:spcPts val="300"/>
              </a:spcBef>
              <a:spcAft>
                <a:spcPts val="300"/>
              </a:spcAft>
              <a:buSzPts val="1200"/>
              <a:buFont typeface="Symbol" panose="05050102010706020507" pitchFamily="18" charset="2"/>
              <a:buChar char=""/>
            </a:pPr>
            <a:r>
              <a:rPr lang="cs-CZ" sz="800" b="1" dirty="0">
                <a:effectLst/>
                <a:latin typeface="Arial" panose="020B0604020202020204" pitchFamily="34" charset="0"/>
                <a:ea typeface="Calibri" panose="020F0502020204030204" pitchFamily="34" charset="0"/>
              </a:rPr>
              <a:t>mezigenerační projekty,</a:t>
            </a:r>
            <a:r>
              <a:rPr lang="cs-CZ" sz="800" dirty="0">
                <a:effectLst/>
                <a:latin typeface="Arial" panose="020B0604020202020204" pitchFamily="34" charset="0"/>
                <a:ea typeface="Calibri" panose="020F0502020204030204" pitchFamily="34" charset="0"/>
              </a:rPr>
              <a:t> např. dobrovolné hlídání a vyzvedávání dětí aktivními seniory nebo staršími vrstevníky dětí, navštěvování seniorů, osamělých občanů a lidí žijící v izolaci místními dobrovolníky s cílem posilování dobrých vztahů a rozšiřování pocitu sounáležitosti, programy podporující mezigenerační dialog a soužití (projekty mohou být postavené na práci koordinátora, který zajišťuje podporu pro rozvoj těchto aktivit, způsobilým výdajem může být i pojištění dobrovolníků a drobné výdaje spojené např. s dopravou apod.)</a:t>
            </a:r>
            <a:r>
              <a:rPr lang="cs-CZ" sz="800" dirty="0">
                <a:effectLst/>
              </a:rPr>
              <a:t> </a:t>
            </a:r>
          </a:p>
          <a:p>
            <a:pPr marL="342900" lvl="0" indent="-342900" algn="just">
              <a:spcBef>
                <a:spcPts val="300"/>
              </a:spcBef>
              <a:spcAft>
                <a:spcPts val="300"/>
              </a:spcAft>
              <a:buSzPts val="1200"/>
              <a:buFont typeface="Symbol" panose="05050102010706020507" pitchFamily="18" charset="2"/>
              <a:buChar char=""/>
            </a:pPr>
            <a:endParaRPr lang="cs-CZ" sz="800" dirty="0">
              <a:effectLst/>
              <a:latin typeface="Calibri" panose="020F0502020204030204" pitchFamily="34" charset="0"/>
              <a:ea typeface="Calibri" panose="020F0502020204030204" pitchFamily="34" charset="0"/>
              <a:cs typeface="Calibri" panose="020F0502020204030204" pitchFamily="34" charset="0"/>
            </a:endParaRPr>
          </a:p>
          <a:p>
            <a:pPr algn="just"/>
            <a:r>
              <a:rPr lang="cs-CZ" sz="800" dirty="0">
                <a:effectLst/>
                <a:latin typeface="Calibri" panose="020F0502020204030204" pitchFamily="34" charset="0"/>
                <a:ea typeface="Calibri" panose="020F0502020204030204" pitchFamily="34" charset="0"/>
                <a:cs typeface="Calibri" panose="020F0502020204030204" pitchFamily="34" charset="0"/>
              </a:rPr>
              <a:t> </a:t>
            </a:r>
            <a:endParaRPr lang="cs-CZ" sz="8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just">
              <a:spcAft>
                <a:spcPts val="1100"/>
              </a:spcAft>
              <a:buFont typeface="Symbol" panose="05050102010706020507" pitchFamily="18" charset="2"/>
              <a:buNone/>
            </a:pPr>
            <a:endParaRPr lang="cs-CZ" sz="800" kern="1200" dirty="0">
              <a:solidFill>
                <a:schemeClr val="tx1"/>
              </a:solidFill>
              <a:effectLst/>
              <a:latin typeface="+mn-lt"/>
              <a:ea typeface="+mn-ea"/>
              <a:cs typeface="+mn-cs"/>
            </a:endParaRPr>
          </a:p>
        </p:txBody>
      </p:sp>
      <p:sp>
        <p:nvSpPr>
          <p:cNvPr id="4" name="Zástupný symbol pro číslo snímku 3"/>
          <p:cNvSpPr>
            <a:spLocks noGrp="1"/>
          </p:cNvSpPr>
          <p:nvPr>
            <p:ph type="sldNum" sz="quarter" idx="5"/>
          </p:nvPr>
        </p:nvSpPr>
        <p:spPr/>
        <p:txBody>
          <a:bodyPr/>
          <a:lstStyle/>
          <a:p>
            <a:fld id="{53FB31FA-E905-4016-9D4B-970DF0C7EE08}" type="slidenum">
              <a:rPr lang="cs-CZ" smtClean="0"/>
              <a:t>7</a:t>
            </a:fld>
            <a:endParaRPr lang="cs-CZ" dirty="0"/>
          </a:p>
        </p:txBody>
      </p:sp>
    </p:spTree>
    <p:extLst>
      <p:ext uri="{BB962C8B-B14F-4D97-AF65-F5344CB8AC3E}">
        <p14:creationId xmlns:p14="http://schemas.microsoft.com/office/powerpoint/2010/main" val="12771863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0" marR="0" lvl="0" indent="0" algn="just" defTabSz="914400" rtl="0" eaLnBrk="1" fontAlgn="auto" latinLnBrk="0" hangingPunct="1">
              <a:lnSpc>
                <a:spcPct val="100000"/>
              </a:lnSpc>
              <a:spcBef>
                <a:spcPts val="0"/>
              </a:spcBef>
              <a:spcAft>
                <a:spcPts val="1100"/>
              </a:spcAft>
              <a:buClrTx/>
              <a:buSzTx/>
              <a:buFont typeface="Symbol" panose="05050102010706020507" pitchFamily="18" charset="2"/>
              <a:buNone/>
              <a:tabLst/>
              <a:defRPr/>
            </a:pPr>
            <a:r>
              <a:rPr lang="cs-CZ" sz="1200" dirty="0">
                <a:effectLst/>
                <a:latin typeface="Calibri" panose="020F0502020204030204" pitchFamily="34" charset="0"/>
                <a:ea typeface="Calibri" panose="020F0502020204030204" pitchFamily="34" charset="0"/>
                <a:cs typeface="Times New Roman" panose="02020603050405020304" pitchFamily="18" charset="0"/>
              </a:rPr>
              <a:t>Komunitní pracovník - nemusí jít nutně o kvalifikovaného sociálního pracovníka dle zákona č. 108/2006 Sb., o sociálních službách. Podstatná je zkušenost s metodami komunitní práce nebo sociální práce s komunitou a participativními metodami práce v kontextu sociálního začleňování.</a:t>
            </a:r>
          </a:p>
          <a:p>
            <a:pPr marL="0" lvl="0" indent="0" algn="just">
              <a:spcAft>
                <a:spcPts val="1100"/>
              </a:spcAft>
              <a:buFont typeface="Symbol" panose="05050102010706020507" pitchFamily="18" charset="2"/>
              <a:buNone/>
            </a:pPr>
            <a:endParaRPr lang="cs-CZ" sz="1200" kern="1200" dirty="0">
              <a:solidFill>
                <a:schemeClr val="tx1"/>
              </a:solidFill>
              <a:effectLst/>
              <a:latin typeface="+mn-lt"/>
              <a:ea typeface="+mn-ea"/>
              <a:cs typeface="+mn-cs"/>
            </a:endParaRPr>
          </a:p>
        </p:txBody>
      </p:sp>
      <p:sp>
        <p:nvSpPr>
          <p:cNvPr id="4" name="Zástupný symbol pro číslo snímku 3"/>
          <p:cNvSpPr>
            <a:spLocks noGrp="1"/>
          </p:cNvSpPr>
          <p:nvPr>
            <p:ph type="sldNum" sz="quarter" idx="5"/>
          </p:nvPr>
        </p:nvSpPr>
        <p:spPr/>
        <p:txBody>
          <a:bodyPr/>
          <a:lstStyle/>
          <a:p>
            <a:fld id="{53FB31FA-E905-4016-9D4B-970DF0C7EE08}" type="slidenum">
              <a:rPr lang="cs-CZ" smtClean="0"/>
              <a:t>8</a:t>
            </a:fld>
            <a:endParaRPr lang="cs-CZ" dirty="0"/>
          </a:p>
        </p:txBody>
      </p:sp>
    </p:spTree>
    <p:extLst>
      <p:ext uri="{BB962C8B-B14F-4D97-AF65-F5344CB8AC3E}">
        <p14:creationId xmlns:p14="http://schemas.microsoft.com/office/powerpoint/2010/main" val="26912049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0" lvl="0" indent="0" algn="just">
              <a:spcAft>
                <a:spcPts val="1100"/>
              </a:spcAft>
              <a:buFont typeface="Symbol" panose="05050102010706020507" pitchFamily="18" charset="2"/>
              <a:buNone/>
            </a:pPr>
            <a:endParaRPr lang="cs-CZ" sz="1200" kern="1200" dirty="0">
              <a:solidFill>
                <a:schemeClr val="tx1"/>
              </a:solidFill>
              <a:effectLst/>
              <a:latin typeface="+mn-lt"/>
              <a:ea typeface="+mn-ea"/>
              <a:cs typeface="+mn-cs"/>
            </a:endParaRPr>
          </a:p>
        </p:txBody>
      </p:sp>
      <p:sp>
        <p:nvSpPr>
          <p:cNvPr id="4" name="Zástupný symbol pro číslo snímku 3"/>
          <p:cNvSpPr>
            <a:spLocks noGrp="1"/>
          </p:cNvSpPr>
          <p:nvPr>
            <p:ph type="sldNum" sz="quarter" idx="5"/>
          </p:nvPr>
        </p:nvSpPr>
        <p:spPr/>
        <p:txBody>
          <a:bodyPr/>
          <a:lstStyle/>
          <a:p>
            <a:fld id="{53FB31FA-E905-4016-9D4B-970DF0C7EE08}" type="slidenum">
              <a:rPr lang="cs-CZ" smtClean="0"/>
              <a:t>9</a:t>
            </a:fld>
            <a:endParaRPr lang="cs-CZ" dirty="0"/>
          </a:p>
        </p:txBody>
      </p:sp>
    </p:spTree>
    <p:extLst>
      <p:ext uri="{BB962C8B-B14F-4D97-AF65-F5344CB8AC3E}">
        <p14:creationId xmlns:p14="http://schemas.microsoft.com/office/powerpoint/2010/main" val="148508082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Úvodní snímek">
    <p:spTree>
      <p:nvGrpSpPr>
        <p:cNvPr id="1" name=""/>
        <p:cNvGrpSpPr/>
        <p:nvPr/>
      </p:nvGrpSpPr>
      <p:grpSpPr>
        <a:xfrm>
          <a:off x="0" y="0"/>
          <a:ext cx="0" cy="0"/>
          <a:chOff x="0" y="0"/>
          <a:chExt cx="0" cy="0"/>
        </a:xfrm>
      </p:grpSpPr>
      <p:sp>
        <p:nvSpPr>
          <p:cNvPr id="6" name="Zástupný symbol pro datum 5"/>
          <p:cNvSpPr>
            <a:spLocks noGrp="1"/>
          </p:cNvSpPr>
          <p:nvPr>
            <p:ph type="dt" sz="half" idx="10"/>
          </p:nvPr>
        </p:nvSpPr>
        <p:spPr/>
        <p:txBody>
          <a:bodyPr/>
          <a:lstStyle/>
          <a:p>
            <a:endParaRPr lang="cs-CZ" dirty="0"/>
          </a:p>
        </p:txBody>
      </p:sp>
      <p:sp>
        <p:nvSpPr>
          <p:cNvPr id="7" name="Zástupný symbol pro zápatí 6"/>
          <p:cNvSpPr>
            <a:spLocks noGrp="1"/>
          </p:cNvSpPr>
          <p:nvPr>
            <p:ph type="ftr" sz="quarter" idx="11"/>
          </p:nvPr>
        </p:nvSpPr>
        <p:spPr/>
        <p:txBody>
          <a:bodyPr/>
          <a:lstStyle/>
          <a:p>
            <a:endParaRPr lang="cs-CZ" dirty="0"/>
          </a:p>
        </p:txBody>
      </p:sp>
      <p:sp>
        <p:nvSpPr>
          <p:cNvPr id="8" name="Zástupný symbol pro číslo snímku 7"/>
          <p:cNvSpPr>
            <a:spLocks noGrp="1"/>
          </p:cNvSpPr>
          <p:nvPr>
            <p:ph type="sldNum" sz="quarter" idx="12"/>
          </p:nvPr>
        </p:nvSpPr>
        <p:spPr/>
        <p:txBody>
          <a:bodyPr/>
          <a:lstStyle/>
          <a:p>
            <a:fld id="{479BF083-4774-43B1-9AB0-5CC1AC5DD8EE}" type="slidenum">
              <a:rPr lang="cs-CZ" smtClean="0"/>
              <a:pPr/>
              <a:t>‹#›</a:t>
            </a:fld>
            <a:endParaRPr lang="cs-CZ" dirty="0"/>
          </a:p>
        </p:txBody>
      </p:sp>
      <p:sp>
        <p:nvSpPr>
          <p:cNvPr id="10" name="Obdélník 9"/>
          <p:cNvSpPr/>
          <p:nvPr userDrawn="1"/>
        </p:nvSpPr>
        <p:spPr>
          <a:xfrm>
            <a:off x="0" y="0"/>
            <a:ext cx="9144000"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11" name="Nadpis 10"/>
          <p:cNvSpPr>
            <a:spLocks noGrp="1"/>
          </p:cNvSpPr>
          <p:nvPr>
            <p:ph type="title"/>
          </p:nvPr>
        </p:nvSpPr>
        <p:spPr>
          <a:xfrm>
            <a:off x="1512000" y="2610000"/>
            <a:ext cx="7272000" cy="1224000"/>
          </a:xfrm>
        </p:spPr>
        <p:txBody>
          <a:bodyPr anchor="t" anchorCtr="0"/>
          <a:lstStyle>
            <a:lvl1pPr>
              <a:defRPr sz="4000">
                <a:solidFill>
                  <a:schemeClr val="accent1"/>
                </a:solidFill>
              </a:defRPr>
            </a:lvl1pPr>
          </a:lstStyle>
          <a:p>
            <a:r>
              <a:rPr lang="cs-CZ"/>
              <a:t>Kliknutím lze upravit styl.</a:t>
            </a:r>
            <a:endParaRPr lang="cs-CZ" dirty="0"/>
          </a:p>
        </p:txBody>
      </p:sp>
      <p:sp>
        <p:nvSpPr>
          <p:cNvPr id="13" name="Zástupný symbol pro text 12"/>
          <p:cNvSpPr>
            <a:spLocks noGrp="1"/>
          </p:cNvSpPr>
          <p:nvPr>
            <p:ph type="body" sz="quarter" idx="13" hasCustomPrompt="1"/>
          </p:nvPr>
        </p:nvSpPr>
        <p:spPr>
          <a:xfrm>
            <a:off x="1511299" y="4089600"/>
            <a:ext cx="7272000" cy="540000"/>
          </a:xfrm>
        </p:spPr>
        <p:txBody>
          <a:bodyPr lIns="36000" tIns="0" rIns="36000" bIns="0" anchor="ctr" anchorCtr="0"/>
          <a:lstStyle>
            <a:lvl1pPr marL="0" indent="0">
              <a:lnSpc>
                <a:spcPct val="100000"/>
              </a:lnSpc>
              <a:spcBef>
                <a:spcPts val="0"/>
              </a:spcBef>
              <a:spcAft>
                <a:spcPts val="0"/>
              </a:spcAft>
              <a:buFontTx/>
              <a:buNone/>
              <a:defRPr sz="3200" baseline="0">
                <a:solidFill>
                  <a:schemeClr val="accent1"/>
                </a:solidFill>
              </a:defRPr>
            </a:lvl1pPr>
          </a:lstStyle>
          <a:p>
            <a:pPr lvl="0"/>
            <a:r>
              <a:rPr lang="cs-CZ" dirty="0"/>
              <a:t>Kliknutím vložíte jméno</a:t>
            </a:r>
          </a:p>
        </p:txBody>
      </p:sp>
      <p:sp>
        <p:nvSpPr>
          <p:cNvPr id="15" name="Zástupný symbol pro text 14"/>
          <p:cNvSpPr>
            <a:spLocks noGrp="1"/>
          </p:cNvSpPr>
          <p:nvPr>
            <p:ph type="body" sz="quarter" idx="14" hasCustomPrompt="1"/>
          </p:nvPr>
        </p:nvSpPr>
        <p:spPr>
          <a:xfrm>
            <a:off x="1512000" y="4885200"/>
            <a:ext cx="7272000" cy="540000"/>
          </a:xfrm>
        </p:spPr>
        <p:txBody>
          <a:bodyPr lIns="36000" tIns="0" rIns="36000" bIns="0" anchor="ctr" anchorCtr="0"/>
          <a:lstStyle>
            <a:lvl1pPr marL="0" indent="0">
              <a:lnSpc>
                <a:spcPct val="100000"/>
              </a:lnSpc>
              <a:spcBef>
                <a:spcPts val="0"/>
              </a:spcBef>
              <a:spcAft>
                <a:spcPts val="0"/>
              </a:spcAft>
              <a:buFontTx/>
              <a:buNone/>
              <a:defRPr sz="3200" baseline="0">
                <a:solidFill>
                  <a:schemeClr val="accent1"/>
                </a:solidFill>
              </a:defRPr>
            </a:lvl1pPr>
          </a:lstStyle>
          <a:p>
            <a:pPr lvl="0"/>
            <a:r>
              <a:rPr lang="cs-CZ" dirty="0"/>
              <a:t>Kliknutím vložíte datum a místo</a:t>
            </a:r>
          </a:p>
        </p:txBody>
      </p:sp>
      <p:sp>
        <p:nvSpPr>
          <p:cNvPr id="5" name="Zástupný symbol pro obrázek 4"/>
          <p:cNvSpPr>
            <a:spLocks noGrp="1" noChangeAspect="1"/>
          </p:cNvSpPr>
          <p:nvPr>
            <p:ph type="pic" sz="quarter" idx="15"/>
          </p:nvPr>
        </p:nvSpPr>
        <p:spPr>
          <a:xfrm>
            <a:off x="846000" y="2636837"/>
            <a:ext cx="540000" cy="540000"/>
          </a:xfrm>
        </p:spPr>
        <p:txBody>
          <a:bodyPr wrap="none" anchor="ctr" anchorCtr="1"/>
          <a:lstStyle>
            <a:lvl1pPr marL="0" indent="0">
              <a:buFontTx/>
              <a:buNone/>
              <a:defRPr sz="600"/>
            </a:lvl1pPr>
          </a:lstStyle>
          <a:p>
            <a:r>
              <a:rPr lang="cs-CZ" dirty="0"/>
              <a:t>Kliknutím na ikonu přidáte obrázek.</a:t>
            </a:r>
          </a:p>
        </p:txBody>
      </p:sp>
      <p:sp>
        <p:nvSpPr>
          <p:cNvPr id="14" name="Zástupný symbol pro obrázek 4"/>
          <p:cNvSpPr>
            <a:spLocks noGrp="1" noChangeAspect="1"/>
          </p:cNvSpPr>
          <p:nvPr>
            <p:ph type="pic" sz="quarter" idx="16"/>
          </p:nvPr>
        </p:nvSpPr>
        <p:spPr>
          <a:xfrm>
            <a:off x="846000" y="4089600"/>
            <a:ext cx="540000" cy="540000"/>
          </a:xfrm>
        </p:spPr>
        <p:txBody>
          <a:bodyPr wrap="none" anchor="ctr" anchorCtr="1"/>
          <a:lstStyle>
            <a:lvl1pPr marL="0" indent="0">
              <a:buFontTx/>
              <a:buNone/>
              <a:defRPr sz="600"/>
            </a:lvl1pPr>
          </a:lstStyle>
          <a:p>
            <a:r>
              <a:rPr lang="cs-CZ" dirty="0"/>
              <a:t>Kliknutím na ikonu přidáte obrázek.</a:t>
            </a:r>
          </a:p>
        </p:txBody>
      </p:sp>
      <p:sp>
        <p:nvSpPr>
          <p:cNvPr id="16" name="Zástupný symbol pro obrázek 4"/>
          <p:cNvSpPr>
            <a:spLocks noGrp="1" noChangeAspect="1"/>
          </p:cNvSpPr>
          <p:nvPr>
            <p:ph type="pic" sz="quarter" idx="17"/>
          </p:nvPr>
        </p:nvSpPr>
        <p:spPr>
          <a:xfrm>
            <a:off x="846000" y="4885200"/>
            <a:ext cx="540000" cy="540000"/>
          </a:xfrm>
        </p:spPr>
        <p:txBody>
          <a:bodyPr wrap="none" anchor="ctr" anchorCtr="1"/>
          <a:lstStyle>
            <a:lvl1pPr marL="0" indent="0">
              <a:buFontTx/>
              <a:buNone/>
              <a:defRPr sz="600"/>
            </a:lvl1pPr>
          </a:lstStyle>
          <a:p>
            <a:r>
              <a:rPr lang="cs-CZ" dirty="0"/>
              <a:t>Kliknutím na ikonu přidáte obrázek.</a:t>
            </a:r>
          </a:p>
        </p:txBody>
      </p:sp>
      <p:sp>
        <p:nvSpPr>
          <p:cNvPr id="20" name="Obdélník 19"/>
          <p:cNvSpPr/>
          <p:nvPr userDrawn="1"/>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pic>
        <p:nvPicPr>
          <p:cNvPr id="2" name="Obrázek 1"/>
          <p:cNvPicPr>
            <a:picLocks noChangeAspect="1"/>
          </p:cNvPicPr>
          <p:nvPr userDrawn="1"/>
        </p:nvPicPr>
        <p:blipFill rotWithShape="1">
          <a:blip r:embed="rId2" cstate="print">
            <a:extLst>
              <a:ext uri="{28A0092B-C50C-407E-A947-70E740481C1C}">
                <a14:useLocalDpi xmlns:a14="http://schemas.microsoft.com/office/drawing/2010/main" val="0"/>
              </a:ext>
            </a:extLst>
          </a:blip>
          <a:srcRect/>
          <a:stretch/>
        </p:blipFill>
        <p:spPr>
          <a:xfrm>
            <a:off x="395536" y="202406"/>
            <a:ext cx="3952627" cy="792957"/>
          </a:xfrm>
          <a:prstGeom prst="rect">
            <a:avLst/>
          </a:prstGeom>
        </p:spPr>
      </p:pic>
      <p:cxnSp>
        <p:nvCxnSpPr>
          <p:cNvPr id="18" name="Přímá spojnice 17"/>
          <p:cNvCxnSpPr/>
          <p:nvPr userDrawn="1"/>
        </p:nvCxnSpPr>
        <p:spPr>
          <a:xfrm>
            <a:off x="395536" y="1137600"/>
            <a:ext cx="835292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588181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abulka nebo graf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2412000"/>
            <a:ext cx="8064000" cy="3744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
        <p:nvSpPr>
          <p:cNvPr id="7" name="Zástupný symbol pro text 5"/>
          <p:cNvSpPr>
            <a:spLocks noGrp="1"/>
          </p:cNvSpPr>
          <p:nvPr>
            <p:ph type="body" sz="quarter" idx="13"/>
          </p:nvPr>
        </p:nvSpPr>
        <p:spPr>
          <a:xfrm>
            <a:off x="540000" y="1440000"/>
            <a:ext cx="8064000" cy="360000"/>
          </a:xfrm>
        </p:spPr>
        <p:txBody>
          <a:bodyPr/>
          <a:lstStyle>
            <a:lvl1pPr marL="0" indent="0">
              <a:buFontTx/>
              <a:buNone/>
              <a:defRPr b="1">
                <a:solidFill>
                  <a:schemeClr val="accent2"/>
                </a:solidFill>
              </a:defRPr>
            </a:lvl1pPr>
          </a:lstStyle>
          <a:p>
            <a:pPr lvl="0"/>
            <a:r>
              <a:rPr lang="cs-CZ"/>
              <a:t>Kliknutím lze upravit styly předlohy textu.</a:t>
            </a:r>
          </a:p>
        </p:txBody>
      </p:sp>
      <p:sp>
        <p:nvSpPr>
          <p:cNvPr id="8" name="Zástupný symbol pro text 5"/>
          <p:cNvSpPr>
            <a:spLocks noGrp="1"/>
          </p:cNvSpPr>
          <p:nvPr>
            <p:ph type="body" sz="quarter" idx="14"/>
          </p:nvPr>
        </p:nvSpPr>
        <p:spPr>
          <a:xfrm>
            <a:off x="540000" y="1836000"/>
            <a:ext cx="8064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a:t>Kliknutím lze upravit styly předlohy textu.</a:t>
            </a:r>
          </a:p>
        </p:txBody>
      </p:sp>
    </p:spTree>
    <p:extLst>
      <p:ext uri="{BB962C8B-B14F-4D97-AF65-F5344CB8AC3E}">
        <p14:creationId xmlns:p14="http://schemas.microsoft.com/office/powerpoint/2010/main" val="14793793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Jeden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18128557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3960000" cy="4320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obsah 2"/>
          <p:cNvSpPr>
            <a:spLocks noGrp="1"/>
          </p:cNvSpPr>
          <p:nvPr>
            <p:ph idx="10"/>
          </p:nvPr>
        </p:nvSpPr>
        <p:spPr>
          <a:xfrm>
            <a:off x="4644000" y="1800000"/>
            <a:ext cx="3960000" cy="4320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1"/>
          </p:nvPr>
        </p:nvSpPr>
        <p:spPr/>
        <p:txBody>
          <a:bodyPr/>
          <a:lstStyle/>
          <a:p>
            <a:endParaRPr lang="cs-CZ" dirty="0"/>
          </a:p>
        </p:txBody>
      </p:sp>
      <p:sp>
        <p:nvSpPr>
          <p:cNvPr id="6" name="Zástupný symbol pro zápatí 5"/>
          <p:cNvSpPr>
            <a:spLocks noGrp="1"/>
          </p:cNvSpPr>
          <p:nvPr>
            <p:ph type="ftr" sz="quarter" idx="12"/>
          </p:nvPr>
        </p:nvSpPr>
        <p:spPr/>
        <p:txBody>
          <a:bodyPr/>
          <a:lstStyle/>
          <a:p>
            <a:endParaRPr lang="cs-CZ" dirty="0"/>
          </a:p>
        </p:txBody>
      </p:sp>
      <p:sp>
        <p:nvSpPr>
          <p:cNvPr id="7" name="Zástupný symbol pro číslo snímku 6"/>
          <p:cNvSpPr>
            <a:spLocks noGrp="1"/>
          </p:cNvSpPr>
          <p:nvPr>
            <p:ph type="sldNum" sz="quarter" idx="13"/>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14136218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va obsahy nad sebou">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8064000" cy="2088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2"/>
          <p:cNvSpPr>
            <a:spLocks noGrp="1"/>
          </p:cNvSpPr>
          <p:nvPr>
            <p:ph idx="10"/>
          </p:nvPr>
        </p:nvSpPr>
        <p:spPr>
          <a:xfrm>
            <a:off x="540000" y="4032000"/>
            <a:ext cx="8064000" cy="2088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1"/>
          </p:nvPr>
        </p:nvSpPr>
        <p:spPr/>
        <p:txBody>
          <a:bodyPr/>
          <a:lstStyle/>
          <a:p>
            <a:endParaRPr lang="cs-CZ" dirty="0"/>
          </a:p>
        </p:txBody>
      </p:sp>
      <p:sp>
        <p:nvSpPr>
          <p:cNvPr id="6" name="Zástupný symbol pro zápatí 5"/>
          <p:cNvSpPr>
            <a:spLocks noGrp="1"/>
          </p:cNvSpPr>
          <p:nvPr>
            <p:ph type="ftr" sz="quarter" idx="12"/>
          </p:nvPr>
        </p:nvSpPr>
        <p:spPr/>
        <p:txBody>
          <a:bodyPr/>
          <a:lstStyle/>
          <a:p>
            <a:endParaRPr lang="cs-CZ" dirty="0"/>
          </a:p>
        </p:txBody>
      </p:sp>
      <p:sp>
        <p:nvSpPr>
          <p:cNvPr id="7" name="Zástupný symbol pro číslo snímku 6"/>
          <p:cNvSpPr>
            <a:spLocks noGrp="1"/>
          </p:cNvSpPr>
          <p:nvPr>
            <p:ph type="sldNum" sz="quarter" idx="13"/>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6930276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abulka nebo graf">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4" name="Zástupný symbol pro obsah 2"/>
          <p:cNvSpPr>
            <a:spLocks noGrp="1"/>
          </p:cNvSpPr>
          <p:nvPr>
            <p:ph idx="10"/>
          </p:nvPr>
        </p:nvSpPr>
        <p:spPr>
          <a:xfrm>
            <a:off x="540000" y="2412000"/>
            <a:ext cx="8064000" cy="3744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text 5"/>
          <p:cNvSpPr>
            <a:spLocks noGrp="1"/>
          </p:cNvSpPr>
          <p:nvPr>
            <p:ph type="body" sz="quarter" idx="11"/>
          </p:nvPr>
        </p:nvSpPr>
        <p:spPr>
          <a:xfrm>
            <a:off x="540000" y="1440000"/>
            <a:ext cx="8064000" cy="360000"/>
          </a:xfrm>
        </p:spPr>
        <p:txBody>
          <a:bodyPr/>
          <a:lstStyle>
            <a:lvl1pPr marL="0" indent="0">
              <a:buFontTx/>
              <a:buNone/>
              <a:defRPr b="1">
                <a:solidFill>
                  <a:schemeClr val="accent2"/>
                </a:solidFill>
              </a:defRPr>
            </a:lvl1pPr>
          </a:lstStyle>
          <a:p>
            <a:pPr lvl="0"/>
            <a:r>
              <a:rPr lang="cs-CZ"/>
              <a:t>Kliknutím lze upravit styly předlohy textu.</a:t>
            </a:r>
          </a:p>
        </p:txBody>
      </p:sp>
      <p:sp>
        <p:nvSpPr>
          <p:cNvPr id="7" name="Zástupný symbol pro text 5"/>
          <p:cNvSpPr>
            <a:spLocks noGrp="1"/>
          </p:cNvSpPr>
          <p:nvPr>
            <p:ph type="body" sz="quarter" idx="12"/>
          </p:nvPr>
        </p:nvSpPr>
        <p:spPr>
          <a:xfrm>
            <a:off x="540000" y="1836000"/>
            <a:ext cx="8064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a:t>Kliknutím lze upravit styly předlohy textu.</a:t>
            </a:r>
          </a:p>
        </p:txBody>
      </p:sp>
      <p:sp>
        <p:nvSpPr>
          <p:cNvPr id="3" name="Zástupný symbol pro datum 2"/>
          <p:cNvSpPr>
            <a:spLocks noGrp="1"/>
          </p:cNvSpPr>
          <p:nvPr>
            <p:ph type="dt" sz="half" idx="13"/>
          </p:nvPr>
        </p:nvSpPr>
        <p:spPr/>
        <p:txBody>
          <a:bodyPr/>
          <a:lstStyle/>
          <a:p>
            <a:endParaRPr lang="cs-CZ" dirty="0"/>
          </a:p>
        </p:txBody>
      </p:sp>
      <p:sp>
        <p:nvSpPr>
          <p:cNvPr id="5" name="Zástupný symbol pro zápatí 4"/>
          <p:cNvSpPr>
            <a:spLocks noGrp="1"/>
          </p:cNvSpPr>
          <p:nvPr>
            <p:ph type="ftr" sz="quarter" idx="14"/>
          </p:nvPr>
        </p:nvSpPr>
        <p:spPr/>
        <p:txBody>
          <a:bodyPr/>
          <a:lstStyle/>
          <a:p>
            <a:endParaRPr lang="cs-CZ" dirty="0"/>
          </a:p>
        </p:txBody>
      </p:sp>
      <p:sp>
        <p:nvSpPr>
          <p:cNvPr id="8" name="Zástupný symbol pro číslo snímku 7"/>
          <p:cNvSpPr>
            <a:spLocks noGrp="1"/>
          </p:cNvSpPr>
          <p:nvPr>
            <p:ph type="sldNum" sz="quarter" idx="15"/>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34498799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Předěl">
    <p:spTree>
      <p:nvGrpSpPr>
        <p:cNvPr id="1" name=""/>
        <p:cNvGrpSpPr/>
        <p:nvPr/>
      </p:nvGrpSpPr>
      <p:grpSpPr>
        <a:xfrm>
          <a:off x="0" y="0"/>
          <a:ext cx="0" cy="0"/>
          <a:chOff x="0" y="0"/>
          <a:chExt cx="0" cy="0"/>
        </a:xfrm>
      </p:grpSpPr>
      <p:sp>
        <p:nvSpPr>
          <p:cNvPr id="10" name="Obdélník 9"/>
          <p:cNvSpPr/>
          <p:nvPr userDrawn="1"/>
        </p:nvSpPr>
        <p:spPr>
          <a:xfrm>
            <a:off x="0" y="0"/>
            <a:ext cx="9144000" cy="673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11" name="Nadpis 10"/>
          <p:cNvSpPr>
            <a:spLocks noGrp="1"/>
          </p:cNvSpPr>
          <p:nvPr>
            <p:ph type="title"/>
          </p:nvPr>
        </p:nvSpPr>
        <p:spPr>
          <a:xfrm>
            <a:off x="1512000" y="2610000"/>
            <a:ext cx="7272000" cy="3240000"/>
          </a:xfrm>
        </p:spPr>
        <p:txBody>
          <a:bodyPr anchor="t" anchorCtr="0"/>
          <a:lstStyle>
            <a:lvl1pPr>
              <a:defRPr sz="4000">
                <a:solidFill>
                  <a:schemeClr val="accent1"/>
                </a:solidFill>
              </a:defRPr>
            </a:lvl1pPr>
          </a:lstStyle>
          <a:p>
            <a:r>
              <a:rPr lang="cs-CZ"/>
              <a:t>Kliknutím lze upravit styl.</a:t>
            </a:r>
            <a:endParaRPr lang="cs-CZ" dirty="0"/>
          </a:p>
        </p:txBody>
      </p:sp>
      <p:sp>
        <p:nvSpPr>
          <p:cNvPr id="9" name="Zástupný symbol pro obrázek 4"/>
          <p:cNvSpPr>
            <a:spLocks noGrp="1" noChangeAspect="1"/>
          </p:cNvSpPr>
          <p:nvPr>
            <p:ph type="pic" sz="quarter" idx="15"/>
          </p:nvPr>
        </p:nvSpPr>
        <p:spPr>
          <a:xfrm>
            <a:off x="846000" y="2636837"/>
            <a:ext cx="540000" cy="540000"/>
          </a:xfrm>
        </p:spPr>
        <p:txBody>
          <a:bodyPr wrap="none" anchor="ctr" anchorCtr="1"/>
          <a:lstStyle>
            <a:lvl1pPr marL="0" indent="0">
              <a:buFontTx/>
              <a:buNone/>
              <a:defRPr sz="600"/>
            </a:lvl1pPr>
          </a:lstStyle>
          <a:p>
            <a:r>
              <a:rPr lang="cs-CZ" dirty="0"/>
              <a:t>Kliknutím na ikonu přidáte obrázek.</a:t>
            </a:r>
          </a:p>
        </p:txBody>
      </p:sp>
      <p:sp>
        <p:nvSpPr>
          <p:cNvPr id="7" name="Obdélník 6"/>
          <p:cNvSpPr/>
          <p:nvPr userDrawn="1"/>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pic>
        <p:nvPicPr>
          <p:cNvPr id="8" name="Obrázek 7"/>
          <p:cNvPicPr>
            <a:picLocks noChangeAspect="1"/>
          </p:cNvPicPr>
          <p:nvPr userDrawn="1"/>
        </p:nvPicPr>
        <p:blipFill rotWithShape="1">
          <a:blip r:embed="rId2" cstate="print">
            <a:extLst>
              <a:ext uri="{28A0092B-C50C-407E-A947-70E740481C1C}">
                <a14:useLocalDpi xmlns:a14="http://schemas.microsoft.com/office/drawing/2010/main" val="0"/>
              </a:ext>
            </a:extLst>
          </a:blip>
          <a:srcRect/>
          <a:stretch/>
        </p:blipFill>
        <p:spPr>
          <a:xfrm>
            <a:off x="395536" y="202406"/>
            <a:ext cx="3952627" cy="792957"/>
          </a:xfrm>
          <a:prstGeom prst="rect">
            <a:avLst/>
          </a:prstGeom>
        </p:spPr>
      </p:pic>
      <p:cxnSp>
        <p:nvCxnSpPr>
          <p:cNvPr id="12" name="Přímá spojnice 11"/>
          <p:cNvCxnSpPr/>
          <p:nvPr userDrawn="1"/>
        </p:nvCxnSpPr>
        <p:spPr>
          <a:xfrm>
            <a:off x="395536" y="1137600"/>
            <a:ext cx="835292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352531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Jeden obsah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14538531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va obsahy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396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
        <p:nvSpPr>
          <p:cNvPr id="7" name="Zástupný symbol pro obsah 2"/>
          <p:cNvSpPr>
            <a:spLocks noGrp="1"/>
          </p:cNvSpPr>
          <p:nvPr>
            <p:ph idx="13"/>
          </p:nvPr>
        </p:nvSpPr>
        <p:spPr>
          <a:xfrm>
            <a:off x="4644000" y="1800000"/>
            <a:ext cx="396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Tree>
    <p:extLst>
      <p:ext uri="{BB962C8B-B14F-4D97-AF65-F5344CB8AC3E}">
        <p14:creationId xmlns:p14="http://schemas.microsoft.com/office/powerpoint/2010/main" val="29013468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Dva obsahy nad sebou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8064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
        <p:nvSpPr>
          <p:cNvPr id="8" name="Zástupný symbol pro obsah 2"/>
          <p:cNvSpPr>
            <a:spLocks noGrp="1"/>
          </p:cNvSpPr>
          <p:nvPr>
            <p:ph idx="13"/>
          </p:nvPr>
        </p:nvSpPr>
        <p:spPr>
          <a:xfrm>
            <a:off x="540000" y="4032000"/>
            <a:ext cx="8064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Tree>
    <p:extLst>
      <p:ext uri="{BB962C8B-B14F-4D97-AF65-F5344CB8AC3E}">
        <p14:creationId xmlns:p14="http://schemas.microsoft.com/office/powerpoint/2010/main" val="28614156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5" name="Obdélník 14"/>
          <p:cNvSpPr/>
          <p:nvPr/>
        </p:nvSpPr>
        <p:spPr>
          <a:xfrm>
            <a:off x="0" y="1080000"/>
            <a:ext cx="9144000" cy="12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solidFill>
                <a:schemeClr val="tx2"/>
              </a:solidFill>
            </a:endParaRPr>
          </a:p>
        </p:txBody>
      </p:sp>
      <p:sp>
        <p:nvSpPr>
          <p:cNvPr id="7" name="Obdélník 6"/>
          <p:cNvSpPr/>
          <p:nvPr/>
        </p:nvSpPr>
        <p:spPr>
          <a:xfrm>
            <a:off x="0" y="0"/>
            <a:ext cx="9144000" cy="1080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2" name="Zástupný symbol pro nadpis 1"/>
          <p:cNvSpPr>
            <a:spLocks noGrp="1"/>
          </p:cNvSpPr>
          <p:nvPr>
            <p:ph type="title"/>
          </p:nvPr>
        </p:nvSpPr>
        <p:spPr>
          <a:xfrm>
            <a:off x="360000" y="0"/>
            <a:ext cx="8424000" cy="1080000"/>
          </a:xfrm>
          <a:prstGeom prst="rect">
            <a:avLst/>
          </a:prstGeom>
        </p:spPr>
        <p:txBody>
          <a:bodyPr vert="horz" lIns="36000" tIns="0" rIns="36000" bIns="0" rtlCol="0" anchor="ctr" anchorCtr="0">
            <a:noAutofit/>
          </a:bodyPr>
          <a:lstStyle/>
          <a:p>
            <a:r>
              <a:rPr lang="cs-CZ" dirty="0"/>
              <a:t>Kliknutím lze upravit styl.</a:t>
            </a:r>
          </a:p>
        </p:txBody>
      </p:sp>
      <p:sp>
        <p:nvSpPr>
          <p:cNvPr id="3" name="Zástupný symbol pro text 2"/>
          <p:cNvSpPr>
            <a:spLocks noGrp="1"/>
          </p:cNvSpPr>
          <p:nvPr>
            <p:ph type="body" idx="1"/>
          </p:nvPr>
        </p:nvSpPr>
        <p:spPr>
          <a:xfrm>
            <a:off x="540000" y="1800000"/>
            <a:ext cx="8064000" cy="4320000"/>
          </a:xfrm>
          <a:prstGeom prst="rect">
            <a:avLst/>
          </a:prstGeom>
        </p:spPr>
        <p:txBody>
          <a:bodyPr vert="horz" lIns="0" tIns="0" rIns="0" bIns="0" rtlCol="0">
            <a:noAutofit/>
          </a:bodyPr>
          <a:lstStyle/>
          <a:p>
            <a:pPr lvl="0"/>
            <a:r>
              <a:rPr lang="cs-CZ" dirty="0"/>
              <a:t>Kliknutím lze upravit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4" name="Zástupný symbol pro datum 3"/>
          <p:cNvSpPr>
            <a:spLocks noGrp="1"/>
          </p:cNvSpPr>
          <p:nvPr>
            <p:ph type="dt" sz="half" idx="2"/>
          </p:nvPr>
        </p:nvSpPr>
        <p:spPr>
          <a:xfrm>
            <a:off x="540000" y="6516000"/>
            <a:ext cx="1116000" cy="180000"/>
          </a:xfrm>
          <a:prstGeom prst="rect">
            <a:avLst/>
          </a:prstGeom>
        </p:spPr>
        <p:txBody>
          <a:bodyPr vert="horz" lIns="0" tIns="0" rIns="0" bIns="0" rtlCol="0" anchor="ctr"/>
          <a:lstStyle>
            <a:lvl1pPr algn="l">
              <a:defRPr sz="1050">
                <a:solidFill>
                  <a:schemeClr val="tx1"/>
                </a:solidFill>
              </a:defRPr>
            </a:lvl1pPr>
          </a:lstStyle>
          <a:p>
            <a:endParaRPr lang="cs-CZ" dirty="0"/>
          </a:p>
        </p:txBody>
      </p:sp>
      <p:sp>
        <p:nvSpPr>
          <p:cNvPr id="5" name="Zástupný symbol pro zápatí 4"/>
          <p:cNvSpPr>
            <a:spLocks noGrp="1"/>
          </p:cNvSpPr>
          <p:nvPr>
            <p:ph type="ftr" sz="quarter" idx="3"/>
          </p:nvPr>
        </p:nvSpPr>
        <p:spPr>
          <a:xfrm>
            <a:off x="1692000" y="6516000"/>
            <a:ext cx="6912000" cy="180000"/>
          </a:xfrm>
          <a:prstGeom prst="rect">
            <a:avLst/>
          </a:prstGeom>
        </p:spPr>
        <p:txBody>
          <a:bodyPr vert="horz" lIns="0" tIns="0" rIns="0" bIns="0" rtlCol="0" anchor="ctr"/>
          <a:lstStyle>
            <a:lvl1pPr algn="l">
              <a:defRPr sz="1050">
                <a:solidFill>
                  <a:schemeClr val="tx1"/>
                </a:solidFill>
              </a:defRPr>
            </a:lvl1pPr>
          </a:lstStyle>
          <a:p>
            <a:endParaRPr lang="cs-CZ" dirty="0"/>
          </a:p>
        </p:txBody>
      </p:sp>
      <p:sp>
        <p:nvSpPr>
          <p:cNvPr id="6" name="Zástupný symbol pro číslo snímku 5"/>
          <p:cNvSpPr>
            <a:spLocks noGrp="1"/>
          </p:cNvSpPr>
          <p:nvPr>
            <p:ph type="sldNum" sz="quarter" idx="4"/>
          </p:nvPr>
        </p:nvSpPr>
        <p:spPr>
          <a:xfrm>
            <a:off x="8640000" y="6516000"/>
            <a:ext cx="468000" cy="180000"/>
          </a:xfrm>
          <a:prstGeom prst="rect">
            <a:avLst/>
          </a:prstGeom>
        </p:spPr>
        <p:txBody>
          <a:bodyPr vert="horz" lIns="0" tIns="0" rIns="0" bIns="0" rtlCol="0" anchor="ctr"/>
          <a:lstStyle>
            <a:lvl1pPr algn="ctr">
              <a:defRPr sz="1050" b="1">
                <a:solidFill>
                  <a:schemeClr val="tx1"/>
                </a:solidFill>
              </a:defRPr>
            </a:lvl1pPr>
          </a:lstStyle>
          <a:p>
            <a:fld id="{479BF083-4774-43B1-9AB0-5CC1AC5DD8EE}" type="slidenum">
              <a:rPr lang="cs-CZ" smtClean="0"/>
              <a:pPr/>
              <a:t>‹#›</a:t>
            </a:fld>
            <a:endParaRPr lang="cs-CZ" dirty="0"/>
          </a:p>
        </p:txBody>
      </p:sp>
      <p:sp>
        <p:nvSpPr>
          <p:cNvPr id="18" name="Obdélník 17"/>
          <p:cNvSpPr/>
          <p:nvPr/>
        </p:nvSpPr>
        <p:spPr>
          <a:xfrm>
            <a:off x="0" y="6732000"/>
            <a:ext cx="9144000" cy="12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Tree>
    <p:extLst>
      <p:ext uri="{BB962C8B-B14F-4D97-AF65-F5344CB8AC3E}">
        <p14:creationId xmlns:p14="http://schemas.microsoft.com/office/powerpoint/2010/main" val="14257727"/>
      </p:ext>
    </p:extLst>
  </p:cSld>
  <p:clrMap bg1="lt1" tx1="dk1" bg2="lt2" tx2="dk2" accent1="accent1" accent2="accent2" accent3="accent3" accent4="accent4" accent5="accent5" accent6="accent6" hlink="hlink" folHlink="folHlink"/>
  <p:sldLayoutIdLst>
    <p:sldLayoutId id="2147483672" r:id="rId1"/>
    <p:sldLayoutId id="2147483675" r:id="rId2"/>
    <p:sldLayoutId id="2147483676" r:id="rId3"/>
    <p:sldLayoutId id="2147483677" r:id="rId4"/>
    <p:sldLayoutId id="2147483678" r:id="rId5"/>
    <p:sldLayoutId id="2147483673" r:id="rId6"/>
    <p:sldLayoutId id="2147483679" r:id="rId7"/>
    <p:sldLayoutId id="2147483680" r:id="rId8"/>
    <p:sldLayoutId id="2147483681" r:id="rId9"/>
    <p:sldLayoutId id="2147483682" r:id="rId10"/>
  </p:sldLayoutIdLst>
  <p:hf hdr="0" ftr="0" dt="0"/>
  <p:txStyles>
    <p:titleStyle>
      <a:lvl1pPr algn="l" defTabSz="914400" rtl="0" eaLnBrk="1" latinLnBrk="0" hangingPunct="1">
        <a:lnSpc>
          <a:spcPct val="100000"/>
        </a:lnSpc>
        <a:spcBef>
          <a:spcPct val="0"/>
        </a:spcBef>
        <a:buNone/>
        <a:defRPr sz="3200" b="1" kern="0" cap="all" baseline="0">
          <a:solidFill>
            <a:schemeClr val="tx2"/>
          </a:solidFill>
          <a:latin typeface="+mj-lt"/>
          <a:ea typeface="+mj-ea"/>
          <a:cs typeface="+mj-cs"/>
        </a:defRPr>
      </a:lvl1pPr>
    </p:titleStyle>
    <p:bodyStyle>
      <a:lvl1pPr marL="432000" indent="-432000" algn="l" defTabSz="914400" rtl="0" eaLnBrk="1" latinLnBrk="0" hangingPunct="1">
        <a:lnSpc>
          <a:spcPts val="2880"/>
        </a:lnSpc>
        <a:spcBef>
          <a:spcPts val="600"/>
        </a:spcBef>
        <a:spcAft>
          <a:spcPts val="600"/>
        </a:spcAft>
        <a:buClr>
          <a:schemeClr val="accent2"/>
        </a:buClr>
        <a:buSzPct val="100000"/>
        <a:buFont typeface="Wingdings" panose="05000000000000000000" pitchFamily="2" charset="2"/>
        <a:buChar char=""/>
        <a:defRPr sz="2400" b="0" kern="1200">
          <a:solidFill>
            <a:schemeClr val="tx1"/>
          </a:solidFill>
          <a:latin typeface="+mn-lt"/>
          <a:ea typeface="+mn-ea"/>
          <a:cs typeface="+mn-cs"/>
        </a:defRPr>
      </a:lvl1pPr>
      <a:lvl2pPr marL="666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2pPr>
      <a:lvl3pPr marL="918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3pPr>
      <a:lvl4pPr marL="1170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lang="cs-CZ" sz="2000" kern="1200" dirty="0" smtClean="0">
          <a:solidFill>
            <a:schemeClr val="tx1"/>
          </a:solidFill>
          <a:latin typeface="+mn-lt"/>
          <a:ea typeface="+mn-ea"/>
          <a:cs typeface="+mn-cs"/>
        </a:defRPr>
      </a:lvl4pPr>
      <a:lvl5pPr marL="1422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3" Type="http://schemas.openxmlformats.org/officeDocument/2006/relationships/hyperlink" Target="http://www.esfcr.cz/" TargetMode="External"/><Relationship Id="rId2" Type="http://schemas.openxmlformats.org/officeDocument/2006/relationships/notesSlide" Target="../notesSlides/notesSlide49.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p:cNvSpPr>
            <a:spLocks noGrp="1"/>
          </p:cNvSpPr>
          <p:nvPr>
            <p:ph type="title"/>
          </p:nvPr>
        </p:nvSpPr>
        <p:spPr>
          <a:xfrm>
            <a:off x="1387225" y="2125800"/>
            <a:ext cx="7272000" cy="1224000"/>
          </a:xfrm>
        </p:spPr>
        <p:txBody>
          <a:bodyPr/>
          <a:lstStyle/>
          <a:p>
            <a:r>
              <a:rPr lang="cs-CZ" dirty="0"/>
              <a:t>CLLD v OPZ+ </a:t>
            </a:r>
            <a:br>
              <a:rPr lang="cs-CZ" dirty="0"/>
            </a:br>
            <a:endParaRPr lang="cs-CZ" dirty="0"/>
          </a:p>
        </p:txBody>
      </p:sp>
      <p:sp>
        <p:nvSpPr>
          <p:cNvPr id="6" name="Zástupný symbol pro text 5"/>
          <p:cNvSpPr>
            <a:spLocks noGrp="1"/>
          </p:cNvSpPr>
          <p:nvPr>
            <p:ph type="body" sz="quarter" idx="13"/>
          </p:nvPr>
        </p:nvSpPr>
        <p:spPr>
          <a:xfrm>
            <a:off x="1483035" y="3508201"/>
            <a:ext cx="7271022" cy="497215"/>
          </a:xfrm>
        </p:spPr>
        <p:txBody>
          <a:bodyPr/>
          <a:lstStyle/>
          <a:p>
            <a:r>
              <a:rPr lang="cs-CZ" dirty="0"/>
              <a:t>Odd. projektů CLLD</a:t>
            </a:r>
          </a:p>
        </p:txBody>
      </p:sp>
      <p:sp>
        <p:nvSpPr>
          <p:cNvPr id="7" name="Zástupný symbol pro text 6"/>
          <p:cNvSpPr>
            <a:spLocks noGrp="1"/>
          </p:cNvSpPr>
          <p:nvPr>
            <p:ph type="body" sz="quarter" idx="14"/>
          </p:nvPr>
        </p:nvSpPr>
        <p:spPr/>
        <p:txBody>
          <a:bodyPr/>
          <a:lstStyle/>
          <a:p>
            <a:r>
              <a:rPr lang="cs-CZ" dirty="0"/>
              <a:t>2. 6. 2022</a:t>
            </a:r>
          </a:p>
        </p:txBody>
      </p:sp>
      <p:pic>
        <p:nvPicPr>
          <p:cNvPr id="14" name="Zástupný symbol pro obrázek 13"/>
          <p:cNvPicPr>
            <a:picLocks noGrp="1" noChangeAspect="1"/>
          </p:cNvPicPr>
          <p:nvPr>
            <p:ph type="pic" sz="quarter" idx="15"/>
          </p:nvPr>
        </p:nvPicPr>
        <p:blipFill>
          <a:blip r:embed="rId3" cstate="print">
            <a:extLst>
              <a:ext uri="{28A0092B-C50C-407E-A947-70E740481C1C}">
                <a14:useLocalDpi xmlns:a14="http://schemas.microsoft.com/office/drawing/2010/main" val="0"/>
              </a:ext>
            </a:extLst>
          </a:blip>
          <a:stretch>
            <a:fillRect/>
          </a:stretch>
        </p:blipFill>
        <p:spPr>
          <a:xfrm>
            <a:off x="846000" y="2157552"/>
            <a:ext cx="540000" cy="540000"/>
          </a:xfrm>
        </p:spPr>
      </p:pic>
      <p:pic>
        <p:nvPicPr>
          <p:cNvPr id="15" name="Zástupný symbol pro obrázek 14"/>
          <p:cNvPicPr>
            <a:picLocks noGrp="1" noChangeAspect="1"/>
          </p:cNvPicPr>
          <p:nvPr>
            <p:ph type="pic" sz="quarter" idx="16"/>
          </p:nvPr>
        </p:nvPicPr>
        <p:blipFill>
          <a:blip r:embed="rId4" cstate="print">
            <a:extLst>
              <a:ext uri="{28A0092B-C50C-407E-A947-70E740481C1C}">
                <a14:useLocalDpi xmlns:a14="http://schemas.microsoft.com/office/drawing/2010/main" val="0"/>
              </a:ext>
            </a:extLst>
          </a:blip>
          <a:stretch>
            <a:fillRect/>
          </a:stretch>
        </p:blipFill>
        <p:spPr>
          <a:xfrm>
            <a:off x="836585" y="3508201"/>
            <a:ext cx="540000" cy="540000"/>
          </a:xfrm>
        </p:spPr>
      </p:pic>
      <p:pic>
        <p:nvPicPr>
          <p:cNvPr id="16" name="Zástupný symbol pro obrázek 15"/>
          <p:cNvPicPr>
            <a:picLocks noGrp="1" noChangeAspect="1"/>
          </p:cNvPicPr>
          <p:nvPr>
            <p:ph type="pic" sz="quarter" idx="17"/>
          </p:nvPr>
        </p:nvPicPr>
        <p:blipFill>
          <a:blip r:embed="rId5" cstate="print">
            <a:extLst>
              <a:ext uri="{28A0092B-C50C-407E-A947-70E740481C1C}">
                <a14:useLocalDpi xmlns:a14="http://schemas.microsoft.com/office/drawing/2010/main" val="0"/>
              </a:ext>
            </a:extLst>
          </a:blip>
          <a:stretch>
            <a:fillRect/>
          </a:stretch>
        </p:blipFill>
        <p:spPr>
          <a:xfrm>
            <a:off x="846000" y="4885200"/>
            <a:ext cx="540000" cy="540000"/>
          </a:xfrm>
        </p:spPr>
      </p:pic>
    </p:spTree>
    <p:extLst>
      <p:ext uri="{BB962C8B-B14F-4D97-AF65-F5344CB8AC3E}">
        <p14:creationId xmlns:p14="http://schemas.microsoft.com/office/powerpoint/2010/main" val="3374661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1"/>
          </p:cNvSpPr>
          <p:nvPr>
            <p:ph type="title"/>
          </p:nvPr>
        </p:nvSpPr>
        <p:spPr/>
        <p:txBody>
          <a:bodyPr/>
          <a:lstStyle/>
          <a:p>
            <a:br>
              <a:rPr lang="cs-CZ" sz="2000" dirty="0">
                <a:ea typeface="Calibri" panose="020F0502020204030204" pitchFamily="34" charset="0"/>
              </a:rPr>
            </a:br>
            <a:br>
              <a:rPr lang="cs-CZ" sz="2000" dirty="0">
                <a:ea typeface="Calibri" panose="020F0502020204030204" pitchFamily="34" charset="0"/>
              </a:rPr>
            </a:br>
            <a:r>
              <a:rPr lang="cs-CZ" sz="2800" dirty="0"/>
              <a:t>1. PODpora komunitní práce</a:t>
            </a:r>
            <a:br>
              <a:rPr lang="cs-CZ" dirty="0">
                <a:ea typeface="Calibri" panose="020F0502020204030204" pitchFamily="34" charset="0"/>
              </a:rPr>
            </a:br>
            <a:endParaRPr lang="cs-CZ" dirty="0"/>
          </a:p>
        </p:txBody>
      </p:sp>
      <p:sp>
        <p:nvSpPr>
          <p:cNvPr id="3" name="Zástupný obsah 2">
            <a:extLst>
              <a:ext uri="{FF2B5EF4-FFF2-40B4-BE49-F238E27FC236}">
                <a16:creationId xmlns:a16="http://schemas.microsoft.com/office/drawing/2014/main" id="{C5CAA4AD-4F30-40ED-AC31-499B40959EE1}"/>
              </a:ext>
            </a:extLst>
          </p:cNvPr>
          <p:cNvSpPr>
            <a:spLocks noGrp="1"/>
          </p:cNvSpPr>
          <p:nvPr>
            <p:ph idx="1"/>
          </p:nvPr>
        </p:nvSpPr>
        <p:spPr>
          <a:xfrm>
            <a:off x="360000" y="1268760"/>
            <a:ext cx="8244000" cy="5247240"/>
          </a:xfrm>
        </p:spPr>
        <p:txBody>
          <a:bodyPr/>
          <a:lstStyle/>
          <a:p>
            <a:pPr marL="0" indent="0" algn="just">
              <a:spcBef>
                <a:spcPts val="300"/>
              </a:spcBef>
              <a:spcAft>
                <a:spcPts val="300"/>
              </a:spcAft>
              <a:buNone/>
            </a:pPr>
            <a:r>
              <a:rPr lang="cs-CZ" sz="2000" b="1" dirty="0"/>
              <a:t>Relevantní pracovní pozice (z přímých osobních nákladů):</a:t>
            </a:r>
          </a:p>
          <a:p>
            <a:pPr marR="179705" algn="just">
              <a:lnSpc>
                <a:spcPct val="100000"/>
              </a:lnSpc>
              <a:buFont typeface="Wingdings" panose="05000000000000000000" pitchFamily="2" charset="2"/>
              <a:buChar char="Ø"/>
            </a:pPr>
            <a:r>
              <a:rPr lang="cs-CZ" sz="2000" b="1" dirty="0"/>
              <a:t>Komunitní pracovník </a:t>
            </a:r>
            <a:r>
              <a:rPr lang="cs-CZ" sz="2000" dirty="0"/>
              <a:t>(mapuje komunitu, cílové skupiny a jejich potřeby, mapuje zdroje, sítě a vazby uvnitř komunity, aktivizuje členy komunity, organizuje pravidelná setkání místních komunit, koordinuje činnost komunity vč. dobrovolníků ve směru naplňování potřeb a cílů komunity, spolupracuje se sociálními pracovníky obcí a NNO, směřuje členy komunity na příslušné služby)</a:t>
            </a:r>
          </a:p>
          <a:p>
            <a:pPr algn="just">
              <a:lnSpc>
                <a:spcPct val="100000"/>
              </a:lnSpc>
              <a:spcBef>
                <a:spcPts val="300"/>
              </a:spcBef>
              <a:spcAft>
                <a:spcPts val="300"/>
              </a:spcAft>
              <a:buFont typeface="Wingdings" panose="05000000000000000000" pitchFamily="2" charset="2"/>
              <a:buChar char="Ø"/>
            </a:pPr>
            <a:r>
              <a:rPr lang="cs-CZ" sz="2000" b="1" dirty="0"/>
              <a:t>Garant komunitní práce </a:t>
            </a:r>
            <a:r>
              <a:rPr lang="cs-CZ" sz="2000" dirty="0"/>
              <a:t>(garantuje výkon komunitní práce, podílí se na zajištění intervizí a supervizí projektového týmu)</a:t>
            </a:r>
          </a:p>
          <a:p>
            <a:pPr algn="just">
              <a:lnSpc>
                <a:spcPct val="100000"/>
              </a:lnSpc>
              <a:spcAft>
                <a:spcPts val="1100"/>
              </a:spcAft>
              <a:buFont typeface="Wingdings" panose="05000000000000000000" pitchFamily="2" charset="2"/>
              <a:buChar char="Ø"/>
            </a:pPr>
            <a:r>
              <a:rPr lang="cs-CZ" sz="2000" b="1" dirty="0"/>
              <a:t>Koordinátor komunitní práce/ participativních metod práce </a:t>
            </a:r>
            <a:r>
              <a:rPr lang="cs-CZ" sz="2000" dirty="0"/>
              <a:t>(koordinuje výkon komunitní práce a participativních přístupů v daném území, komunitních aktivit)</a:t>
            </a:r>
          </a:p>
          <a:p>
            <a:pPr algn="just">
              <a:lnSpc>
                <a:spcPct val="100000"/>
              </a:lnSpc>
              <a:spcAft>
                <a:spcPts val="1100"/>
              </a:spcAft>
              <a:buFont typeface="Wingdings" panose="05000000000000000000" pitchFamily="2" charset="2"/>
              <a:buChar char="Ø"/>
            </a:pPr>
            <a:r>
              <a:rPr lang="cs-CZ" sz="2000" b="1" dirty="0"/>
              <a:t>Sociální pracovník/ terénní sociální pracovník </a:t>
            </a:r>
            <a:r>
              <a:rPr lang="cs-CZ" sz="2000" dirty="0"/>
              <a:t>(přímo pracuje s osobami z cílových skupin, popř. se skupinou či komunitou, a využívá přitom metod a technik sociální práce)</a:t>
            </a:r>
          </a:p>
          <a:p>
            <a:pPr algn="just">
              <a:spcAft>
                <a:spcPts val="1100"/>
              </a:spcAft>
            </a:pPr>
            <a:endParaRPr lang="cs-CZ" sz="2000" dirty="0"/>
          </a:p>
        </p:txBody>
      </p:sp>
      <p:sp>
        <p:nvSpPr>
          <p:cNvPr id="4" name="Zástupný symbol pro číslo snímku 3">
            <a:extLst>
              <a:ext uri="{FF2B5EF4-FFF2-40B4-BE49-F238E27FC236}">
                <a16:creationId xmlns:a16="http://schemas.microsoft.com/office/drawing/2014/main" id="{C0CC8123-7FC6-445D-B551-E511016AB820}"/>
              </a:ext>
            </a:extLst>
          </p:cNvPr>
          <p:cNvSpPr>
            <a:spLocks noGrp="1"/>
          </p:cNvSpPr>
          <p:nvPr>
            <p:ph type="sldNum" sz="quarter" idx="12"/>
          </p:nvPr>
        </p:nvSpPr>
        <p:spPr/>
        <p:txBody>
          <a:bodyPr/>
          <a:lstStyle/>
          <a:p>
            <a:fld id="{479BF083-4774-43B1-9AB0-5CC1AC5DD8EE}" type="slidenum">
              <a:rPr lang="cs-CZ" smtClean="0"/>
              <a:pPr/>
              <a:t>10</a:t>
            </a:fld>
            <a:endParaRPr lang="cs-CZ" dirty="0"/>
          </a:p>
        </p:txBody>
      </p:sp>
    </p:spTree>
    <p:extLst>
      <p:ext uri="{BB962C8B-B14F-4D97-AF65-F5344CB8AC3E}">
        <p14:creationId xmlns:p14="http://schemas.microsoft.com/office/powerpoint/2010/main" val="20980208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1"/>
          </p:cNvSpPr>
          <p:nvPr>
            <p:ph type="title"/>
          </p:nvPr>
        </p:nvSpPr>
        <p:spPr/>
        <p:txBody>
          <a:bodyPr/>
          <a:lstStyle/>
          <a:p>
            <a:br>
              <a:rPr lang="cs-CZ" sz="2000" dirty="0">
                <a:ea typeface="Calibri" panose="020F0502020204030204" pitchFamily="34" charset="0"/>
              </a:rPr>
            </a:br>
            <a:br>
              <a:rPr lang="cs-CZ" sz="2000" dirty="0">
                <a:ea typeface="Calibri" panose="020F0502020204030204" pitchFamily="34" charset="0"/>
              </a:rPr>
            </a:br>
            <a:r>
              <a:rPr lang="cs-CZ" sz="2800" dirty="0"/>
              <a:t>1. PODpora komunitní práce</a:t>
            </a:r>
            <a:br>
              <a:rPr lang="cs-CZ" dirty="0">
                <a:ea typeface="Calibri" panose="020F0502020204030204" pitchFamily="34" charset="0"/>
              </a:rPr>
            </a:br>
            <a:endParaRPr lang="cs-CZ" dirty="0"/>
          </a:p>
        </p:txBody>
      </p:sp>
      <p:sp>
        <p:nvSpPr>
          <p:cNvPr id="3" name="Zástupný obsah 2">
            <a:extLst>
              <a:ext uri="{FF2B5EF4-FFF2-40B4-BE49-F238E27FC236}">
                <a16:creationId xmlns:a16="http://schemas.microsoft.com/office/drawing/2014/main" id="{C5CAA4AD-4F30-40ED-AC31-499B40959EE1}"/>
              </a:ext>
            </a:extLst>
          </p:cNvPr>
          <p:cNvSpPr>
            <a:spLocks noGrp="1"/>
          </p:cNvSpPr>
          <p:nvPr>
            <p:ph idx="1"/>
          </p:nvPr>
        </p:nvSpPr>
        <p:spPr>
          <a:xfrm>
            <a:off x="360000" y="1412776"/>
            <a:ext cx="8244000" cy="4608512"/>
          </a:xfrm>
        </p:spPr>
        <p:txBody>
          <a:bodyPr/>
          <a:lstStyle/>
          <a:p>
            <a:pPr marL="0" indent="0" algn="just">
              <a:spcBef>
                <a:spcPts val="300"/>
              </a:spcBef>
              <a:spcAft>
                <a:spcPts val="300"/>
              </a:spcAft>
              <a:buNone/>
            </a:pPr>
            <a:endParaRPr lang="cs-CZ" sz="2000" b="1" dirty="0"/>
          </a:p>
          <a:p>
            <a:pPr marL="0" indent="0" algn="just">
              <a:spcBef>
                <a:spcPts val="300"/>
              </a:spcBef>
              <a:spcAft>
                <a:spcPts val="300"/>
              </a:spcAft>
              <a:buNone/>
            </a:pPr>
            <a:r>
              <a:rPr lang="cs-CZ" sz="2000" b="1" dirty="0"/>
              <a:t>Relevantní indikátory pro komunitní práci:</a:t>
            </a:r>
          </a:p>
          <a:p>
            <a:pPr marL="0" indent="0" algn="just">
              <a:spcAft>
                <a:spcPts val="1100"/>
              </a:spcAft>
              <a:buNone/>
            </a:pPr>
            <a:r>
              <a:rPr lang="cs-CZ" sz="2000" dirty="0"/>
              <a:t>Závazkové:</a:t>
            </a:r>
          </a:p>
          <a:p>
            <a:pPr algn="just">
              <a:spcAft>
                <a:spcPts val="1100"/>
              </a:spcAft>
              <a:buFont typeface="Wingdings" panose="05000000000000000000" pitchFamily="2" charset="2"/>
              <a:buChar char="Ø"/>
            </a:pPr>
            <a:r>
              <a:rPr lang="cs-CZ" sz="2000" dirty="0"/>
              <a:t>600 000 Celkový počet účastníků </a:t>
            </a:r>
          </a:p>
          <a:p>
            <a:pPr algn="just">
              <a:spcAft>
                <a:spcPts val="1100"/>
              </a:spcAft>
              <a:buFont typeface="Wingdings" panose="05000000000000000000" pitchFamily="2" charset="2"/>
              <a:buChar char="Ø"/>
            </a:pPr>
            <a:r>
              <a:rPr lang="cs-CZ" sz="2000" dirty="0"/>
              <a:t>670 031  Kapacita podpořených služeb – úvazky pracovníků</a:t>
            </a:r>
          </a:p>
          <a:p>
            <a:pPr algn="just">
              <a:spcAft>
                <a:spcPts val="1100"/>
              </a:spcAft>
              <a:buFont typeface="Wingdings" panose="05000000000000000000" pitchFamily="2" charset="2"/>
              <a:buChar char="Ø"/>
            </a:pPr>
            <a:r>
              <a:rPr lang="cs-CZ" sz="2000" dirty="0"/>
              <a:t>670 102 Využívání podpořených služeb</a:t>
            </a:r>
          </a:p>
          <a:p>
            <a:pPr marL="0" indent="0" algn="just">
              <a:spcAft>
                <a:spcPts val="1100"/>
              </a:spcAft>
              <a:buNone/>
            </a:pPr>
            <a:r>
              <a:rPr lang="cs-CZ" sz="2000" dirty="0"/>
              <a:t>Nezávazkové:</a:t>
            </a:r>
          </a:p>
          <a:p>
            <a:pPr algn="just">
              <a:spcAft>
                <a:spcPts val="1100"/>
              </a:spcAft>
              <a:buFont typeface="Wingdings" panose="05000000000000000000" pitchFamily="2" charset="2"/>
              <a:buChar char="Ø"/>
            </a:pPr>
            <a:r>
              <a:rPr lang="cs-CZ" sz="2000" dirty="0"/>
              <a:t>551 022 Počet podpořených komunitních aktivit</a:t>
            </a:r>
          </a:p>
          <a:p>
            <a:pPr algn="just">
              <a:spcAft>
                <a:spcPts val="1100"/>
              </a:spcAft>
              <a:buFont typeface="Wingdings" panose="05000000000000000000" pitchFamily="2" charset="2"/>
              <a:buChar char="Ø"/>
            </a:pPr>
            <a:r>
              <a:rPr lang="cs-CZ" sz="2000" dirty="0"/>
              <a:t>673 102 Účastníci projektů, u nichž intervence formou sociální práce naplnila svůj účel</a:t>
            </a:r>
          </a:p>
          <a:p>
            <a:pPr algn="just">
              <a:spcAft>
                <a:spcPts val="1100"/>
              </a:spcAft>
              <a:buFont typeface="Wingdings" panose="05000000000000000000" pitchFamily="2" charset="2"/>
              <a:buChar char="Ø"/>
            </a:pPr>
            <a:endParaRPr lang="cs-CZ" sz="2000" dirty="0"/>
          </a:p>
          <a:p>
            <a:pPr algn="just">
              <a:spcAft>
                <a:spcPts val="1100"/>
              </a:spcAft>
              <a:buFont typeface="Wingdings" panose="05000000000000000000" pitchFamily="2" charset="2"/>
              <a:buChar char="Ø"/>
            </a:pPr>
            <a:endParaRPr lang="cs-CZ" sz="2000" dirty="0"/>
          </a:p>
          <a:p>
            <a:pPr algn="just">
              <a:spcAft>
                <a:spcPts val="1100"/>
              </a:spcAft>
            </a:pP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spcAft>
                <a:spcPts val="1100"/>
              </a:spcAft>
              <a:buNone/>
            </a:pPr>
            <a:endParaRPr lang="cs-CZ" sz="2000" dirty="0"/>
          </a:p>
        </p:txBody>
      </p:sp>
      <p:sp>
        <p:nvSpPr>
          <p:cNvPr id="4" name="Zástupný symbol pro číslo snímku 3">
            <a:extLst>
              <a:ext uri="{FF2B5EF4-FFF2-40B4-BE49-F238E27FC236}">
                <a16:creationId xmlns:a16="http://schemas.microsoft.com/office/drawing/2014/main" id="{C0CC8123-7FC6-445D-B551-E511016AB820}"/>
              </a:ext>
            </a:extLst>
          </p:cNvPr>
          <p:cNvSpPr>
            <a:spLocks noGrp="1"/>
          </p:cNvSpPr>
          <p:nvPr>
            <p:ph type="sldNum" sz="quarter" idx="12"/>
          </p:nvPr>
        </p:nvSpPr>
        <p:spPr/>
        <p:txBody>
          <a:bodyPr/>
          <a:lstStyle/>
          <a:p>
            <a:fld id="{479BF083-4774-43B1-9AB0-5CC1AC5DD8EE}" type="slidenum">
              <a:rPr lang="cs-CZ" smtClean="0"/>
              <a:pPr/>
              <a:t>11</a:t>
            </a:fld>
            <a:endParaRPr lang="cs-CZ" dirty="0"/>
          </a:p>
        </p:txBody>
      </p:sp>
    </p:spTree>
    <p:extLst>
      <p:ext uri="{BB962C8B-B14F-4D97-AF65-F5344CB8AC3E}">
        <p14:creationId xmlns:p14="http://schemas.microsoft.com/office/powerpoint/2010/main" val="6972138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85BFF3E-C161-4BD6-B973-C278D452B92D}"/>
              </a:ext>
            </a:extLst>
          </p:cNvPr>
          <p:cNvSpPr>
            <a:spLocks noGrp="1"/>
          </p:cNvSpPr>
          <p:nvPr>
            <p:ph type="title"/>
          </p:nvPr>
        </p:nvSpPr>
        <p:spPr>
          <a:xfrm>
            <a:off x="143508" y="3068960"/>
            <a:ext cx="8856984" cy="2664296"/>
          </a:xfrm>
        </p:spPr>
        <p:txBody>
          <a:bodyPr/>
          <a:lstStyle/>
          <a:p>
            <a:pPr algn="ctr"/>
            <a:r>
              <a:rPr lang="cs-CZ" sz="3200" cap="none" dirty="0">
                <a:latin typeface="Arial" panose="020B0604020202020204" pitchFamily="34" charset="0"/>
                <a:ea typeface="Calibri" panose="020F0502020204030204" pitchFamily="34" charset="0"/>
                <a:cs typeface="Times New Roman" panose="02020603050405020304" pitchFamily="18" charset="0"/>
              </a:rPr>
              <a:t>2</a:t>
            </a:r>
            <a:r>
              <a:rPr lang="cs-CZ" sz="3200" cap="none" dirty="0">
                <a:effectLst/>
                <a:latin typeface="Arial" panose="020B0604020202020204" pitchFamily="34" charset="0"/>
                <a:ea typeface="Calibri" panose="020F0502020204030204" pitchFamily="34" charset="0"/>
                <a:cs typeface="Times New Roman" panose="02020603050405020304" pitchFamily="18" charset="0"/>
              </a:rPr>
              <a:t>. PODPORA SOCIÁLNÍ PRÁCE NA OBCÍCH</a:t>
            </a:r>
            <a:endParaRPr lang="cs-CZ" sz="2000" dirty="0"/>
          </a:p>
        </p:txBody>
      </p:sp>
    </p:spTree>
    <p:extLst>
      <p:ext uri="{BB962C8B-B14F-4D97-AF65-F5344CB8AC3E}">
        <p14:creationId xmlns:p14="http://schemas.microsoft.com/office/powerpoint/2010/main" val="8547509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1"/>
          </p:cNvSpPr>
          <p:nvPr>
            <p:ph type="title"/>
          </p:nvPr>
        </p:nvSpPr>
        <p:spPr/>
        <p:txBody>
          <a:bodyPr/>
          <a:lstStyle/>
          <a:p>
            <a:br>
              <a:rPr lang="cs-CZ" sz="2000" dirty="0">
                <a:ea typeface="Calibri" panose="020F0502020204030204" pitchFamily="34" charset="0"/>
              </a:rPr>
            </a:br>
            <a:br>
              <a:rPr lang="cs-CZ" sz="2000" dirty="0">
                <a:ea typeface="Calibri" panose="020F0502020204030204" pitchFamily="34" charset="0"/>
              </a:rPr>
            </a:br>
            <a:r>
              <a:rPr lang="cs-CZ" sz="2800" dirty="0"/>
              <a:t>2. Podpora sociální práce na obcích</a:t>
            </a:r>
            <a:br>
              <a:rPr lang="cs-CZ" dirty="0">
                <a:ea typeface="Calibri" panose="020F0502020204030204" pitchFamily="34" charset="0"/>
              </a:rPr>
            </a:br>
            <a:endParaRPr lang="cs-CZ" dirty="0"/>
          </a:p>
        </p:txBody>
      </p:sp>
      <p:sp>
        <p:nvSpPr>
          <p:cNvPr id="3" name="Zástupný obsah 2">
            <a:extLst>
              <a:ext uri="{FF2B5EF4-FFF2-40B4-BE49-F238E27FC236}">
                <a16:creationId xmlns:a16="http://schemas.microsoft.com/office/drawing/2014/main" id="{C5CAA4AD-4F30-40ED-AC31-499B40959EE1}"/>
              </a:ext>
            </a:extLst>
          </p:cNvPr>
          <p:cNvSpPr>
            <a:spLocks noGrp="1"/>
          </p:cNvSpPr>
          <p:nvPr>
            <p:ph idx="1"/>
          </p:nvPr>
        </p:nvSpPr>
        <p:spPr>
          <a:xfrm>
            <a:off x="396000" y="1484784"/>
            <a:ext cx="8244000" cy="4437232"/>
          </a:xfrm>
        </p:spPr>
        <p:txBody>
          <a:bodyPr/>
          <a:lstStyle/>
          <a:p>
            <a:pPr algn="just">
              <a:spcBef>
                <a:spcPts val="300"/>
              </a:spcBef>
              <a:spcAft>
                <a:spcPts val="300"/>
              </a:spcAft>
            </a:pPr>
            <a:endParaRPr lang="cs-CZ" sz="2000" dirty="0"/>
          </a:p>
          <a:p>
            <a:pPr algn="just">
              <a:spcBef>
                <a:spcPts val="300"/>
              </a:spcBef>
              <a:spcAft>
                <a:spcPts val="300"/>
              </a:spcAft>
              <a:buFont typeface="Wingdings" panose="05000000000000000000" pitchFamily="2" charset="2"/>
              <a:buChar char="Ø"/>
            </a:pPr>
            <a:r>
              <a:rPr lang="cs-CZ" sz="2000" dirty="0"/>
              <a:t>zavedení či posílení sociální práce na obcích</a:t>
            </a:r>
          </a:p>
          <a:p>
            <a:pPr algn="just">
              <a:spcBef>
                <a:spcPts val="300"/>
              </a:spcBef>
              <a:spcAft>
                <a:spcPts val="300"/>
              </a:spcAft>
              <a:buFont typeface="Wingdings" panose="05000000000000000000" pitchFamily="2" charset="2"/>
              <a:buChar char="Ø"/>
            </a:pPr>
            <a:r>
              <a:rPr lang="cs-CZ" sz="2000" dirty="0"/>
              <a:t>aktivity zaměřené na podporu sociálního/ dostupného/ podporovaného/ prostupného bydlení nebo krizového bydlení </a:t>
            </a:r>
          </a:p>
          <a:p>
            <a:pPr algn="just">
              <a:spcBef>
                <a:spcPts val="300"/>
              </a:spcBef>
              <a:spcAft>
                <a:spcPts val="300"/>
              </a:spcAft>
              <a:buFont typeface="Wingdings" panose="05000000000000000000" pitchFamily="2" charset="2"/>
              <a:buChar char="Ø"/>
            </a:pPr>
            <a:r>
              <a:rPr lang="cs-CZ" sz="2000" dirty="0"/>
              <a:t>zvýšení míry vzájemné spolupráce a účinné komunikace obcí a jejich zastupitelstev s dalšími aktéry/ organizacemi/ službami v území </a:t>
            </a:r>
          </a:p>
          <a:p>
            <a:pPr algn="just">
              <a:spcBef>
                <a:spcPts val="300"/>
              </a:spcBef>
              <a:spcAft>
                <a:spcPts val="300"/>
              </a:spcAft>
              <a:buFont typeface="Wingdings" panose="05000000000000000000" pitchFamily="2" charset="2"/>
              <a:buChar char="Ø"/>
            </a:pPr>
            <a:r>
              <a:rPr lang="cs-CZ" sz="2000" dirty="0"/>
              <a:t>podpora lokální koncepční, strategické či metodické činnosti obcí v oblasti sociálního začleňování ve spolupráci s dalšími subjekty, např. při aktivním zjišťování potřeb v obci (průzkumy a šetření lokálního charakteru) nebo při zavádění koordinovaného přístupu k řešení dané problematiky v území </a:t>
            </a:r>
          </a:p>
          <a:p>
            <a:pPr marL="0" indent="0" algn="just">
              <a:spcAft>
                <a:spcPts val="1100"/>
              </a:spcAft>
              <a:buNone/>
            </a:pPr>
            <a:endParaRPr lang="cs-CZ" sz="2000" dirty="0"/>
          </a:p>
        </p:txBody>
      </p:sp>
      <p:sp>
        <p:nvSpPr>
          <p:cNvPr id="4" name="Zástupný symbol pro číslo snímku 3">
            <a:extLst>
              <a:ext uri="{FF2B5EF4-FFF2-40B4-BE49-F238E27FC236}">
                <a16:creationId xmlns:a16="http://schemas.microsoft.com/office/drawing/2014/main" id="{C0CC8123-7FC6-445D-B551-E511016AB820}"/>
              </a:ext>
            </a:extLst>
          </p:cNvPr>
          <p:cNvSpPr>
            <a:spLocks noGrp="1"/>
          </p:cNvSpPr>
          <p:nvPr>
            <p:ph type="sldNum" sz="quarter" idx="12"/>
          </p:nvPr>
        </p:nvSpPr>
        <p:spPr/>
        <p:txBody>
          <a:bodyPr/>
          <a:lstStyle/>
          <a:p>
            <a:fld id="{479BF083-4774-43B1-9AB0-5CC1AC5DD8EE}" type="slidenum">
              <a:rPr lang="cs-CZ" smtClean="0"/>
              <a:pPr/>
              <a:t>13</a:t>
            </a:fld>
            <a:endParaRPr lang="cs-CZ" dirty="0"/>
          </a:p>
        </p:txBody>
      </p:sp>
    </p:spTree>
    <p:extLst>
      <p:ext uri="{BB962C8B-B14F-4D97-AF65-F5344CB8AC3E}">
        <p14:creationId xmlns:p14="http://schemas.microsoft.com/office/powerpoint/2010/main" val="5192390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1"/>
          </p:cNvSpPr>
          <p:nvPr>
            <p:ph type="title"/>
          </p:nvPr>
        </p:nvSpPr>
        <p:spPr>
          <a:xfrm>
            <a:off x="374198" y="0"/>
            <a:ext cx="8424000" cy="1080000"/>
          </a:xfrm>
        </p:spPr>
        <p:txBody>
          <a:bodyPr/>
          <a:lstStyle/>
          <a:p>
            <a:br>
              <a:rPr lang="cs-CZ" sz="2000" dirty="0">
                <a:ea typeface="Calibri" panose="020F0502020204030204" pitchFamily="34" charset="0"/>
              </a:rPr>
            </a:br>
            <a:br>
              <a:rPr lang="cs-CZ" sz="2000" dirty="0">
                <a:ea typeface="Calibri" panose="020F0502020204030204" pitchFamily="34" charset="0"/>
              </a:rPr>
            </a:br>
            <a:r>
              <a:rPr lang="cs-CZ" sz="2800" dirty="0"/>
              <a:t>2.</a:t>
            </a:r>
            <a:r>
              <a:rPr lang="cs-CZ" sz="2000" dirty="0">
                <a:ea typeface="Calibri" panose="020F0502020204030204" pitchFamily="34" charset="0"/>
              </a:rPr>
              <a:t> </a:t>
            </a:r>
            <a:r>
              <a:rPr lang="cs-CZ" sz="2800" dirty="0"/>
              <a:t>Podpora sociální práce na obcích</a:t>
            </a:r>
            <a:br>
              <a:rPr lang="cs-CZ" dirty="0">
                <a:ea typeface="Calibri" panose="020F0502020204030204" pitchFamily="34" charset="0"/>
              </a:rPr>
            </a:br>
            <a:endParaRPr lang="cs-CZ" dirty="0"/>
          </a:p>
        </p:txBody>
      </p:sp>
      <p:sp>
        <p:nvSpPr>
          <p:cNvPr id="3" name="Zástupný obsah 2">
            <a:extLst>
              <a:ext uri="{FF2B5EF4-FFF2-40B4-BE49-F238E27FC236}">
                <a16:creationId xmlns:a16="http://schemas.microsoft.com/office/drawing/2014/main" id="{C5CAA4AD-4F30-40ED-AC31-499B40959EE1}"/>
              </a:ext>
            </a:extLst>
          </p:cNvPr>
          <p:cNvSpPr>
            <a:spLocks noGrp="1"/>
          </p:cNvSpPr>
          <p:nvPr>
            <p:ph idx="1"/>
          </p:nvPr>
        </p:nvSpPr>
        <p:spPr>
          <a:xfrm>
            <a:off x="380530" y="1844824"/>
            <a:ext cx="8244000" cy="3723968"/>
          </a:xfrm>
        </p:spPr>
        <p:txBody>
          <a:bodyPr/>
          <a:lstStyle/>
          <a:p>
            <a:pPr algn="just">
              <a:spcBef>
                <a:spcPts val="300"/>
              </a:spcBef>
              <a:spcAft>
                <a:spcPts val="300"/>
              </a:spcAft>
            </a:pPr>
            <a:endParaRPr lang="cs-CZ" sz="2000" dirty="0"/>
          </a:p>
          <a:p>
            <a:pPr marL="0" indent="0" algn="just">
              <a:spcBef>
                <a:spcPts val="300"/>
              </a:spcBef>
              <a:spcAft>
                <a:spcPts val="300"/>
              </a:spcAft>
              <a:buNone/>
            </a:pPr>
            <a:r>
              <a:rPr lang="cs-CZ" sz="2000" b="1" dirty="0"/>
              <a:t>Specifické podmínky pro sociální práci na obcích:</a:t>
            </a:r>
          </a:p>
          <a:p>
            <a:pPr lvl="0" algn="just">
              <a:spcBef>
                <a:spcPts val="300"/>
              </a:spcBef>
              <a:spcAft>
                <a:spcPts val="300"/>
              </a:spcAft>
              <a:buFont typeface="Wingdings" panose="05000000000000000000" pitchFamily="2" charset="2"/>
              <a:buChar char="Ø"/>
            </a:pPr>
            <a:r>
              <a:rPr lang="cs-CZ" sz="2000" dirty="0"/>
              <a:t>u aktivit obsahujících podporu sociální práce, jak přímo pro obec či jako podporu bydlení, je nezbytné, aby sociální pracovník navázal kontakt s ORP a krajským úřadem – metodikem sociální práce; prostřednictvím této spolupráce získá sociální pracovník potřebnou metodickou pomoc a v případě potřeby i metodické vedení</a:t>
            </a:r>
          </a:p>
          <a:p>
            <a:pPr lvl="0" algn="just">
              <a:spcBef>
                <a:spcPts val="300"/>
              </a:spcBef>
              <a:spcAft>
                <a:spcPts val="300"/>
              </a:spcAft>
              <a:buFont typeface="Wingdings" panose="05000000000000000000" pitchFamily="2" charset="2"/>
              <a:buChar char="Ø"/>
            </a:pPr>
            <a:r>
              <a:rPr lang="cs-CZ" sz="2000" dirty="0"/>
              <a:t>sociální pracovník musí splňovat kvalifikaci podle zákona č. 108/2006 Sb., o sociálních službách</a:t>
            </a:r>
          </a:p>
          <a:p>
            <a:pPr algn="just">
              <a:spcAft>
                <a:spcPts val="1100"/>
              </a:spcAft>
            </a:pPr>
            <a:endParaRPr lang="cs-CZ" sz="2000" dirty="0"/>
          </a:p>
        </p:txBody>
      </p:sp>
      <p:sp>
        <p:nvSpPr>
          <p:cNvPr id="4" name="Zástupný symbol pro číslo snímku 3">
            <a:extLst>
              <a:ext uri="{FF2B5EF4-FFF2-40B4-BE49-F238E27FC236}">
                <a16:creationId xmlns:a16="http://schemas.microsoft.com/office/drawing/2014/main" id="{C0CC8123-7FC6-445D-B551-E511016AB820}"/>
              </a:ext>
            </a:extLst>
          </p:cNvPr>
          <p:cNvSpPr>
            <a:spLocks noGrp="1"/>
          </p:cNvSpPr>
          <p:nvPr>
            <p:ph type="sldNum" sz="quarter" idx="12"/>
          </p:nvPr>
        </p:nvSpPr>
        <p:spPr/>
        <p:txBody>
          <a:bodyPr/>
          <a:lstStyle/>
          <a:p>
            <a:fld id="{479BF083-4774-43B1-9AB0-5CC1AC5DD8EE}" type="slidenum">
              <a:rPr lang="cs-CZ" smtClean="0"/>
              <a:pPr/>
              <a:t>14</a:t>
            </a:fld>
            <a:endParaRPr lang="cs-CZ" dirty="0"/>
          </a:p>
        </p:txBody>
      </p:sp>
    </p:spTree>
    <p:extLst>
      <p:ext uri="{BB962C8B-B14F-4D97-AF65-F5344CB8AC3E}">
        <p14:creationId xmlns:p14="http://schemas.microsoft.com/office/powerpoint/2010/main" val="32991543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1"/>
          </p:cNvSpPr>
          <p:nvPr>
            <p:ph type="title"/>
          </p:nvPr>
        </p:nvSpPr>
        <p:spPr/>
        <p:txBody>
          <a:bodyPr/>
          <a:lstStyle/>
          <a:p>
            <a:br>
              <a:rPr lang="cs-CZ" sz="2000" dirty="0">
                <a:ea typeface="Calibri" panose="020F0502020204030204" pitchFamily="34" charset="0"/>
              </a:rPr>
            </a:br>
            <a:br>
              <a:rPr lang="cs-CZ" sz="2000" dirty="0">
                <a:ea typeface="Calibri" panose="020F0502020204030204" pitchFamily="34" charset="0"/>
              </a:rPr>
            </a:br>
            <a:r>
              <a:rPr lang="cs-CZ" sz="2800" dirty="0"/>
              <a:t>2.</a:t>
            </a:r>
            <a:r>
              <a:rPr lang="cs-CZ" sz="2000" dirty="0">
                <a:ea typeface="Calibri" panose="020F0502020204030204" pitchFamily="34" charset="0"/>
              </a:rPr>
              <a:t> </a:t>
            </a:r>
            <a:r>
              <a:rPr lang="cs-CZ" sz="2800" dirty="0"/>
              <a:t>Podpora sociální práce na obcích</a:t>
            </a:r>
            <a:br>
              <a:rPr lang="cs-CZ" dirty="0">
                <a:ea typeface="Calibri" panose="020F0502020204030204" pitchFamily="34" charset="0"/>
              </a:rPr>
            </a:br>
            <a:endParaRPr lang="cs-CZ" dirty="0"/>
          </a:p>
        </p:txBody>
      </p:sp>
      <p:sp>
        <p:nvSpPr>
          <p:cNvPr id="3" name="Zástupný obsah 2">
            <a:extLst>
              <a:ext uri="{FF2B5EF4-FFF2-40B4-BE49-F238E27FC236}">
                <a16:creationId xmlns:a16="http://schemas.microsoft.com/office/drawing/2014/main" id="{C5CAA4AD-4F30-40ED-AC31-499B40959EE1}"/>
              </a:ext>
            </a:extLst>
          </p:cNvPr>
          <p:cNvSpPr>
            <a:spLocks noGrp="1"/>
          </p:cNvSpPr>
          <p:nvPr>
            <p:ph idx="1"/>
          </p:nvPr>
        </p:nvSpPr>
        <p:spPr>
          <a:xfrm>
            <a:off x="450000" y="2359104"/>
            <a:ext cx="8244000" cy="2139792"/>
          </a:xfrm>
        </p:spPr>
        <p:txBody>
          <a:bodyPr/>
          <a:lstStyle/>
          <a:p>
            <a:pPr algn="just">
              <a:spcBef>
                <a:spcPts val="300"/>
              </a:spcBef>
              <a:spcAft>
                <a:spcPts val="300"/>
              </a:spcAft>
            </a:pPr>
            <a:endParaRPr lang="cs-CZ" sz="2000" dirty="0"/>
          </a:p>
          <a:p>
            <a:pPr marL="0" indent="0" algn="just">
              <a:spcBef>
                <a:spcPts val="300"/>
              </a:spcBef>
              <a:spcAft>
                <a:spcPts val="300"/>
              </a:spcAft>
              <a:buNone/>
            </a:pPr>
            <a:r>
              <a:rPr lang="cs-CZ" sz="2000" b="1" dirty="0"/>
              <a:t>V rámci sociální práce na obcích nebude podporováno:</a:t>
            </a:r>
          </a:p>
          <a:p>
            <a:pPr algn="just">
              <a:spcBef>
                <a:spcPts val="300"/>
              </a:spcBef>
              <a:spcAft>
                <a:spcPts val="300"/>
              </a:spcAft>
              <a:buFont typeface="Wingdings" panose="05000000000000000000" pitchFamily="2" charset="2"/>
              <a:buChar char="Ø"/>
            </a:pPr>
            <a:r>
              <a:rPr lang="cs-CZ" sz="2000" dirty="0"/>
              <a:t>sociální služby podle zákona č. 108/2006 Sb., o sociálních službách</a:t>
            </a:r>
          </a:p>
        </p:txBody>
      </p:sp>
      <p:sp>
        <p:nvSpPr>
          <p:cNvPr id="4" name="Zástupný symbol pro číslo snímku 3">
            <a:extLst>
              <a:ext uri="{FF2B5EF4-FFF2-40B4-BE49-F238E27FC236}">
                <a16:creationId xmlns:a16="http://schemas.microsoft.com/office/drawing/2014/main" id="{C0CC8123-7FC6-445D-B551-E511016AB820}"/>
              </a:ext>
            </a:extLst>
          </p:cNvPr>
          <p:cNvSpPr>
            <a:spLocks noGrp="1"/>
          </p:cNvSpPr>
          <p:nvPr>
            <p:ph type="sldNum" sz="quarter" idx="12"/>
          </p:nvPr>
        </p:nvSpPr>
        <p:spPr/>
        <p:txBody>
          <a:bodyPr/>
          <a:lstStyle/>
          <a:p>
            <a:fld id="{479BF083-4774-43B1-9AB0-5CC1AC5DD8EE}" type="slidenum">
              <a:rPr lang="cs-CZ" smtClean="0"/>
              <a:pPr/>
              <a:t>15</a:t>
            </a:fld>
            <a:endParaRPr lang="cs-CZ" dirty="0"/>
          </a:p>
        </p:txBody>
      </p:sp>
    </p:spTree>
    <p:extLst>
      <p:ext uri="{BB962C8B-B14F-4D97-AF65-F5344CB8AC3E}">
        <p14:creationId xmlns:p14="http://schemas.microsoft.com/office/powerpoint/2010/main" val="12847132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1"/>
          </p:cNvSpPr>
          <p:nvPr>
            <p:ph type="title"/>
          </p:nvPr>
        </p:nvSpPr>
        <p:spPr>
          <a:xfrm>
            <a:off x="404308" y="5226"/>
            <a:ext cx="8424000" cy="1080000"/>
          </a:xfrm>
        </p:spPr>
        <p:txBody>
          <a:bodyPr/>
          <a:lstStyle/>
          <a:p>
            <a:br>
              <a:rPr lang="cs-CZ" sz="2000" dirty="0">
                <a:ea typeface="Calibri" panose="020F0502020204030204" pitchFamily="34" charset="0"/>
              </a:rPr>
            </a:br>
            <a:br>
              <a:rPr lang="cs-CZ" sz="2000" dirty="0">
                <a:ea typeface="Calibri" panose="020F0502020204030204" pitchFamily="34" charset="0"/>
              </a:rPr>
            </a:br>
            <a:r>
              <a:rPr lang="cs-CZ" sz="2800" dirty="0"/>
              <a:t>2. Podpora sociální práce na obcích</a:t>
            </a:r>
            <a:br>
              <a:rPr lang="cs-CZ" dirty="0">
                <a:ea typeface="Calibri" panose="020F0502020204030204" pitchFamily="34" charset="0"/>
              </a:rPr>
            </a:br>
            <a:endParaRPr lang="cs-CZ" dirty="0"/>
          </a:p>
        </p:txBody>
      </p:sp>
      <p:sp>
        <p:nvSpPr>
          <p:cNvPr id="3" name="Zástupný obsah 2">
            <a:extLst>
              <a:ext uri="{FF2B5EF4-FFF2-40B4-BE49-F238E27FC236}">
                <a16:creationId xmlns:a16="http://schemas.microsoft.com/office/drawing/2014/main" id="{C5CAA4AD-4F30-40ED-AC31-499B40959EE1}"/>
              </a:ext>
            </a:extLst>
          </p:cNvPr>
          <p:cNvSpPr>
            <a:spLocks noGrp="1"/>
          </p:cNvSpPr>
          <p:nvPr>
            <p:ph idx="1"/>
          </p:nvPr>
        </p:nvSpPr>
        <p:spPr>
          <a:xfrm>
            <a:off x="396000" y="1050296"/>
            <a:ext cx="8244000" cy="5305616"/>
          </a:xfrm>
        </p:spPr>
        <p:txBody>
          <a:bodyPr/>
          <a:lstStyle/>
          <a:p>
            <a:pPr algn="just">
              <a:spcBef>
                <a:spcPts val="300"/>
              </a:spcBef>
              <a:spcAft>
                <a:spcPts val="300"/>
              </a:spcAft>
            </a:pPr>
            <a:endParaRPr lang="cs-CZ" sz="2000" dirty="0"/>
          </a:p>
          <a:p>
            <a:pPr marL="0" indent="0">
              <a:buNone/>
            </a:pPr>
            <a:r>
              <a:rPr lang="cs-CZ" sz="2000" b="1" dirty="0"/>
              <a:t>Relevantní pracovní pozice (z přímých osobních nákladů):</a:t>
            </a:r>
          </a:p>
          <a:p>
            <a:pPr>
              <a:buFont typeface="Wingdings" panose="05000000000000000000" pitchFamily="2" charset="2"/>
              <a:buChar char="Ø"/>
            </a:pPr>
            <a:r>
              <a:rPr lang="cs-CZ" sz="2000" dirty="0"/>
              <a:t>Sociální pracovník/ terénní sociální pracovník </a:t>
            </a:r>
          </a:p>
          <a:p>
            <a:pPr>
              <a:buFont typeface="Wingdings" panose="05000000000000000000" pitchFamily="2" charset="2"/>
              <a:buChar char="Ø"/>
            </a:pPr>
            <a:r>
              <a:rPr lang="cs-CZ" sz="2000" dirty="0"/>
              <a:t>Pracovník v sociálních službách </a:t>
            </a:r>
          </a:p>
          <a:p>
            <a:pPr>
              <a:buFont typeface="Wingdings" panose="05000000000000000000" pitchFamily="2" charset="2"/>
              <a:buChar char="Ø"/>
            </a:pPr>
            <a:r>
              <a:rPr lang="cs-CZ" sz="2000" dirty="0"/>
              <a:t>Garant sociální práce </a:t>
            </a:r>
          </a:p>
          <a:p>
            <a:pPr>
              <a:buFont typeface="Wingdings" panose="05000000000000000000" pitchFamily="2" charset="2"/>
              <a:buChar char="Ø"/>
            </a:pPr>
            <a:r>
              <a:rPr lang="cs-CZ" sz="2000" dirty="0"/>
              <a:t>Case manager - případový (sociální) pracovník </a:t>
            </a:r>
          </a:p>
          <a:p>
            <a:pPr>
              <a:buFont typeface="Wingdings" panose="05000000000000000000" pitchFamily="2" charset="2"/>
              <a:buChar char="Ø"/>
            </a:pPr>
            <a:r>
              <a:rPr lang="cs-CZ" sz="2000" dirty="0"/>
              <a:t>Metodik pro práci s cílovými skupinami </a:t>
            </a:r>
          </a:p>
          <a:p>
            <a:pPr>
              <a:buFont typeface="Wingdings" panose="05000000000000000000" pitchFamily="2" charset="2"/>
              <a:buChar char="Ø"/>
            </a:pPr>
            <a:r>
              <a:rPr lang="cs-CZ" sz="2000" dirty="0"/>
              <a:t>Peer pracovník/ peer asistent/ pomocný pracovník z řad cílové skupiny </a:t>
            </a:r>
          </a:p>
          <a:p>
            <a:pPr marL="0" indent="0">
              <a:buNone/>
            </a:pPr>
            <a:endParaRPr lang="cs-CZ" sz="2000" dirty="0"/>
          </a:p>
          <a:p>
            <a:pPr algn="just">
              <a:spcBef>
                <a:spcPts val="300"/>
              </a:spcBef>
              <a:spcAft>
                <a:spcPts val="300"/>
              </a:spcAft>
            </a:pPr>
            <a:endParaRPr lang="cs-CZ" sz="1800" b="1" kern="0" dirty="0">
              <a:solidFill>
                <a:srgbClr val="262626"/>
              </a:solidFill>
              <a:latin typeface="Arial" panose="020B0604020202020204" pitchFamily="34" charset="0"/>
              <a:ea typeface="Times New Roman" panose="02020603050405020304" pitchFamily="18" charset="0"/>
              <a:cs typeface="Times New Roman" panose="02020603050405020304" pitchFamily="18" charset="0"/>
            </a:endParaRPr>
          </a:p>
          <a:p>
            <a:pPr algn="just">
              <a:spcBef>
                <a:spcPts val="300"/>
              </a:spcBef>
              <a:spcAft>
                <a:spcPts val="300"/>
              </a:spcAft>
            </a:pPr>
            <a:endParaRPr lang="cs-CZ" sz="1800" b="1" kern="0" dirty="0">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endParaRPr>
          </a:p>
          <a:p>
            <a:pPr algn="just">
              <a:spcBef>
                <a:spcPts val="300"/>
              </a:spcBef>
              <a:spcAft>
                <a:spcPts val="300"/>
              </a:spcAft>
            </a:pPr>
            <a:endParaRPr lang="cs-CZ" sz="1800" b="1" kern="0" dirty="0">
              <a:solidFill>
                <a:srgbClr val="262626"/>
              </a:solidFill>
              <a:effectLst/>
              <a:latin typeface="Cambria" panose="02040503050406030204" pitchFamily="18" charset="0"/>
              <a:ea typeface="Times New Roman" panose="02020603050405020304" pitchFamily="18" charset="0"/>
              <a:cs typeface="Times New Roman" panose="02020603050405020304" pitchFamily="18" charset="0"/>
            </a:endParaRPr>
          </a:p>
          <a:p>
            <a:pPr algn="just">
              <a:spcBef>
                <a:spcPts val="300"/>
              </a:spcBef>
              <a:spcAft>
                <a:spcPts val="300"/>
              </a:spcAft>
            </a:pPr>
            <a:endParaRPr lang="cs-CZ" sz="2000" b="1" dirty="0"/>
          </a:p>
          <a:p>
            <a:pPr marL="0" indent="0" algn="just">
              <a:spcBef>
                <a:spcPts val="300"/>
              </a:spcBef>
              <a:spcAft>
                <a:spcPts val="300"/>
              </a:spcAft>
              <a:buNone/>
            </a:pPr>
            <a:endParaRPr lang="cs-CZ" sz="2000" dirty="0"/>
          </a:p>
        </p:txBody>
      </p:sp>
      <p:sp>
        <p:nvSpPr>
          <p:cNvPr id="4" name="Zástupný symbol pro číslo snímku 3">
            <a:extLst>
              <a:ext uri="{FF2B5EF4-FFF2-40B4-BE49-F238E27FC236}">
                <a16:creationId xmlns:a16="http://schemas.microsoft.com/office/drawing/2014/main" id="{C0CC8123-7FC6-445D-B551-E511016AB820}"/>
              </a:ext>
            </a:extLst>
          </p:cNvPr>
          <p:cNvSpPr>
            <a:spLocks noGrp="1"/>
          </p:cNvSpPr>
          <p:nvPr>
            <p:ph type="sldNum" sz="quarter" idx="12"/>
          </p:nvPr>
        </p:nvSpPr>
        <p:spPr/>
        <p:txBody>
          <a:bodyPr/>
          <a:lstStyle/>
          <a:p>
            <a:fld id="{479BF083-4774-43B1-9AB0-5CC1AC5DD8EE}" type="slidenum">
              <a:rPr lang="cs-CZ" smtClean="0"/>
              <a:pPr/>
              <a:t>16</a:t>
            </a:fld>
            <a:endParaRPr lang="cs-CZ" dirty="0"/>
          </a:p>
        </p:txBody>
      </p:sp>
    </p:spTree>
    <p:extLst>
      <p:ext uri="{BB962C8B-B14F-4D97-AF65-F5344CB8AC3E}">
        <p14:creationId xmlns:p14="http://schemas.microsoft.com/office/powerpoint/2010/main" val="2116625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1"/>
          </p:cNvSpPr>
          <p:nvPr>
            <p:ph type="title"/>
          </p:nvPr>
        </p:nvSpPr>
        <p:spPr/>
        <p:txBody>
          <a:bodyPr/>
          <a:lstStyle/>
          <a:p>
            <a:br>
              <a:rPr lang="cs-CZ" sz="2000" dirty="0">
                <a:ea typeface="Calibri" panose="020F0502020204030204" pitchFamily="34" charset="0"/>
              </a:rPr>
            </a:br>
            <a:br>
              <a:rPr lang="cs-CZ" sz="2000" dirty="0">
                <a:ea typeface="Calibri" panose="020F0502020204030204" pitchFamily="34" charset="0"/>
              </a:rPr>
            </a:br>
            <a:r>
              <a:rPr lang="cs-CZ" sz="2800" dirty="0">
                <a:ea typeface="Calibri" panose="020F0502020204030204" pitchFamily="34" charset="0"/>
              </a:rPr>
              <a:t>2. podpora sociální práce  na obcích</a:t>
            </a:r>
            <a:br>
              <a:rPr lang="cs-CZ" dirty="0">
                <a:ea typeface="Calibri" panose="020F0502020204030204" pitchFamily="34" charset="0"/>
              </a:rPr>
            </a:br>
            <a:endParaRPr lang="cs-CZ" dirty="0"/>
          </a:p>
        </p:txBody>
      </p:sp>
      <p:sp>
        <p:nvSpPr>
          <p:cNvPr id="3" name="Zástupný obsah 2">
            <a:extLst>
              <a:ext uri="{FF2B5EF4-FFF2-40B4-BE49-F238E27FC236}">
                <a16:creationId xmlns:a16="http://schemas.microsoft.com/office/drawing/2014/main" id="{C5CAA4AD-4F30-40ED-AC31-499B40959EE1}"/>
              </a:ext>
            </a:extLst>
          </p:cNvPr>
          <p:cNvSpPr>
            <a:spLocks noGrp="1"/>
          </p:cNvSpPr>
          <p:nvPr>
            <p:ph idx="1"/>
          </p:nvPr>
        </p:nvSpPr>
        <p:spPr>
          <a:xfrm>
            <a:off x="360000" y="1080000"/>
            <a:ext cx="8244000" cy="5305616"/>
          </a:xfrm>
        </p:spPr>
        <p:txBody>
          <a:bodyPr/>
          <a:lstStyle/>
          <a:p>
            <a:pPr marL="0" indent="0" algn="just">
              <a:spcBef>
                <a:spcPts val="300"/>
              </a:spcBef>
              <a:spcAft>
                <a:spcPts val="300"/>
              </a:spcAft>
              <a:buNone/>
            </a:pPr>
            <a:endParaRPr lang="cs-CZ" sz="2000" b="1" dirty="0"/>
          </a:p>
          <a:p>
            <a:pPr marL="0" indent="0" algn="just">
              <a:spcBef>
                <a:spcPts val="300"/>
              </a:spcBef>
              <a:spcAft>
                <a:spcPts val="300"/>
              </a:spcAft>
              <a:buNone/>
            </a:pPr>
            <a:r>
              <a:rPr lang="cs-CZ" sz="2000" b="1" dirty="0"/>
              <a:t>Relevantní indikátory pro sociální práci na obcích:</a:t>
            </a:r>
          </a:p>
          <a:p>
            <a:pPr marL="0" indent="0" algn="just">
              <a:spcAft>
                <a:spcPts val="1100"/>
              </a:spcAft>
              <a:buNone/>
            </a:pPr>
            <a:r>
              <a:rPr lang="cs-CZ" sz="2000" dirty="0"/>
              <a:t>Závazkové:</a:t>
            </a:r>
          </a:p>
          <a:p>
            <a:pPr algn="just">
              <a:spcAft>
                <a:spcPts val="1100"/>
              </a:spcAft>
              <a:buFont typeface="Wingdings" panose="05000000000000000000" pitchFamily="2" charset="2"/>
              <a:buChar char="Ø"/>
            </a:pPr>
            <a:r>
              <a:rPr lang="cs-CZ" sz="2000" dirty="0"/>
              <a:t>600 000 Celkový počet účastníků </a:t>
            </a:r>
          </a:p>
          <a:p>
            <a:pPr algn="just">
              <a:spcAft>
                <a:spcPts val="1100"/>
              </a:spcAft>
              <a:buFont typeface="Wingdings" panose="05000000000000000000" pitchFamily="2" charset="2"/>
              <a:buChar char="Ø"/>
            </a:pPr>
            <a:r>
              <a:rPr lang="cs-CZ" sz="2000" dirty="0"/>
              <a:t>670 031  Kapacita podpořených služeb – úvazky pracovníků</a:t>
            </a:r>
          </a:p>
          <a:p>
            <a:pPr algn="just">
              <a:spcAft>
                <a:spcPts val="1100"/>
              </a:spcAft>
              <a:buFont typeface="Wingdings" panose="05000000000000000000" pitchFamily="2" charset="2"/>
              <a:buChar char="Ø"/>
            </a:pPr>
            <a:r>
              <a:rPr lang="cs-CZ" sz="2000" dirty="0"/>
              <a:t>670 102 Využívání podpořených služeb</a:t>
            </a:r>
          </a:p>
          <a:p>
            <a:pPr marL="0" indent="0" algn="just">
              <a:spcAft>
                <a:spcPts val="1100"/>
              </a:spcAft>
              <a:buNone/>
            </a:pPr>
            <a:r>
              <a:rPr lang="cs-CZ" sz="2000" dirty="0"/>
              <a:t>Nezávazkové:</a:t>
            </a:r>
          </a:p>
          <a:p>
            <a:pPr algn="just">
              <a:spcAft>
                <a:spcPts val="1100"/>
              </a:spcAft>
              <a:buFont typeface="Wingdings" panose="05000000000000000000" pitchFamily="2" charset="2"/>
              <a:buChar char="Ø"/>
            </a:pPr>
            <a:r>
              <a:rPr lang="cs-CZ" sz="2000" dirty="0"/>
              <a:t>674 012 Nové nebo inovované služby týkající se bydlení </a:t>
            </a:r>
          </a:p>
          <a:p>
            <a:pPr algn="just">
              <a:spcAft>
                <a:spcPts val="1100"/>
              </a:spcAft>
              <a:buFont typeface="Wingdings" panose="05000000000000000000" pitchFamily="2" charset="2"/>
              <a:buChar char="Ø"/>
            </a:pPr>
            <a:r>
              <a:rPr lang="cs-CZ" sz="2000" dirty="0"/>
              <a:t>673 102 Účastníci projektů, u nichž intervence formou sociální práce naplnila svůj účel</a:t>
            </a:r>
          </a:p>
          <a:p>
            <a:pPr algn="just">
              <a:spcAft>
                <a:spcPts val="1100"/>
              </a:spcAft>
            </a:pPr>
            <a:endParaRPr lang="cs-CZ" sz="2000" dirty="0"/>
          </a:p>
        </p:txBody>
      </p:sp>
      <p:sp>
        <p:nvSpPr>
          <p:cNvPr id="4" name="Zástupný symbol pro číslo snímku 3">
            <a:extLst>
              <a:ext uri="{FF2B5EF4-FFF2-40B4-BE49-F238E27FC236}">
                <a16:creationId xmlns:a16="http://schemas.microsoft.com/office/drawing/2014/main" id="{C0CC8123-7FC6-445D-B551-E511016AB820}"/>
              </a:ext>
            </a:extLst>
          </p:cNvPr>
          <p:cNvSpPr>
            <a:spLocks noGrp="1"/>
          </p:cNvSpPr>
          <p:nvPr>
            <p:ph type="sldNum" sz="quarter" idx="12"/>
          </p:nvPr>
        </p:nvSpPr>
        <p:spPr/>
        <p:txBody>
          <a:bodyPr/>
          <a:lstStyle/>
          <a:p>
            <a:fld id="{479BF083-4774-43B1-9AB0-5CC1AC5DD8EE}" type="slidenum">
              <a:rPr lang="cs-CZ" smtClean="0"/>
              <a:pPr/>
              <a:t>17</a:t>
            </a:fld>
            <a:endParaRPr lang="cs-CZ" dirty="0"/>
          </a:p>
        </p:txBody>
      </p:sp>
    </p:spTree>
    <p:extLst>
      <p:ext uri="{BB962C8B-B14F-4D97-AF65-F5344CB8AC3E}">
        <p14:creationId xmlns:p14="http://schemas.microsoft.com/office/powerpoint/2010/main" val="15281939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85BFF3E-C161-4BD6-B973-C278D452B92D}"/>
              </a:ext>
            </a:extLst>
          </p:cNvPr>
          <p:cNvSpPr>
            <a:spLocks noGrp="1"/>
          </p:cNvSpPr>
          <p:nvPr>
            <p:ph type="title"/>
          </p:nvPr>
        </p:nvSpPr>
        <p:spPr>
          <a:xfrm>
            <a:off x="395536" y="1700808"/>
            <a:ext cx="8460472" cy="4608512"/>
          </a:xfrm>
        </p:spPr>
        <p:txBody>
          <a:bodyPr/>
          <a:lstStyle/>
          <a:p>
            <a:pPr>
              <a:lnSpc>
                <a:spcPct val="150000"/>
              </a:lnSpc>
              <a:spcBef>
                <a:spcPts val="300"/>
              </a:spcBef>
              <a:spcAft>
                <a:spcPts val="300"/>
              </a:spcAft>
            </a:pPr>
            <a:r>
              <a:rPr lang="cs-CZ" sz="3200" cap="none" dirty="0">
                <a:latin typeface="Arial" panose="020B0604020202020204" pitchFamily="34" charset="0"/>
                <a:ea typeface="Calibri" panose="020F0502020204030204" pitchFamily="34" charset="0"/>
                <a:cs typeface="Times New Roman" panose="02020603050405020304" pitchFamily="18" charset="0"/>
              </a:rPr>
              <a:t>3. </a:t>
            </a:r>
            <a:r>
              <a:rPr lang="cs-CZ" sz="3200" cap="none" dirty="0">
                <a:effectLst/>
                <a:latin typeface="Arial" panose="020B0604020202020204" pitchFamily="34" charset="0"/>
                <a:ea typeface="Times New Roman" panose="02020603050405020304" pitchFamily="18" charset="0"/>
              </a:rPr>
              <a:t>PODPORA SDÍLENÉ A NEFORMÁLNÍ PÉČE, VČETNĚ PALIATIVNÍ A DOMÁCÍ HOSPICOVÉ PÉČE, HOMESHARINGU </a:t>
            </a:r>
            <a:br>
              <a:rPr lang="cs-CZ" sz="3200" cap="none" dirty="0">
                <a:effectLst/>
                <a:latin typeface="Arial" panose="020B0604020202020204" pitchFamily="34" charset="0"/>
                <a:ea typeface="Times New Roman" panose="02020603050405020304" pitchFamily="18" charset="0"/>
              </a:rPr>
            </a:br>
            <a:r>
              <a:rPr lang="cs-CZ" sz="3200" cap="none" dirty="0">
                <a:effectLst/>
                <a:latin typeface="Arial" panose="020B0604020202020204" pitchFamily="34" charset="0"/>
                <a:ea typeface="Times New Roman" panose="02020603050405020304" pitchFamily="18" charset="0"/>
              </a:rPr>
              <a:t>A DALŠÍCH FOREM SDÍLENÉ PÉČE </a:t>
            </a:r>
            <a:br>
              <a:rPr lang="cs-CZ" sz="3200" cap="none" dirty="0">
                <a:effectLst/>
                <a:latin typeface="Arial" panose="020B0604020202020204" pitchFamily="34" charset="0"/>
                <a:ea typeface="Times New Roman" panose="02020603050405020304" pitchFamily="18" charset="0"/>
              </a:rPr>
            </a:br>
            <a:r>
              <a:rPr lang="cs-CZ" sz="3200" b="0" cap="none" dirty="0">
                <a:effectLst/>
                <a:latin typeface="Arial" panose="020B0604020202020204" pitchFamily="34" charset="0"/>
                <a:ea typeface="Times New Roman" panose="02020603050405020304" pitchFamily="18" charset="0"/>
              </a:rPr>
              <a:t>a zajištění jejich dostupnosti i v malých obcích a v odlehlých venkovských regionech</a:t>
            </a:r>
            <a:br>
              <a:rPr lang="cs-CZ" sz="2000" b="0" cap="none" dirty="0">
                <a:effectLst/>
                <a:latin typeface="Times New Roman" panose="02020603050405020304" pitchFamily="18" charset="0"/>
                <a:ea typeface="Times New Roman" panose="02020603050405020304" pitchFamily="18" charset="0"/>
              </a:rPr>
            </a:br>
            <a:br>
              <a:rPr lang="cs-CZ" sz="1800" dirty="0">
                <a:effectLst/>
                <a:latin typeface="Calibri" panose="020F0502020204030204" pitchFamily="34" charset="0"/>
                <a:ea typeface="Calibri" panose="020F0502020204030204" pitchFamily="34" charset="0"/>
                <a:cs typeface="Times New Roman" panose="02020603050405020304" pitchFamily="18" charset="0"/>
              </a:rPr>
            </a:br>
            <a:endParaRPr lang="cs-CZ" sz="2000" dirty="0"/>
          </a:p>
        </p:txBody>
      </p:sp>
    </p:spTree>
    <p:extLst>
      <p:ext uri="{BB962C8B-B14F-4D97-AF65-F5344CB8AC3E}">
        <p14:creationId xmlns:p14="http://schemas.microsoft.com/office/powerpoint/2010/main" val="41944067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1"/>
          </p:cNvSpPr>
          <p:nvPr>
            <p:ph type="title"/>
          </p:nvPr>
        </p:nvSpPr>
        <p:spPr/>
        <p:txBody>
          <a:bodyPr/>
          <a:lstStyle/>
          <a:p>
            <a:br>
              <a:rPr lang="cs-CZ" sz="2000" dirty="0">
                <a:ea typeface="Calibri" panose="020F0502020204030204" pitchFamily="34" charset="0"/>
              </a:rPr>
            </a:br>
            <a:br>
              <a:rPr lang="cs-CZ" sz="2000" dirty="0">
                <a:ea typeface="Calibri" panose="020F0502020204030204" pitchFamily="34" charset="0"/>
              </a:rPr>
            </a:br>
            <a:r>
              <a:rPr lang="cs-CZ" sz="2800" dirty="0"/>
              <a:t>3. podpora sdílené a neformální péče</a:t>
            </a:r>
            <a:br>
              <a:rPr lang="cs-CZ" dirty="0">
                <a:ea typeface="Calibri" panose="020F0502020204030204" pitchFamily="34" charset="0"/>
              </a:rPr>
            </a:br>
            <a:endParaRPr lang="cs-CZ" dirty="0"/>
          </a:p>
        </p:txBody>
      </p:sp>
      <p:sp>
        <p:nvSpPr>
          <p:cNvPr id="3" name="Zástupný obsah 2">
            <a:extLst>
              <a:ext uri="{FF2B5EF4-FFF2-40B4-BE49-F238E27FC236}">
                <a16:creationId xmlns:a16="http://schemas.microsoft.com/office/drawing/2014/main" id="{C5CAA4AD-4F30-40ED-AC31-499B40959EE1}"/>
              </a:ext>
            </a:extLst>
          </p:cNvPr>
          <p:cNvSpPr>
            <a:spLocks noGrp="1"/>
          </p:cNvSpPr>
          <p:nvPr>
            <p:ph idx="1"/>
          </p:nvPr>
        </p:nvSpPr>
        <p:spPr>
          <a:xfrm>
            <a:off x="368398" y="1020112"/>
            <a:ext cx="8244000" cy="5555776"/>
          </a:xfrm>
        </p:spPr>
        <p:txBody>
          <a:bodyPr/>
          <a:lstStyle/>
          <a:p>
            <a:pPr algn="just">
              <a:spcBef>
                <a:spcPts val="300"/>
              </a:spcBef>
              <a:spcAft>
                <a:spcPts val="300"/>
              </a:spcAft>
            </a:pPr>
            <a:endParaRPr lang="cs-CZ" sz="2000" dirty="0"/>
          </a:p>
          <a:p>
            <a:pPr algn="just">
              <a:lnSpc>
                <a:spcPct val="100000"/>
              </a:lnSpc>
              <a:spcBef>
                <a:spcPts val="300"/>
              </a:spcBef>
              <a:spcAft>
                <a:spcPts val="300"/>
              </a:spcAft>
              <a:buFont typeface="Wingdings" panose="05000000000000000000" pitchFamily="2" charset="2"/>
              <a:buChar char="Ø"/>
            </a:pPr>
            <a:r>
              <a:rPr lang="cs-CZ" sz="2000" dirty="0"/>
              <a:t>doprovázení, edukace, poradenství, terapie, asistence a spirituální podpora pro rodinné příslušníky a další blízké a pečující osoby </a:t>
            </a:r>
          </a:p>
          <a:p>
            <a:pPr algn="just">
              <a:lnSpc>
                <a:spcPct val="100000"/>
              </a:lnSpc>
              <a:spcBef>
                <a:spcPts val="300"/>
              </a:spcBef>
              <a:spcAft>
                <a:spcPts val="300"/>
              </a:spcAft>
              <a:buFont typeface="Wingdings" panose="05000000000000000000" pitchFamily="2" charset="2"/>
              <a:buChar char="Ø"/>
            </a:pPr>
            <a:r>
              <a:rPr lang="cs-CZ" sz="2000" dirty="0"/>
              <a:t>podpora paliativní/hospicové péče v přirozeném sociálním prostředí klienta </a:t>
            </a:r>
          </a:p>
          <a:p>
            <a:pPr algn="just">
              <a:lnSpc>
                <a:spcPct val="100000"/>
              </a:lnSpc>
              <a:spcBef>
                <a:spcPts val="300"/>
              </a:spcBef>
              <a:spcAft>
                <a:spcPts val="300"/>
              </a:spcAft>
              <a:buFont typeface="Wingdings" panose="05000000000000000000" pitchFamily="2" charset="2"/>
              <a:buChar char="Ø"/>
            </a:pPr>
            <a:r>
              <a:rPr lang="cs-CZ" sz="2000" dirty="0"/>
              <a:t>zapůjčování kompenzačních a asistivních pomůcek </a:t>
            </a:r>
          </a:p>
          <a:p>
            <a:pPr algn="just">
              <a:lnSpc>
                <a:spcPct val="100000"/>
              </a:lnSpc>
              <a:spcBef>
                <a:spcPts val="300"/>
              </a:spcBef>
              <a:spcAft>
                <a:spcPts val="300"/>
              </a:spcAft>
              <a:buFont typeface="Wingdings" panose="05000000000000000000" pitchFamily="2" charset="2"/>
              <a:buChar char="Ø"/>
            </a:pPr>
            <a:r>
              <a:rPr lang="cs-CZ" sz="2000" dirty="0"/>
              <a:t>podpora sdílené péče prostřednictvím systému podpory rodin dětí s mentálním či kombinovaným postižením a s poruchou autistického spektra – homesharing</a:t>
            </a:r>
          </a:p>
          <a:p>
            <a:pPr algn="just">
              <a:lnSpc>
                <a:spcPct val="100000"/>
              </a:lnSpc>
              <a:spcBef>
                <a:spcPts val="300"/>
              </a:spcBef>
              <a:spcAft>
                <a:spcPts val="300"/>
              </a:spcAft>
              <a:buFont typeface="Wingdings" panose="05000000000000000000" pitchFamily="2" charset="2"/>
              <a:buChar char="Ø"/>
            </a:pPr>
            <a:r>
              <a:rPr lang="cs-CZ" sz="2000" dirty="0"/>
              <a:t>další formy sdílené péče mimo homesharing</a:t>
            </a:r>
          </a:p>
          <a:p>
            <a:pPr algn="just">
              <a:lnSpc>
                <a:spcPct val="100000"/>
              </a:lnSpc>
              <a:spcBef>
                <a:spcPts val="300"/>
              </a:spcBef>
              <a:spcAft>
                <a:spcPts val="300"/>
              </a:spcAft>
              <a:buFont typeface="Wingdings" panose="05000000000000000000" pitchFamily="2" charset="2"/>
              <a:buChar char="Ø"/>
            </a:pPr>
            <a:r>
              <a:rPr lang="cs-CZ" sz="2000" dirty="0"/>
              <a:t>doplňkově podpora odborných pracovníků poskytovatelů těchto služeb </a:t>
            </a:r>
          </a:p>
          <a:p>
            <a:pPr algn="just">
              <a:lnSpc>
                <a:spcPct val="100000"/>
              </a:lnSpc>
              <a:spcBef>
                <a:spcPts val="300"/>
              </a:spcBef>
              <a:spcAft>
                <a:spcPts val="300"/>
              </a:spcAft>
              <a:buFont typeface="Wingdings" panose="05000000000000000000" pitchFamily="2" charset="2"/>
              <a:buChar char="Ø"/>
            </a:pPr>
            <a:r>
              <a:rPr lang="cs-CZ" sz="2000" dirty="0"/>
              <a:t>doplňkově síťování, výměna zkušeností a přenos dobré praxe v oblasti neformální a sdílené péče, včetně paliativní a domácí hospicové péče, podpora case managementu</a:t>
            </a:r>
          </a:p>
          <a:p>
            <a:pPr algn="just">
              <a:spcBef>
                <a:spcPts val="300"/>
              </a:spcBef>
              <a:spcAft>
                <a:spcPts val="300"/>
              </a:spcAft>
            </a:pPr>
            <a:endParaRPr lang="cs-CZ" sz="1800" b="1" kern="0" dirty="0">
              <a:solidFill>
                <a:srgbClr val="262626"/>
              </a:solidFill>
              <a:latin typeface="Arial" panose="020B0604020202020204" pitchFamily="34" charset="0"/>
              <a:ea typeface="Times New Roman" panose="02020603050405020304" pitchFamily="18" charset="0"/>
              <a:cs typeface="Times New Roman" panose="02020603050405020304" pitchFamily="18" charset="0"/>
            </a:endParaRPr>
          </a:p>
          <a:p>
            <a:pPr algn="just">
              <a:spcBef>
                <a:spcPts val="300"/>
              </a:spcBef>
              <a:spcAft>
                <a:spcPts val="300"/>
              </a:spcAft>
            </a:pPr>
            <a:endParaRPr lang="cs-CZ" sz="1800" b="1" kern="0" dirty="0">
              <a:solidFill>
                <a:srgbClr val="262626"/>
              </a:solidFill>
              <a:latin typeface="Arial" panose="020B0604020202020204" pitchFamily="34" charset="0"/>
              <a:ea typeface="Times New Roman" panose="02020603050405020304" pitchFamily="18" charset="0"/>
              <a:cs typeface="Times New Roman" panose="02020603050405020304" pitchFamily="18" charset="0"/>
            </a:endParaRPr>
          </a:p>
          <a:p>
            <a:pPr algn="just">
              <a:spcBef>
                <a:spcPts val="300"/>
              </a:spcBef>
              <a:spcAft>
                <a:spcPts val="300"/>
              </a:spcAft>
            </a:pPr>
            <a:endParaRPr lang="cs-CZ" sz="1800" b="1" kern="0" dirty="0">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endParaRPr>
          </a:p>
          <a:p>
            <a:pPr algn="just">
              <a:spcBef>
                <a:spcPts val="300"/>
              </a:spcBef>
              <a:spcAft>
                <a:spcPts val="300"/>
              </a:spcAft>
            </a:pPr>
            <a:endParaRPr lang="cs-CZ" sz="1800" b="1" kern="0" dirty="0">
              <a:solidFill>
                <a:srgbClr val="262626"/>
              </a:solidFill>
              <a:effectLst/>
              <a:latin typeface="Cambria" panose="02040503050406030204" pitchFamily="18" charset="0"/>
              <a:ea typeface="Times New Roman" panose="02020603050405020304" pitchFamily="18" charset="0"/>
              <a:cs typeface="Times New Roman" panose="02020603050405020304" pitchFamily="18" charset="0"/>
            </a:endParaRPr>
          </a:p>
          <a:p>
            <a:pPr algn="just">
              <a:spcBef>
                <a:spcPts val="300"/>
              </a:spcBef>
              <a:spcAft>
                <a:spcPts val="300"/>
              </a:spcAft>
            </a:pPr>
            <a:endParaRPr lang="cs-CZ" sz="2000" b="1" dirty="0"/>
          </a:p>
          <a:p>
            <a:pPr marL="0" indent="0" algn="just">
              <a:spcBef>
                <a:spcPts val="300"/>
              </a:spcBef>
              <a:spcAft>
                <a:spcPts val="300"/>
              </a:spcAft>
              <a:buNone/>
            </a:pPr>
            <a:endParaRPr lang="cs-CZ" sz="2000" dirty="0"/>
          </a:p>
        </p:txBody>
      </p:sp>
      <p:sp>
        <p:nvSpPr>
          <p:cNvPr id="4" name="Zástupný symbol pro číslo snímku 3">
            <a:extLst>
              <a:ext uri="{FF2B5EF4-FFF2-40B4-BE49-F238E27FC236}">
                <a16:creationId xmlns:a16="http://schemas.microsoft.com/office/drawing/2014/main" id="{C0CC8123-7FC6-445D-B551-E511016AB820}"/>
              </a:ext>
            </a:extLst>
          </p:cNvPr>
          <p:cNvSpPr>
            <a:spLocks noGrp="1"/>
          </p:cNvSpPr>
          <p:nvPr>
            <p:ph type="sldNum" sz="quarter" idx="12"/>
          </p:nvPr>
        </p:nvSpPr>
        <p:spPr/>
        <p:txBody>
          <a:bodyPr/>
          <a:lstStyle/>
          <a:p>
            <a:fld id="{479BF083-4774-43B1-9AB0-5CC1AC5DD8EE}" type="slidenum">
              <a:rPr lang="cs-CZ" smtClean="0"/>
              <a:pPr/>
              <a:t>19</a:t>
            </a:fld>
            <a:endParaRPr lang="cs-CZ" dirty="0"/>
          </a:p>
        </p:txBody>
      </p:sp>
    </p:spTree>
    <p:extLst>
      <p:ext uri="{BB962C8B-B14F-4D97-AF65-F5344CB8AC3E}">
        <p14:creationId xmlns:p14="http://schemas.microsoft.com/office/powerpoint/2010/main" val="7473389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85BFF3E-C161-4BD6-B973-C278D452B92D}"/>
              </a:ext>
            </a:extLst>
          </p:cNvPr>
          <p:cNvSpPr>
            <a:spLocks noGrp="1"/>
          </p:cNvSpPr>
          <p:nvPr>
            <p:ph type="title"/>
          </p:nvPr>
        </p:nvSpPr>
        <p:spPr>
          <a:xfrm>
            <a:off x="323528" y="1556792"/>
            <a:ext cx="8460472" cy="4293208"/>
          </a:xfrm>
        </p:spPr>
        <p:txBody>
          <a:bodyPr/>
          <a:lstStyle/>
          <a:p>
            <a:pPr algn="ctr"/>
            <a:br>
              <a:rPr lang="cs-CZ" dirty="0"/>
            </a:br>
            <a:r>
              <a:rPr lang="cs-CZ" sz="3200" dirty="0"/>
              <a:t>cílové skupiny</a:t>
            </a:r>
            <a:br>
              <a:rPr lang="cs-CZ" sz="3200" dirty="0"/>
            </a:br>
            <a:br>
              <a:rPr lang="cs-CZ" dirty="0"/>
            </a:br>
            <a:r>
              <a:rPr lang="cs-CZ" sz="3200" dirty="0"/>
              <a:t>Podporované aktivity</a:t>
            </a:r>
            <a:br>
              <a:rPr lang="cs-CZ" sz="3200" dirty="0"/>
            </a:br>
            <a:br>
              <a:rPr lang="cs-CZ" sz="3200" dirty="0"/>
            </a:br>
            <a:r>
              <a:rPr lang="cs-CZ" sz="3200" dirty="0"/>
              <a:t>Přímé osobní náklady</a:t>
            </a:r>
            <a:br>
              <a:rPr lang="cs-CZ" sz="3200" dirty="0"/>
            </a:br>
            <a:br>
              <a:rPr lang="cs-CZ" sz="3200" dirty="0"/>
            </a:br>
            <a:r>
              <a:rPr lang="cs-CZ" sz="3200" dirty="0"/>
              <a:t>indikátory</a:t>
            </a:r>
            <a:br>
              <a:rPr lang="cs-CZ" dirty="0"/>
            </a:br>
            <a:endParaRPr lang="cs-CZ" dirty="0"/>
          </a:p>
        </p:txBody>
      </p:sp>
    </p:spTree>
    <p:extLst>
      <p:ext uri="{BB962C8B-B14F-4D97-AF65-F5344CB8AC3E}">
        <p14:creationId xmlns:p14="http://schemas.microsoft.com/office/powerpoint/2010/main" val="37666648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1"/>
          </p:cNvSpPr>
          <p:nvPr>
            <p:ph type="title"/>
          </p:nvPr>
        </p:nvSpPr>
        <p:spPr>
          <a:xfrm>
            <a:off x="450000" y="44624"/>
            <a:ext cx="8424000" cy="1080000"/>
          </a:xfrm>
        </p:spPr>
        <p:txBody>
          <a:bodyPr/>
          <a:lstStyle/>
          <a:p>
            <a:br>
              <a:rPr lang="cs-CZ" sz="2000" dirty="0">
                <a:ea typeface="Calibri" panose="020F0502020204030204" pitchFamily="34" charset="0"/>
              </a:rPr>
            </a:br>
            <a:br>
              <a:rPr lang="cs-CZ" sz="2000" dirty="0">
                <a:ea typeface="Calibri" panose="020F0502020204030204" pitchFamily="34" charset="0"/>
              </a:rPr>
            </a:br>
            <a:r>
              <a:rPr lang="cs-CZ" sz="2800" dirty="0">
                <a:ea typeface="Calibri" panose="020F0502020204030204" pitchFamily="34" charset="0"/>
              </a:rPr>
              <a:t>3. podpora sdílené a neformální péče</a:t>
            </a:r>
            <a:br>
              <a:rPr lang="cs-CZ" dirty="0">
                <a:ea typeface="Calibri" panose="020F0502020204030204" pitchFamily="34" charset="0"/>
              </a:rPr>
            </a:br>
            <a:endParaRPr lang="cs-CZ" dirty="0"/>
          </a:p>
        </p:txBody>
      </p:sp>
      <p:sp>
        <p:nvSpPr>
          <p:cNvPr id="3" name="Zástupný obsah 2">
            <a:extLst>
              <a:ext uri="{FF2B5EF4-FFF2-40B4-BE49-F238E27FC236}">
                <a16:creationId xmlns:a16="http://schemas.microsoft.com/office/drawing/2014/main" id="{C5CAA4AD-4F30-40ED-AC31-499B40959EE1}"/>
              </a:ext>
            </a:extLst>
          </p:cNvPr>
          <p:cNvSpPr>
            <a:spLocks noGrp="1"/>
          </p:cNvSpPr>
          <p:nvPr>
            <p:ph idx="1"/>
          </p:nvPr>
        </p:nvSpPr>
        <p:spPr>
          <a:xfrm>
            <a:off x="396000" y="836712"/>
            <a:ext cx="8244000" cy="5555776"/>
          </a:xfrm>
        </p:spPr>
        <p:txBody>
          <a:bodyPr/>
          <a:lstStyle/>
          <a:p>
            <a:pPr algn="just">
              <a:spcBef>
                <a:spcPts val="300"/>
              </a:spcBef>
              <a:spcAft>
                <a:spcPts val="300"/>
              </a:spcAft>
            </a:pPr>
            <a:endParaRPr lang="cs-CZ" sz="2000" dirty="0"/>
          </a:p>
          <a:p>
            <a:pPr marL="0" indent="0" algn="just">
              <a:spcBef>
                <a:spcPts val="300"/>
              </a:spcBef>
              <a:spcAft>
                <a:spcPts val="300"/>
              </a:spcAft>
              <a:buNone/>
            </a:pPr>
            <a:r>
              <a:rPr lang="cs-CZ" sz="2000" b="1" dirty="0"/>
              <a:t>Specifické podmínky pro sdílenou a neformální péči:</a:t>
            </a:r>
          </a:p>
          <a:p>
            <a:pPr lvl="0" algn="just">
              <a:spcAft>
                <a:spcPts val="1100"/>
              </a:spcAft>
              <a:buFont typeface="Wingdings" panose="05000000000000000000" pitchFamily="2" charset="2"/>
              <a:buChar char="Ø"/>
            </a:pPr>
            <a:r>
              <a:rPr lang="cs-CZ" sz="2000" dirty="0"/>
              <a:t>cílovou skupinou jsou zejména neformální pečující</a:t>
            </a:r>
          </a:p>
          <a:p>
            <a:pPr lvl="0" algn="just">
              <a:spcAft>
                <a:spcPts val="1100"/>
              </a:spcAft>
              <a:buFont typeface="Wingdings" panose="05000000000000000000" pitchFamily="2" charset="2"/>
              <a:buChar char="Ø"/>
            </a:pPr>
            <a:r>
              <a:rPr lang="cs-CZ" sz="2000" dirty="0"/>
              <a:t>součástí zapůjčení kompenzační či asistivní pomůcky musí být zaučení manipulace s pomůckou</a:t>
            </a:r>
          </a:p>
          <a:p>
            <a:pPr lvl="0" algn="just">
              <a:spcBef>
                <a:spcPts val="300"/>
              </a:spcBef>
              <a:spcAft>
                <a:spcPts val="300"/>
              </a:spcAft>
              <a:buFont typeface="Wingdings" panose="05000000000000000000" pitchFamily="2" charset="2"/>
              <a:buChar char="Ø"/>
            </a:pPr>
            <a:r>
              <a:rPr lang="cs-CZ" sz="2000" dirty="0"/>
              <a:t>na zakoupení kompenzačních a asistivních pomůcek se může vztahovat veřejná podpora/podpora de minimis; před vydáním právního aktu je nutné předložit ŘO OPZ+ vyčíslení podpory de minimis</a:t>
            </a:r>
          </a:p>
          <a:p>
            <a:pPr lvl="0" algn="just">
              <a:spcBef>
                <a:spcPts val="300"/>
              </a:spcBef>
              <a:spcAft>
                <a:spcPts val="300"/>
              </a:spcAft>
              <a:buFont typeface="Wingdings" panose="05000000000000000000" pitchFamily="2" charset="2"/>
              <a:buChar char="Ø"/>
            </a:pPr>
            <a:r>
              <a:rPr lang="cs-CZ" sz="2000" dirty="0"/>
              <a:t>paliativní péče v zařízeních sociálních služeb může být podpořena pouze jako fakultativní činnost při poskytování sociálních služeb</a:t>
            </a:r>
          </a:p>
          <a:p>
            <a:pPr marL="0" indent="0" algn="just">
              <a:spcBef>
                <a:spcPts val="300"/>
              </a:spcBef>
              <a:spcAft>
                <a:spcPts val="300"/>
              </a:spcAft>
              <a:buNone/>
            </a:pPr>
            <a:endParaRPr lang="cs-CZ" sz="2000" dirty="0"/>
          </a:p>
          <a:p>
            <a:pPr algn="just">
              <a:spcBef>
                <a:spcPts val="300"/>
              </a:spcBef>
              <a:spcAft>
                <a:spcPts val="300"/>
              </a:spcAft>
            </a:pPr>
            <a:endParaRPr lang="cs-CZ" sz="2000" dirty="0"/>
          </a:p>
          <a:p>
            <a:pPr algn="just">
              <a:spcBef>
                <a:spcPts val="300"/>
              </a:spcBef>
              <a:spcAft>
                <a:spcPts val="300"/>
              </a:spcAft>
            </a:pPr>
            <a:endParaRPr lang="cs-CZ" sz="2000" dirty="0"/>
          </a:p>
          <a:p>
            <a:pPr algn="just">
              <a:spcBef>
                <a:spcPts val="300"/>
              </a:spcBef>
              <a:spcAft>
                <a:spcPts val="300"/>
              </a:spcAft>
            </a:pPr>
            <a:endParaRPr lang="cs-CZ" sz="2000" dirty="0"/>
          </a:p>
          <a:p>
            <a:pPr algn="just">
              <a:spcBef>
                <a:spcPts val="300"/>
              </a:spcBef>
              <a:spcAft>
                <a:spcPts val="300"/>
              </a:spcAft>
            </a:pPr>
            <a:endParaRPr lang="cs-CZ" sz="2000" dirty="0"/>
          </a:p>
          <a:p>
            <a:pPr marL="0" indent="0" algn="just">
              <a:spcBef>
                <a:spcPts val="300"/>
              </a:spcBef>
              <a:spcAft>
                <a:spcPts val="300"/>
              </a:spcAft>
              <a:buNone/>
            </a:pPr>
            <a:endParaRPr lang="cs-CZ" sz="2000" dirty="0"/>
          </a:p>
        </p:txBody>
      </p:sp>
      <p:sp>
        <p:nvSpPr>
          <p:cNvPr id="4" name="Zástupný symbol pro číslo snímku 3">
            <a:extLst>
              <a:ext uri="{FF2B5EF4-FFF2-40B4-BE49-F238E27FC236}">
                <a16:creationId xmlns:a16="http://schemas.microsoft.com/office/drawing/2014/main" id="{C0CC8123-7FC6-445D-B551-E511016AB820}"/>
              </a:ext>
            </a:extLst>
          </p:cNvPr>
          <p:cNvSpPr>
            <a:spLocks noGrp="1"/>
          </p:cNvSpPr>
          <p:nvPr>
            <p:ph type="sldNum" sz="quarter" idx="12"/>
          </p:nvPr>
        </p:nvSpPr>
        <p:spPr/>
        <p:txBody>
          <a:bodyPr/>
          <a:lstStyle/>
          <a:p>
            <a:fld id="{479BF083-4774-43B1-9AB0-5CC1AC5DD8EE}" type="slidenum">
              <a:rPr lang="cs-CZ" smtClean="0"/>
              <a:pPr/>
              <a:t>20</a:t>
            </a:fld>
            <a:endParaRPr lang="cs-CZ" dirty="0"/>
          </a:p>
        </p:txBody>
      </p:sp>
    </p:spTree>
    <p:extLst>
      <p:ext uri="{BB962C8B-B14F-4D97-AF65-F5344CB8AC3E}">
        <p14:creationId xmlns:p14="http://schemas.microsoft.com/office/powerpoint/2010/main" val="9039812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1"/>
          </p:cNvSpPr>
          <p:nvPr>
            <p:ph type="title"/>
          </p:nvPr>
        </p:nvSpPr>
        <p:spPr/>
        <p:txBody>
          <a:bodyPr/>
          <a:lstStyle/>
          <a:p>
            <a:br>
              <a:rPr lang="cs-CZ" sz="2000" dirty="0">
                <a:ea typeface="Calibri" panose="020F0502020204030204" pitchFamily="34" charset="0"/>
              </a:rPr>
            </a:br>
            <a:br>
              <a:rPr lang="cs-CZ" sz="2000" dirty="0">
                <a:ea typeface="Calibri" panose="020F0502020204030204" pitchFamily="34" charset="0"/>
              </a:rPr>
            </a:br>
            <a:r>
              <a:rPr lang="cs-CZ" sz="2800" dirty="0">
                <a:ea typeface="Calibri" panose="020F0502020204030204" pitchFamily="34" charset="0"/>
              </a:rPr>
              <a:t>3. podpora sdílené a neformální péče</a:t>
            </a:r>
            <a:br>
              <a:rPr lang="cs-CZ" dirty="0">
                <a:ea typeface="Calibri" panose="020F0502020204030204" pitchFamily="34" charset="0"/>
              </a:rPr>
            </a:br>
            <a:endParaRPr lang="cs-CZ" dirty="0"/>
          </a:p>
        </p:txBody>
      </p:sp>
      <p:sp>
        <p:nvSpPr>
          <p:cNvPr id="3" name="Zástupný obsah 2">
            <a:extLst>
              <a:ext uri="{FF2B5EF4-FFF2-40B4-BE49-F238E27FC236}">
                <a16:creationId xmlns:a16="http://schemas.microsoft.com/office/drawing/2014/main" id="{C5CAA4AD-4F30-40ED-AC31-499B40959EE1}"/>
              </a:ext>
            </a:extLst>
          </p:cNvPr>
          <p:cNvSpPr>
            <a:spLocks noGrp="1"/>
          </p:cNvSpPr>
          <p:nvPr>
            <p:ph idx="1"/>
          </p:nvPr>
        </p:nvSpPr>
        <p:spPr>
          <a:xfrm>
            <a:off x="396000" y="836712"/>
            <a:ext cx="8244000" cy="5555776"/>
          </a:xfrm>
        </p:spPr>
        <p:txBody>
          <a:bodyPr/>
          <a:lstStyle/>
          <a:p>
            <a:pPr algn="just">
              <a:spcBef>
                <a:spcPts val="300"/>
              </a:spcBef>
              <a:spcAft>
                <a:spcPts val="300"/>
              </a:spcAft>
            </a:pPr>
            <a:endParaRPr lang="cs-CZ" sz="2000" dirty="0"/>
          </a:p>
          <a:p>
            <a:pPr marL="0" indent="0" algn="just">
              <a:spcBef>
                <a:spcPts val="300"/>
              </a:spcBef>
              <a:spcAft>
                <a:spcPts val="300"/>
              </a:spcAft>
              <a:buNone/>
            </a:pPr>
            <a:r>
              <a:rPr lang="cs-CZ" sz="2000" b="1" dirty="0"/>
              <a:t>Specifické podmínky pro sdílenou a neformální péči:</a:t>
            </a:r>
          </a:p>
          <a:p>
            <a:pPr lvl="0" algn="just">
              <a:buFont typeface="Wingdings" panose="05000000000000000000" pitchFamily="2" charset="2"/>
              <a:buChar char="Ø"/>
            </a:pPr>
            <a:r>
              <a:rPr lang="cs-CZ" sz="2000" dirty="0"/>
              <a:t>subjekty, které chtějí získat finanční podporu stávajícího homesharingu nebo zavádět homesharing nově v celém rozsahu, musí při realizaci projektu vždy dodržet základní principy homesharingu a vycházet z metodiky homesharingu</a:t>
            </a:r>
          </a:p>
          <a:p>
            <a:pPr lvl="0" algn="just">
              <a:spcAft>
                <a:spcPts val="1100"/>
              </a:spcAft>
              <a:buFont typeface="Wingdings" panose="05000000000000000000" pitchFamily="2" charset="2"/>
              <a:buChar char="Ø"/>
            </a:pPr>
            <a:r>
              <a:rPr lang="cs-CZ" sz="2000" dirty="0"/>
              <a:t>v případě podpory dalších forem sdílené péče mimo homesharing musí být součástí projektu vždy práce s neformálním pečujícím</a:t>
            </a:r>
          </a:p>
          <a:p>
            <a:pPr algn="just">
              <a:buFont typeface="Wingdings" panose="05000000000000000000" pitchFamily="2" charset="2"/>
              <a:buChar char="Ø"/>
            </a:pPr>
            <a:r>
              <a:rPr lang="cs-CZ" sz="2000" dirty="0"/>
              <a:t>vzdělávání pracovníků v sociálních službách může být podpořeno pouze nad rámec zákona č. 108/2006 Sb., o sociálních službách; na toto vzdělávání se může vztahovat veřejná podpora/podpora de minimis</a:t>
            </a:r>
          </a:p>
          <a:p>
            <a:pPr algn="just">
              <a:spcBef>
                <a:spcPts val="300"/>
              </a:spcBef>
              <a:spcAft>
                <a:spcPts val="300"/>
              </a:spcAft>
            </a:pPr>
            <a:endParaRPr lang="cs-CZ" sz="2000" dirty="0"/>
          </a:p>
          <a:p>
            <a:pPr algn="just">
              <a:spcBef>
                <a:spcPts val="300"/>
              </a:spcBef>
              <a:spcAft>
                <a:spcPts val="300"/>
              </a:spcAft>
            </a:pPr>
            <a:endParaRPr lang="cs-CZ" sz="2000" dirty="0"/>
          </a:p>
          <a:p>
            <a:pPr algn="just">
              <a:spcBef>
                <a:spcPts val="300"/>
              </a:spcBef>
              <a:spcAft>
                <a:spcPts val="300"/>
              </a:spcAft>
            </a:pPr>
            <a:endParaRPr lang="cs-CZ" sz="2000" dirty="0"/>
          </a:p>
          <a:p>
            <a:pPr algn="just">
              <a:spcBef>
                <a:spcPts val="300"/>
              </a:spcBef>
              <a:spcAft>
                <a:spcPts val="300"/>
              </a:spcAft>
            </a:pPr>
            <a:endParaRPr lang="cs-CZ" sz="2000" dirty="0"/>
          </a:p>
          <a:p>
            <a:pPr algn="just">
              <a:spcBef>
                <a:spcPts val="300"/>
              </a:spcBef>
              <a:spcAft>
                <a:spcPts val="300"/>
              </a:spcAft>
            </a:pPr>
            <a:endParaRPr lang="cs-CZ" sz="2000" dirty="0"/>
          </a:p>
          <a:p>
            <a:pPr marL="0" indent="0" algn="just">
              <a:spcBef>
                <a:spcPts val="300"/>
              </a:spcBef>
              <a:spcAft>
                <a:spcPts val="300"/>
              </a:spcAft>
              <a:buNone/>
            </a:pPr>
            <a:endParaRPr lang="cs-CZ" sz="2000" dirty="0"/>
          </a:p>
        </p:txBody>
      </p:sp>
      <p:sp>
        <p:nvSpPr>
          <p:cNvPr id="4" name="Zástupný symbol pro číslo snímku 3">
            <a:extLst>
              <a:ext uri="{FF2B5EF4-FFF2-40B4-BE49-F238E27FC236}">
                <a16:creationId xmlns:a16="http://schemas.microsoft.com/office/drawing/2014/main" id="{C0CC8123-7FC6-445D-B551-E511016AB820}"/>
              </a:ext>
            </a:extLst>
          </p:cNvPr>
          <p:cNvSpPr>
            <a:spLocks noGrp="1"/>
          </p:cNvSpPr>
          <p:nvPr>
            <p:ph type="sldNum" sz="quarter" idx="12"/>
          </p:nvPr>
        </p:nvSpPr>
        <p:spPr/>
        <p:txBody>
          <a:bodyPr/>
          <a:lstStyle/>
          <a:p>
            <a:fld id="{479BF083-4774-43B1-9AB0-5CC1AC5DD8EE}" type="slidenum">
              <a:rPr lang="cs-CZ" smtClean="0"/>
              <a:pPr/>
              <a:t>21</a:t>
            </a:fld>
            <a:endParaRPr lang="cs-CZ" dirty="0"/>
          </a:p>
        </p:txBody>
      </p:sp>
    </p:spTree>
    <p:extLst>
      <p:ext uri="{BB962C8B-B14F-4D97-AF65-F5344CB8AC3E}">
        <p14:creationId xmlns:p14="http://schemas.microsoft.com/office/powerpoint/2010/main" val="11115723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1"/>
          </p:cNvSpPr>
          <p:nvPr>
            <p:ph type="title"/>
          </p:nvPr>
        </p:nvSpPr>
        <p:spPr/>
        <p:txBody>
          <a:bodyPr/>
          <a:lstStyle/>
          <a:p>
            <a:br>
              <a:rPr lang="cs-CZ" sz="2000" dirty="0">
                <a:ea typeface="Calibri" panose="020F0502020204030204" pitchFamily="34" charset="0"/>
              </a:rPr>
            </a:br>
            <a:br>
              <a:rPr lang="cs-CZ" sz="2000" dirty="0">
                <a:ea typeface="Calibri" panose="020F0502020204030204" pitchFamily="34" charset="0"/>
              </a:rPr>
            </a:br>
            <a:r>
              <a:rPr lang="cs-CZ" sz="2800" dirty="0">
                <a:ea typeface="Calibri" panose="020F0502020204030204" pitchFamily="34" charset="0"/>
              </a:rPr>
              <a:t>3. podpora sdílené a neformální péče</a:t>
            </a:r>
            <a:br>
              <a:rPr lang="cs-CZ" dirty="0">
                <a:ea typeface="Calibri" panose="020F0502020204030204" pitchFamily="34" charset="0"/>
              </a:rPr>
            </a:br>
            <a:endParaRPr lang="cs-CZ" dirty="0"/>
          </a:p>
        </p:txBody>
      </p:sp>
      <p:sp>
        <p:nvSpPr>
          <p:cNvPr id="3" name="Zástupný obsah 2">
            <a:extLst>
              <a:ext uri="{FF2B5EF4-FFF2-40B4-BE49-F238E27FC236}">
                <a16:creationId xmlns:a16="http://schemas.microsoft.com/office/drawing/2014/main" id="{C5CAA4AD-4F30-40ED-AC31-499B40959EE1}"/>
              </a:ext>
            </a:extLst>
          </p:cNvPr>
          <p:cNvSpPr>
            <a:spLocks noGrp="1"/>
          </p:cNvSpPr>
          <p:nvPr>
            <p:ph idx="1"/>
          </p:nvPr>
        </p:nvSpPr>
        <p:spPr>
          <a:xfrm>
            <a:off x="360000" y="1484784"/>
            <a:ext cx="8244000" cy="5555776"/>
          </a:xfrm>
        </p:spPr>
        <p:txBody>
          <a:bodyPr/>
          <a:lstStyle/>
          <a:p>
            <a:pPr algn="just">
              <a:spcBef>
                <a:spcPts val="300"/>
              </a:spcBef>
              <a:spcAft>
                <a:spcPts val="300"/>
              </a:spcAft>
            </a:pPr>
            <a:endParaRPr lang="cs-CZ" sz="2000" dirty="0"/>
          </a:p>
          <a:p>
            <a:pPr marL="0" indent="0" algn="just">
              <a:spcBef>
                <a:spcPts val="300"/>
              </a:spcBef>
              <a:spcAft>
                <a:spcPts val="300"/>
              </a:spcAft>
              <a:buNone/>
            </a:pPr>
            <a:r>
              <a:rPr lang="cs-CZ" sz="2000" b="1" dirty="0"/>
              <a:t>V rámci podpory sdílené a neformální péče nebude podporováno:</a:t>
            </a:r>
          </a:p>
          <a:p>
            <a:pPr lvl="0" algn="just">
              <a:spcBef>
                <a:spcPts val="300"/>
              </a:spcBef>
              <a:spcAft>
                <a:spcPts val="300"/>
              </a:spcAft>
              <a:buFont typeface="Wingdings" panose="05000000000000000000" pitchFamily="2" charset="2"/>
              <a:buChar char="Ø"/>
            </a:pPr>
            <a:r>
              <a:rPr lang="cs-CZ" sz="2000" dirty="0"/>
              <a:t>zajištění přímé péče (s výjimkou péče po dobu, kdy se pečující osoba účastní aktivit projektu) </a:t>
            </a:r>
          </a:p>
          <a:p>
            <a:pPr lvl="0" algn="just">
              <a:spcBef>
                <a:spcPts val="300"/>
              </a:spcBef>
              <a:spcAft>
                <a:spcPts val="300"/>
              </a:spcAft>
              <a:buFont typeface="Wingdings" panose="05000000000000000000" pitchFamily="2" charset="2"/>
              <a:buChar char="Ø"/>
            </a:pPr>
            <a:r>
              <a:rPr lang="cs-CZ" sz="2000" dirty="0"/>
              <a:t>sociální služby podle zákona č. 108/2006 Sb., o sociálních službách</a:t>
            </a:r>
          </a:p>
          <a:p>
            <a:pPr lvl="0" algn="just">
              <a:spcBef>
                <a:spcPts val="300"/>
              </a:spcBef>
              <a:spcAft>
                <a:spcPts val="300"/>
              </a:spcAft>
              <a:buFont typeface="Wingdings" panose="05000000000000000000" pitchFamily="2" charset="2"/>
              <a:buChar char="Ø"/>
            </a:pPr>
            <a:r>
              <a:rPr lang="cs-CZ" sz="2000" dirty="0"/>
              <a:t>činnosti hrazené zdravotními pojišťovnami</a:t>
            </a:r>
          </a:p>
          <a:p>
            <a:pPr lvl="0" algn="just">
              <a:spcBef>
                <a:spcPts val="300"/>
              </a:spcBef>
              <a:spcAft>
                <a:spcPts val="300"/>
              </a:spcAft>
              <a:buFont typeface="Wingdings" panose="05000000000000000000" pitchFamily="2" charset="2"/>
              <a:buChar char="Ø"/>
            </a:pPr>
            <a:r>
              <a:rPr lang="cs-CZ" sz="2000" dirty="0"/>
              <a:t>poskytování paliativní péče coby základní činnosti sociálních služeb </a:t>
            </a:r>
          </a:p>
          <a:p>
            <a:pPr lvl="0" algn="just">
              <a:spcBef>
                <a:spcPts val="300"/>
              </a:spcBef>
              <a:spcAft>
                <a:spcPts val="300"/>
              </a:spcAft>
              <a:buFont typeface="Wingdings" panose="05000000000000000000" pitchFamily="2" charset="2"/>
              <a:buChar char="Ø"/>
            </a:pPr>
            <a:r>
              <a:rPr lang="cs-CZ" sz="2000" dirty="0"/>
              <a:t>vzdělávání pracovníků v sociálních službách v rámci zákona č. 108/2006 Sb., o sociálních službách</a:t>
            </a:r>
          </a:p>
          <a:p>
            <a:pPr marL="0" indent="0" algn="just">
              <a:spcBef>
                <a:spcPts val="300"/>
              </a:spcBef>
              <a:spcAft>
                <a:spcPts val="300"/>
              </a:spcAft>
              <a:buNone/>
            </a:pPr>
            <a:endParaRPr lang="cs-CZ" sz="2000" dirty="0"/>
          </a:p>
        </p:txBody>
      </p:sp>
      <p:sp>
        <p:nvSpPr>
          <p:cNvPr id="4" name="Zástupný symbol pro číslo snímku 3">
            <a:extLst>
              <a:ext uri="{FF2B5EF4-FFF2-40B4-BE49-F238E27FC236}">
                <a16:creationId xmlns:a16="http://schemas.microsoft.com/office/drawing/2014/main" id="{C0CC8123-7FC6-445D-B551-E511016AB820}"/>
              </a:ext>
            </a:extLst>
          </p:cNvPr>
          <p:cNvSpPr>
            <a:spLocks noGrp="1"/>
          </p:cNvSpPr>
          <p:nvPr>
            <p:ph type="sldNum" sz="quarter" idx="12"/>
          </p:nvPr>
        </p:nvSpPr>
        <p:spPr/>
        <p:txBody>
          <a:bodyPr/>
          <a:lstStyle/>
          <a:p>
            <a:fld id="{479BF083-4774-43B1-9AB0-5CC1AC5DD8EE}" type="slidenum">
              <a:rPr lang="cs-CZ" smtClean="0"/>
              <a:pPr/>
              <a:t>22</a:t>
            </a:fld>
            <a:endParaRPr lang="cs-CZ" dirty="0"/>
          </a:p>
        </p:txBody>
      </p:sp>
    </p:spTree>
    <p:extLst>
      <p:ext uri="{BB962C8B-B14F-4D97-AF65-F5344CB8AC3E}">
        <p14:creationId xmlns:p14="http://schemas.microsoft.com/office/powerpoint/2010/main" val="168968521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1"/>
          </p:cNvSpPr>
          <p:nvPr>
            <p:ph type="title"/>
          </p:nvPr>
        </p:nvSpPr>
        <p:spPr/>
        <p:txBody>
          <a:bodyPr/>
          <a:lstStyle/>
          <a:p>
            <a:br>
              <a:rPr lang="cs-CZ" sz="2800" dirty="0">
                <a:ea typeface="Calibri" panose="020F0502020204030204" pitchFamily="34" charset="0"/>
              </a:rPr>
            </a:br>
            <a:r>
              <a:rPr lang="cs-CZ" sz="2800" dirty="0">
                <a:ea typeface="Calibri" panose="020F0502020204030204" pitchFamily="34" charset="0"/>
              </a:rPr>
              <a:t>3. podpora sdílené a neformální péče</a:t>
            </a:r>
            <a:br>
              <a:rPr lang="cs-CZ" dirty="0">
                <a:ea typeface="Calibri" panose="020F0502020204030204" pitchFamily="34" charset="0"/>
              </a:rPr>
            </a:br>
            <a:endParaRPr lang="cs-CZ" dirty="0"/>
          </a:p>
        </p:txBody>
      </p:sp>
      <p:sp>
        <p:nvSpPr>
          <p:cNvPr id="3" name="Zástupný obsah 2">
            <a:extLst>
              <a:ext uri="{FF2B5EF4-FFF2-40B4-BE49-F238E27FC236}">
                <a16:creationId xmlns:a16="http://schemas.microsoft.com/office/drawing/2014/main" id="{C5CAA4AD-4F30-40ED-AC31-499B40959EE1}"/>
              </a:ext>
            </a:extLst>
          </p:cNvPr>
          <p:cNvSpPr>
            <a:spLocks noGrp="1"/>
          </p:cNvSpPr>
          <p:nvPr>
            <p:ph idx="1"/>
          </p:nvPr>
        </p:nvSpPr>
        <p:spPr>
          <a:xfrm>
            <a:off x="396000" y="1086872"/>
            <a:ext cx="8244000" cy="5305616"/>
          </a:xfrm>
        </p:spPr>
        <p:txBody>
          <a:bodyPr/>
          <a:lstStyle/>
          <a:p>
            <a:pPr algn="just">
              <a:spcBef>
                <a:spcPts val="300"/>
              </a:spcBef>
              <a:spcAft>
                <a:spcPts val="300"/>
              </a:spcAft>
            </a:pPr>
            <a:endParaRPr lang="cs-CZ" sz="2000" dirty="0"/>
          </a:p>
          <a:p>
            <a:pPr marL="0" indent="0">
              <a:buNone/>
            </a:pPr>
            <a:r>
              <a:rPr lang="cs-CZ" sz="2000" b="1" dirty="0"/>
              <a:t>Relevantní pracovní pozice:</a:t>
            </a:r>
          </a:p>
          <a:p>
            <a:pPr>
              <a:buFont typeface="Wingdings" panose="05000000000000000000" pitchFamily="2" charset="2"/>
              <a:buChar char="Ø"/>
            </a:pPr>
            <a:r>
              <a:rPr lang="cs-CZ" sz="2000" dirty="0"/>
              <a:t>Sociální pracovník/ terénní sociální pracovník </a:t>
            </a:r>
          </a:p>
          <a:p>
            <a:pPr>
              <a:buFont typeface="Wingdings" panose="05000000000000000000" pitchFamily="2" charset="2"/>
              <a:buChar char="Ø"/>
            </a:pPr>
            <a:r>
              <a:rPr lang="cs-CZ" sz="2000" dirty="0"/>
              <a:t>Pracovník v sociálních službách </a:t>
            </a:r>
          </a:p>
          <a:p>
            <a:pPr>
              <a:buFont typeface="Wingdings" panose="05000000000000000000" pitchFamily="2" charset="2"/>
              <a:buChar char="Ø"/>
            </a:pPr>
            <a:r>
              <a:rPr lang="cs-CZ" sz="2000" dirty="0"/>
              <a:t>Garant sociální práce </a:t>
            </a:r>
          </a:p>
          <a:p>
            <a:pPr>
              <a:buFont typeface="Wingdings" panose="05000000000000000000" pitchFamily="2" charset="2"/>
              <a:buChar char="Ø"/>
            </a:pPr>
            <a:r>
              <a:rPr lang="cs-CZ" sz="2000" dirty="0"/>
              <a:t>Case manager - případový (sociální) pracovník </a:t>
            </a:r>
          </a:p>
          <a:p>
            <a:pPr>
              <a:buFont typeface="Wingdings" panose="05000000000000000000" pitchFamily="2" charset="2"/>
              <a:buChar char="Ø"/>
            </a:pPr>
            <a:r>
              <a:rPr lang="cs-CZ" sz="2000" dirty="0"/>
              <a:t>Metodik pro práci s cílovými skupinami </a:t>
            </a:r>
          </a:p>
          <a:p>
            <a:pPr>
              <a:buFont typeface="Wingdings" panose="05000000000000000000" pitchFamily="2" charset="2"/>
              <a:buChar char="Ø"/>
            </a:pPr>
            <a:r>
              <a:rPr lang="cs-CZ" sz="2000" dirty="0"/>
              <a:t>Peer pracovník/ peer asistent/ pomocný pracovník z řad cílové skupiny </a:t>
            </a:r>
          </a:p>
          <a:p>
            <a:pPr marL="0" indent="0">
              <a:buNone/>
            </a:pPr>
            <a:endParaRPr lang="cs-CZ" sz="2000" dirty="0"/>
          </a:p>
          <a:p>
            <a:pPr algn="just">
              <a:spcBef>
                <a:spcPts val="300"/>
              </a:spcBef>
              <a:spcAft>
                <a:spcPts val="300"/>
              </a:spcAft>
            </a:pPr>
            <a:endParaRPr lang="cs-CZ" sz="1800" b="1" kern="0" dirty="0">
              <a:solidFill>
                <a:srgbClr val="262626"/>
              </a:solidFill>
              <a:latin typeface="Arial" panose="020B0604020202020204" pitchFamily="34" charset="0"/>
              <a:ea typeface="Times New Roman" panose="02020603050405020304" pitchFamily="18" charset="0"/>
              <a:cs typeface="Times New Roman" panose="02020603050405020304" pitchFamily="18" charset="0"/>
            </a:endParaRPr>
          </a:p>
          <a:p>
            <a:pPr algn="just">
              <a:spcBef>
                <a:spcPts val="300"/>
              </a:spcBef>
              <a:spcAft>
                <a:spcPts val="300"/>
              </a:spcAft>
            </a:pPr>
            <a:endParaRPr lang="cs-CZ" sz="1800" b="1" kern="0" dirty="0">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endParaRPr>
          </a:p>
          <a:p>
            <a:pPr algn="just">
              <a:spcBef>
                <a:spcPts val="300"/>
              </a:spcBef>
              <a:spcAft>
                <a:spcPts val="300"/>
              </a:spcAft>
            </a:pPr>
            <a:endParaRPr lang="cs-CZ" sz="1800" b="1" kern="0" dirty="0">
              <a:solidFill>
                <a:srgbClr val="262626"/>
              </a:solidFill>
              <a:effectLst/>
              <a:latin typeface="Cambria" panose="02040503050406030204" pitchFamily="18" charset="0"/>
              <a:ea typeface="Times New Roman" panose="02020603050405020304" pitchFamily="18" charset="0"/>
              <a:cs typeface="Times New Roman" panose="02020603050405020304" pitchFamily="18" charset="0"/>
            </a:endParaRPr>
          </a:p>
          <a:p>
            <a:pPr algn="just">
              <a:spcBef>
                <a:spcPts val="300"/>
              </a:spcBef>
              <a:spcAft>
                <a:spcPts val="300"/>
              </a:spcAft>
            </a:pPr>
            <a:endParaRPr lang="cs-CZ" sz="2000" b="1" dirty="0"/>
          </a:p>
          <a:p>
            <a:pPr marL="0" indent="0" algn="just">
              <a:spcBef>
                <a:spcPts val="300"/>
              </a:spcBef>
              <a:spcAft>
                <a:spcPts val="300"/>
              </a:spcAft>
              <a:buNone/>
            </a:pPr>
            <a:endParaRPr lang="cs-CZ" sz="2000" dirty="0"/>
          </a:p>
        </p:txBody>
      </p:sp>
      <p:sp>
        <p:nvSpPr>
          <p:cNvPr id="4" name="Zástupný symbol pro číslo snímku 3">
            <a:extLst>
              <a:ext uri="{FF2B5EF4-FFF2-40B4-BE49-F238E27FC236}">
                <a16:creationId xmlns:a16="http://schemas.microsoft.com/office/drawing/2014/main" id="{C0CC8123-7FC6-445D-B551-E511016AB820}"/>
              </a:ext>
            </a:extLst>
          </p:cNvPr>
          <p:cNvSpPr>
            <a:spLocks noGrp="1"/>
          </p:cNvSpPr>
          <p:nvPr>
            <p:ph type="sldNum" sz="quarter" idx="12"/>
          </p:nvPr>
        </p:nvSpPr>
        <p:spPr/>
        <p:txBody>
          <a:bodyPr/>
          <a:lstStyle/>
          <a:p>
            <a:fld id="{479BF083-4774-43B1-9AB0-5CC1AC5DD8EE}" type="slidenum">
              <a:rPr lang="cs-CZ" smtClean="0"/>
              <a:pPr/>
              <a:t>23</a:t>
            </a:fld>
            <a:endParaRPr lang="cs-CZ" dirty="0"/>
          </a:p>
        </p:txBody>
      </p:sp>
    </p:spTree>
    <p:extLst>
      <p:ext uri="{BB962C8B-B14F-4D97-AF65-F5344CB8AC3E}">
        <p14:creationId xmlns:p14="http://schemas.microsoft.com/office/powerpoint/2010/main" val="80653215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1"/>
          </p:cNvSpPr>
          <p:nvPr>
            <p:ph type="title"/>
          </p:nvPr>
        </p:nvSpPr>
        <p:spPr/>
        <p:txBody>
          <a:bodyPr/>
          <a:lstStyle/>
          <a:p>
            <a:br>
              <a:rPr lang="cs-CZ" sz="2000" dirty="0">
                <a:ea typeface="Calibri" panose="020F0502020204030204" pitchFamily="34" charset="0"/>
              </a:rPr>
            </a:br>
            <a:br>
              <a:rPr lang="cs-CZ" sz="2000" dirty="0">
                <a:ea typeface="Calibri" panose="020F0502020204030204" pitchFamily="34" charset="0"/>
              </a:rPr>
            </a:br>
            <a:r>
              <a:rPr lang="cs-CZ" sz="2800" dirty="0">
                <a:ea typeface="Calibri" panose="020F0502020204030204" pitchFamily="34" charset="0"/>
              </a:rPr>
              <a:t>3. podpora sdílené a neformální péče</a:t>
            </a:r>
            <a:br>
              <a:rPr lang="cs-CZ" dirty="0">
                <a:ea typeface="Calibri" panose="020F0502020204030204" pitchFamily="34" charset="0"/>
              </a:rPr>
            </a:br>
            <a:endParaRPr lang="cs-CZ" dirty="0"/>
          </a:p>
        </p:txBody>
      </p:sp>
      <p:sp>
        <p:nvSpPr>
          <p:cNvPr id="3" name="Zástupný obsah 2">
            <a:extLst>
              <a:ext uri="{FF2B5EF4-FFF2-40B4-BE49-F238E27FC236}">
                <a16:creationId xmlns:a16="http://schemas.microsoft.com/office/drawing/2014/main" id="{C5CAA4AD-4F30-40ED-AC31-499B40959EE1}"/>
              </a:ext>
            </a:extLst>
          </p:cNvPr>
          <p:cNvSpPr>
            <a:spLocks noGrp="1"/>
          </p:cNvSpPr>
          <p:nvPr>
            <p:ph idx="1"/>
          </p:nvPr>
        </p:nvSpPr>
        <p:spPr>
          <a:xfrm>
            <a:off x="360000" y="1080000"/>
            <a:ext cx="8244000" cy="5305616"/>
          </a:xfrm>
        </p:spPr>
        <p:txBody>
          <a:bodyPr/>
          <a:lstStyle/>
          <a:p>
            <a:pPr marL="0" indent="0" algn="just">
              <a:spcBef>
                <a:spcPts val="300"/>
              </a:spcBef>
              <a:spcAft>
                <a:spcPts val="300"/>
              </a:spcAft>
              <a:buNone/>
            </a:pPr>
            <a:endParaRPr lang="cs-CZ" sz="2000" b="1" dirty="0"/>
          </a:p>
          <a:p>
            <a:pPr marL="0" indent="0" algn="just">
              <a:spcBef>
                <a:spcPts val="300"/>
              </a:spcBef>
              <a:spcAft>
                <a:spcPts val="300"/>
              </a:spcAft>
              <a:buNone/>
            </a:pPr>
            <a:r>
              <a:rPr lang="cs-CZ" sz="2000" b="1" dirty="0"/>
              <a:t>Relevantní indikátory:</a:t>
            </a:r>
          </a:p>
          <a:p>
            <a:pPr marL="0" indent="0" algn="just">
              <a:spcAft>
                <a:spcPts val="1100"/>
              </a:spcAft>
              <a:buNone/>
            </a:pPr>
            <a:r>
              <a:rPr lang="cs-CZ" sz="2000" dirty="0"/>
              <a:t>Závazkové:</a:t>
            </a:r>
          </a:p>
          <a:p>
            <a:pPr algn="just">
              <a:spcAft>
                <a:spcPts val="1100"/>
              </a:spcAft>
              <a:buFont typeface="Wingdings" panose="05000000000000000000" pitchFamily="2" charset="2"/>
              <a:buChar char="Ø"/>
            </a:pPr>
            <a:r>
              <a:rPr lang="cs-CZ" sz="2000" dirty="0"/>
              <a:t>600 000 Celkový počet účastníků </a:t>
            </a:r>
          </a:p>
          <a:p>
            <a:pPr algn="just">
              <a:spcAft>
                <a:spcPts val="1100"/>
              </a:spcAft>
              <a:buFont typeface="Wingdings" panose="05000000000000000000" pitchFamily="2" charset="2"/>
              <a:buChar char="Ø"/>
            </a:pPr>
            <a:r>
              <a:rPr lang="cs-CZ" sz="2000" dirty="0"/>
              <a:t>670 031  Kapacita podpořených služeb – úvazky pracovníků</a:t>
            </a:r>
          </a:p>
          <a:p>
            <a:pPr algn="just">
              <a:spcAft>
                <a:spcPts val="1100"/>
              </a:spcAft>
              <a:buFont typeface="Wingdings" panose="05000000000000000000" pitchFamily="2" charset="2"/>
              <a:buChar char="Ø"/>
            </a:pPr>
            <a:r>
              <a:rPr lang="cs-CZ" sz="2000" dirty="0"/>
              <a:t>670 102 Využívání podpořených služeb</a:t>
            </a:r>
          </a:p>
          <a:p>
            <a:pPr marL="0" indent="0" algn="just">
              <a:spcAft>
                <a:spcPts val="1100"/>
              </a:spcAft>
              <a:buNone/>
            </a:pPr>
            <a:r>
              <a:rPr lang="cs-CZ" sz="2000" dirty="0"/>
              <a:t>Nezávazkové:</a:t>
            </a:r>
          </a:p>
          <a:p>
            <a:pPr algn="just">
              <a:spcAft>
                <a:spcPts val="1100"/>
              </a:spcAft>
              <a:buFont typeface="Wingdings" panose="05000000000000000000" pitchFamily="2" charset="2"/>
              <a:buChar char="Ø"/>
            </a:pPr>
            <a:r>
              <a:rPr lang="cs-CZ" sz="2000" dirty="0"/>
              <a:t>673 102 Účastníci projektů, u nichž intervence formou sociální práce naplnila svůj účel</a:t>
            </a:r>
          </a:p>
          <a:p>
            <a:pPr algn="just">
              <a:spcAft>
                <a:spcPts val="1100"/>
              </a:spcAft>
            </a:pPr>
            <a:endParaRPr lang="cs-CZ" sz="2000" dirty="0"/>
          </a:p>
        </p:txBody>
      </p:sp>
      <p:sp>
        <p:nvSpPr>
          <p:cNvPr id="4" name="Zástupný symbol pro číslo snímku 3">
            <a:extLst>
              <a:ext uri="{FF2B5EF4-FFF2-40B4-BE49-F238E27FC236}">
                <a16:creationId xmlns:a16="http://schemas.microsoft.com/office/drawing/2014/main" id="{C0CC8123-7FC6-445D-B551-E511016AB820}"/>
              </a:ext>
            </a:extLst>
          </p:cNvPr>
          <p:cNvSpPr>
            <a:spLocks noGrp="1"/>
          </p:cNvSpPr>
          <p:nvPr>
            <p:ph type="sldNum" sz="quarter" idx="12"/>
          </p:nvPr>
        </p:nvSpPr>
        <p:spPr/>
        <p:txBody>
          <a:bodyPr/>
          <a:lstStyle/>
          <a:p>
            <a:fld id="{479BF083-4774-43B1-9AB0-5CC1AC5DD8EE}" type="slidenum">
              <a:rPr lang="cs-CZ" smtClean="0"/>
              <a:pPr/>
              <a:t>24</a:t>
            </a:fld>
            <a:endParaRPr lang="cs-CZ" dirty="0"/>
          </a:p>
        </p:txBody>
      </p:sp>
    </p:spTree>
    <p:extLst>
      <p:ext uri="{BB962C8B-B14F-4D97-AF65-F5344CB8AC3E}">
        <p14:creationId xmlns:p14="http://schemas.microsoft.com/office/powerpoint/2010/main" val="118141234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85BFF3E-C161-4BD6-B973-C278D452B92D}"/>
              </a:ext>
            </a:extLst>
          </p:cNvPr>
          <p:cNvSpPr>
            <a:spLocks noGrp="1"/>
          </p:cNvSpPr>
          <p:nvPr>
            <p:ph type="title"/>
          </p:nvPr>
        </p:nvSpPr>
        <p:spPr>
          <a:xfrm>
            <a:off x="251520" y="3212976"/>
            <a:ext cx="8460472" cy="648072"/>
          </a:xfrm>
        </p:spPr>
        <p:txBody>
          <a:bodyPr/>
          <a:lstStyle/>
          <a:p>
            <a:pPr algn="ctr">
              <a:spcBef>
                <a:spcPts val="300"/>
              </a:spcBef>
              <a:spcAft>
                <a:spcPts val="300"/>
              </a:spcAft>
            </a:pPr>
            <a:r>
              <a:rPr lang="cs-CZ" sz="3200" cap="none" dirty="0">
                <a:effectLst/>
                <a:latin typeface="Arial" panose="020B0604020202020204" pitchFamily="34" charset="0"/>
                <a:ea typeface="Times New Roman" panose="02020603050405020304" pitchFamily="18" charset="0"/>
                <a:cs typeface="Times New Roman" panose="02020603050405020304" pitchFamily="18" charset="0"/>
              </a:rPr>
              <a:t>4. ZAMĚSTNANOSTNÍ PROGRAMY</a:t>
            </a:r>
            <a:br>
              <a:rPr lang="cs-CZ" sz="1800" dirty="0">
                <a:effectLst/>
                <a:latin typeface="Times New Roman" panose="02020603050405020304" pitchFamily="18" charset="0"/>
                <a:ea typeface="Times New Roman" panose="02020603050405020304" pitchFamily="18" charset="0"/>
              </a:rPr>
            </a:br>
            <a:br>
              <a:rPr lang="cs-CZ" sz="1800" dirty="0">
                <a:effectLst/>
                <a:latin typeface="Calibri" panose="020F0502020204030204" pitchFamily="34" charset="0"/>
                <a:ea typeface="Calibri" panose="020F0502020204030204" pitchFamily="34" charset="0"/>
                <a:cs typeface="Times New Roman" panose="02020603050405020304" pitchFamily="18" charset="0"/>
              </a:rPr>
            </a:br>
            <a:endParaRPr lang="cs-CZ" sz="2000" dirty="0"/>
          </a:p>
        </p:txBody>
      </p:sp>
    </p:spTree>
    <p:extLst>
      <p:ext uri="{BB962C8B-B14F-4D97-AF65-F5344CB8AC3E}">
        <p14:creationId xmlns:p14="http://schemas.microsoft.com/office/powerpoint/2010/main" val="367555979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1"/>
          </p:cNvSpPr>
          <p:nvPr>
            <p:ph type="title"/>
          </p:nvPr>
        </p:nvSpPr>
        <p:spPr/>
        <p:txBody>
          <a:bodyPr/>
          <a:lstStyle/>
          <a:p>
            <a:br>
              <a:rPr lang="cs-CZ" sz="2800" dirty="0">
                <a:ea typeface="Calibri" panose="020F0502020204030204" pitchFamily="34" charset="0"/>
              </a:rPr>
            </a:br>
            <a:r>
              <a:rPr lang="cs-CZ" sz="2800" dirty="0">
                <a:ea typeface="Calibri" panose="020F0502020204030204" pitchFamily="34" charset="0"/>
              </a:rPr>
              <a:t>4. Zaměstnanostní programy</a:t>
            </a:r>
            <a:br>
              <a:rPr lang="cs-CZ" dirty="0">
                <a:ea typeface="Calibri" panose="020F0502020204030204" pitchFamily="34" charset="0"/>
              </a:rPr>
            </a:br>
            <a:endParaRPr lang="cs-CZ" dirty="0"/>
          </a:p>
        </p:txBody>
      </p:sp>
      <p:sp>
        <p:nvSpPr>
          <p:cNvPr id="3" name="Zástupný obsah 2">
            <a:extLst>
              <a:ext uri="{FF2B5EF4-FFF2-40B4-BE49-F238E27FC236}">
                <a16:creationId xmlns:a16="http://schemas.microsoft.com/office/drawing/2014/main" id="{C5CAA4AD-4F30-40ED-AC31-499B40959EE1}"/>
              </a:ext>
            </a:extLst>
          </p:cNvPr>
          <p:cNvSpPr>
            <a:spLocks noGrp="1"/>
          </p:cNvSpPr>
          <p:nvPr>
            <p:ph idx="1"/>
          </p:nvPr>
        </p:nvSpPr>
        <p:spPr>
          <a:xfrm>
            <a:off x="396000" y="1340768"/>
            <a:ext cx="8244000" cy="4824536"/>
          </a:xfrm>
        </p:spPr>
        <p:txBody>
          <a:bodyPr/>
          <a:lstStyle/>
          <a:p>
            <a:pPr marL="0" indent="0" algn="just">
              <a:spcBef>
                <a:spcPts val="300"/>
              </a:spcBef>
              <a:spcAft>
                <a:spcPts val="300"/>
              </a:spcAft>
              <a:buNone/>
            </a:pPr>
            <a:endParaRPr lang="cs-CZ" sz="2000" dirty="0"/>
          </a:p>
          <a:p>
            <a:pPr algn="just">
              <a:spcBef>
                <a:spcPts val="300"/>
              </a:spcBef>
              <a:spcAft>
                <a:spcPts val="300"/>
              </a:spcAft>
              <a:buFont typeface="Wingdings" panose="05000000000000000000" pitchFamily="2" charset="2"/>
              <a:buChar char="Ø"/>
            </a:pPr>
            <a:r>
              <a:rPr lang="cs-CZ" sz="2000" dirty="0"/>
              <a:t>sdílení pracovníků, prostor, vybavení, pomůcek </a:t>
            </a:r>
          </a:p>
          <a:p>
            <a:pPr algn="just">
              <a:spcBef>
                <a:spcPts val="300"/>
              </a:spcBef>
              <a:spcAft>
                <a:spcPts val="300"/>
              </a:spcAft>
              <a:buFont typeface="Wingdings" panose="05000000000000000000" pitchFamily="2" charset="2"/>
              <a:buChar char="Ø"/>
            </a:pPr>
            <a:r>
              <a:rPr lang="cs-CZ" sz="2000" dirty="0"/>
              <a:t>flexibilní formy zaměstnávání </a:t>
            </a:r>
          </a:p>
          <a:p>
            <a:pPr algn="just">
              <a:spcBef>
                <a:spcPts val="300"/>
              </a:spcBef>
              <a:spcAft>
                <a:spcPts val="300"/>
              </a:spcAft>
              <a:buFont typeface="Wingdings" panose="05000000000000000000" pitchFamily="2" charset="2"/>
              <a:buChar char="Ø"/>
            </a:pPr>
            <a:r>
              <a:rPr lang="cs-CZ" sz="2000" dirty="0"/>
              <a:t>pracovní mentoring, mezigenerační tandemy na pracovištích</a:t>
            </a:r>
          </a:p>
          <a:p>
            <a:pPr algn="just">
              <a:spcBef>
                <a:spcPts val="300"/>
              </a:spcBef>
              <a:spcAft>
                <a:spcPts val="300"/>
              </a:spcAft>
              <a:buFont typeface="Wingdings" panose="05000000000000000000" pitchFamily="2" charset="2"/>
              <a:buChar char="Ø"/>
            </a:pPr>
            <a:r>
              <a:rPr lang="cs-CZ" sz="2000" dirty="0"/>
              <a:t>lokální aktivizační tréninková pracovní místa, stáže u zaměstnavatelů </a:t>
            </a:r>
          </a:p>
          <a:p>
            <a:pPr algn="just">
              <a:spcBef>
                <a:spcPts val="300"/>
              </a:spcBef>
              <a:spcAft>
                <a:spcPts val="300"/>
              </a:spcAft>
              <a:buFont typeface="Wingdings" panose="05000000000000000000" pitchFamily="2" charset="2"/>
              <a:buChar char="Ø"/>
            </a:pPr>
            <a:r>
              <a:rPr lang="cs-CZ" sz="2000" dirty="0"/>
              <a:t>prostupné zaměstnávání </a:t>
            </a:r>
          </a:p>
          <a:p>
            <a:pPr algn="just">
              <a:spcBef>
                <a:spcPts val="300"/>
              </a:spcBef>
              <a:spcAft>
                <a:spcPts val="300"/>
              </a:spcAft>
              <a:buFont typeface="Wingdings" panose="05000000000000000000" pitchFamily="2" charset="2"/>
              <a:buChar char="Ø"/>
            </a:pPr>
            <a:r>
              <a:rPr lang="cs-CZ" sz="2000" dirty="0"/>
              <a:t>komunitně prospěšné zaměstnávání</a:t>
            </a:r>
          </a:p>
          <a:p>
            <a:pPr algn="just">
              <a:spcBef>
                <a:spcPts val="300"/>
              </a:spcBef>
              <a:spcAft>
                <a:spcPts val="300"/>
              </a:spcAft>
              <a:buFont typeface="Wingdings" panose="05000000000000000000" pitchFamily="2" charset="2"/>
              <a:buChar char="Ø"/>
            </a:pPr>
            <a:r>
              <a:rPr lang="cs-CZ" sz="2000" dirty="0"/>
              <a:t>podnikatelské inkubátory a podpora podnikání na zkoušku </a:t>
            </a:r>
          </a:p>
          <a:p>
            <a:pPr algn="just">
              <a:spcBef>
                <a:spcPts val="300"/>
              </a:spcBef>
              <a:spcAft>
                <a:spcPts val="300"/>
              </a:spcAft>
              <a:buFont typeface="Wingdings" panose="05000000000000000000" pitchFamily="2" charset="2"/>
              <a:buChar char="Ø"/>
            </a:pPr>
            <a:r>
              <a:rPr lang="cs-CZ" sz="2000" dirty="0"/>
              <a:t>doplňkově koordinační aktivity a síťování v oblasti zaměstnanosti, osvěta zaměstnavatelů a vzdělávání členů realizačního týmu, a to zejména v práci s osobami z cílových skupin (včetně supervize)</a:t>
            </a:r>
          </a:p>
          <a:p>
            <a:pPr algn="just">
              <a:spcBef>
                <a:spcPts val="300"/>
              </a:spcBef>
              <a:spcAft>
                <a:spcPts val="300"/>
              </a:spcAft>
            </a:pPr>
            <a:endParaRPr lang="cs-CZ" sz="2000" dirty="0"/>
          </a:p>
        </p:txBody>
      </p:sp>
      <p:sp>
        <p:nvSpPr>
          <p:cNvPr id="4" name="Zástupný symbol pro číslo snímku 3">
            <a:extLst>
              <a:ext uri="{FF2B5EF4-FFF2-40B4-BE49-F238E27FC236}">
                <a16:creationId xmlns:a16="http://schemas.microsoft.com/office/drawing/2014/main" id="{C0CC8123-7FC6-445D-B551-E511016AB820}"/>
              </a:ext>
            </a:extLst>
          </p:cNvPr>
          <p:cNvSpPr>
            <a:spLocks noGrp="1"/>
          </p:cNvSpPr>
          <p:nvPr>
            <p:ph type="sldNum" sz="quarter" idx="12"/>
          </p:nvPr>
        </p:nvSpPr>
        <p:spPr/>
        <p:txBody>
          <a:bodyPr/>
          <a:lstStyle/>
          <a:p>
            <a:fld id="{479BF083-4774-43B1-9AB0-5CC1AC5DD8EE}" type="slidenum">
              <a:rPr lang="cs-CZ" smtClean="0"/>
              <a:pPr/>
              <a:t>26</a:t>
            </a:fld>
            <a:endParaRPr lang="cs-CZ" dirty="0"/>
          </a:p>
        </p:txBody>
      </p:sp>
    </p:spTree>
    <p:extLst>
      <p:ext uri="{BB962C8B-B14F-4D97-AF65-F5344CB8AC3E}">
        <p14:creationId xmlns:p14="http://schemas.microsoft.com/office/powerpoint/2010/main" val="220277457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1"/>
          </p:cNvSpPr>
          <p:nvPr>
            <p:ph type="title"/>
          </p:nvPr>
        </p:nvSpPr>
        <p:spPr>
          <a:xfrm>
            <a:off x="360000" y="-387424"/>
            <a:ext cx="8424000" cy="2232248"/>
          </a:xfrm>
        </p:spPr>
        <p:txBody>
          <a:bodyPr/>
          <a:lstStyle/>
          <a:p>
            <a:r>
              <a:rPr lang="cs-CZ" sz="2800" dirty="0">
                <a:ea typeface="Calibri" panose="020F0502020204030204" pitchFamily="34" charset="0"/>
              </a:rPr>
              <a:t>4. Zaměstnanostní programy</a:t>
            </a:r>
            <a:br>
              <a:rPr lang="cs-CZ" dirty="0">
                <a:ea typeface="Calibri" panose="020F0502020204030204" pitchFamily="34" charset="0"/>
              </a:rPr>
            </a:br>
            <a:endParaRPr lang="cs-CZ" dirty="0"/>
          </a:p>
        </p:txBody>
      </p:sp>
      <p:sp>
        <p:nvSpPr>
          <p:cNvPr id="3" name="Zástupný obsah 2">
            <a:extLst>
              <a:ext uri="{FF2B5EF4-FFF2-40B4-BE49-F238E27FC236}">
                <a16:creationId xmlns:a16="http://schemas.microsoft.com/office/drawing/2014/main" id="{C5CAA4AD-4F30-40ED-AC31-499B40959EE1}"/>
              </a:ext>
            </a:extLst>
          </p:cNvPr>
          <p:cNvSpPr>
            <a:spLocks noGrp="1"/>
          </p:cNvSpPr>
          <p:nvPr>
            <p:ph idx="1"/>
          </p:nvPr>
        </p:nvSpPr>
        <p:spPr>
          <a:xfrm>
            <a:off x="383482" y="1602364"/>
            <a:ext cx="8244000" cy="3986876"/>
          </a:xfrm>
        </p:spPr>
        <p:txBody>
          <a:bodyPr/>
          <a:lstStyle/>
          <a:p>
            <a:pPr marL="0" indent="0" algn="just">
              <a:spcBef>
                <a:spcPts val="300"/>
              </a:spcBef>
              <a:spcAft>
                <a:spcPts val="300"/>
              </a:spcAft>
              <a:buNone/>
            </a:pPr>
            <a:r>
              <a:rPr lang="cs-CZ" sz="2000" b="1" dirty="0"/>
              <a:t>Specifické podmínky pro zaměstnanostní programy:</a:t>
            </a:r>
          </a:p>
          <a:p>
            <a:pPr algn="just">
              <a:spcBef>
                <a:spcPts val="300"/>
              </a:spcBef>
              <a:spcAft>
                <a:spcPts val="300"/>
              </a:spcAft>
              <a:buFont typeface="Wingdings" panose="05000000000000000000" pitchFamily="2" charset="2"/>
              <a:buChar char="Ø"/>
            </a:pPr>
            <a:r>
              <a:rPr lang="cs-CZ" sz="2000" dirty="0"/>
              <a:t>možná veřejná podpora</a:t>
            </a:r>
          </a:p>
          <a:p>
            <a:pPr algn="just">
              <a:spcBef>
                <a:spcPts val="300"/>
              </a:spcBef>
              <a:spcAft>
                <a:spcPts val="300"/>
              </a:spcAft>
              <a:buFont typeface="Wingdings" panose="05000000000000000000" pitchFamily="2" charset="2"/>
              <a:buChar char="Ø"/>
            </a:pPr>
            <a:r>
              <a:rPr lang="cs-CZ" sz="2000" dirty="0"/>
              <a:t>ošetřit zprostředkování zaměstnání</a:t>
            </a:r>
          </a:p>
          <a:p>
            <a:pPr algn="just">
              <a:spcBef>
                <a:spcPts val="300"/>
              </a:spcBef>
              <a:spcAft>
                <a:spcPts val="300"/>
              </a:spcAft>
              <a:buFont typeface="Wingdings" panose="05000000000000000000" pitchFamily="2" charset="2"/>
              <a:buChar char="Ø"/>
            </a:pPr>
            <a:r>
              <a:rPr lang="cs-CZ" sz="2000" dirty="0">
                <a:latin typeface="Arial" panose="020B0604020202020204" pitchFamily="34" charset="0"/>
                <a:ea typeface="Calibri" panose="020F0502020204030204" pitchFamily="34" charset="0"/>
                <a:cs typeface="Times New Roman" panose="02020603050405020304" pitchFamily="18" charset="0"/>
              </a:rPr>
              <a:t>p</a:t>
            </a:r>
            <a:r>
              <a:rPr lang="cs-CZ" sz="2000" dirty="0">
                <a:effectLst/>
                <a:latin typeface="Arial" panose="020B0604020202020204" pitchFamily="34" charset="0"/>
                <a:ea typeface="Calibri" panose="020F0502020204030204" pitchFamily="34" charset="0"/>
                <a:cs typeface="Times New Roman" panose="02020603050405020304" pitchFamily="18" charset="0"/>
              </a:rPr>
              <a:t>okud zprostředkování zaměstnání nezajišťuje MAS, je nutné doložit doklad o zprostředkování</a:t>
            </a:r>
            <a:endParaRPr lang="cs-CZ" sz="2000" dirty="0"/>
          </a:p>
          <a:p>
            <a:pPr algn="just">
              <a:spcBef>
                <a:spcPts val="300"/>
              </a:spcBef>
              <a:spcAft>
                <a:spcPts val="300"/>
              </a:spcAft>
              <a:buFont typeface="Wingdings" panose="05000000000000000000" pitchFamily="2" charset="2"/>
              <a:buChar char="Ø"/>
            </a:pPr>
            <a:r>
              <a:rPr lang="cs-CZ" sz="2000" dirty="0"/>
              <a:t>aktivity by neměly nahrazovat činnosti ÚP ČR, ale naopak je doplňovat a rozšiřovat s ohledem na detailní znalost potřeb lokálního trhu práce</a:t>
            </a:r>
          </a:p>
          <a:p>
            <a:pPr algn="just">
              <a:spcBef>
                <a:spcPts val="300"/>
              </a:spcBef>
              <a:spcAft>
                <a:spcPts val="300"/>
              </a:spcAft>
              <a:buFont typeface="Wingdings" panose="05000000000000000000" pitchFamily="2" charset="2"/>
              <a:buChar char="Ø"/>
            </a:pPr>
            <a:r>
              <a:rPr lang="cs-CZ" sz="2000" dirty="0"/>
              <a:t>nástroje aktivní politiky zaměstnanosti nejsou ve výzvě podporovány</a:t>
            </a:r>
          </a:p>
          <a:p>
            <a:pPr algn="just">
              <a:spcBef>
                <a:spcPts val="300"/>
              </a:spcBef>
              <a:spcAft>
                <a:spcPts val="300"/>
              </a:spcAft>
              <a:buFont typeface="Wingdings" panose="05000000000000000000" pitchFamily="2" charset="2"/>
              <a:buChar char="Ø"/>
            </a:pPr>
            <a:r>
              <a:rPr lang="cs-CZ" sz="2000" dirty="0"/>
              <a:t>zapojení ÚP ČR do projektů je možné pouze formou partnera bez finančního příspěvku</a:t>
            </a:r>
          </a:p>
          <a:p>
            <a:pPr marL="0" indent="0" algn="just">
              <a:spcBef>
                <a:spcPts val="300"/>
              </a:spcBef>
              <a:spcAft>
                <a:spcPts val="300"/>
              </a:spcAft>
              <a:buNone/>
            </a:pPr>
            <a:endParaRPr lang="cs-CZ"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Zástupný symbol pro číslo snímku 3">
            <a:extLst>
              <a:ext uri="{FF2B5EF4-FFF2-40B4-BE49-F238E27FC236}">
                <a16:creationId xmlns:a16="http://schemas.microsoft.com/office/drawing/2014/main" id="{C0CC8123-7FC6-445D-B551-E511016AB820}"/>
              </a:ext>
            </a:extLst>
          </p:cNvPr>
          <p:cNvSpPr>
            <a:spLocks noGrp="1"/>
          </p:cNvSpPr>
          <p:nvPr>
            <p:ph type="sldNum" sz="quarter" idx="12"/>
          </p:nvPr>
        </p:nvSpPr>
        <p:spPr/>
        <p:txBody>
          <a:bodyPr/>
          <a:lstStyle/>
          <a:p>
            <a:fld id="{479BF083-4774-43B1-9AB0-5CC1AC5DD8EE}" type="slidenum">
              <a:rPr lang="cs-CZ" smtClean="0"/>
              <a:pPr/>
              <a:t>27</a:t>
            </a:fld>
            <a:endParaRPr lang="cs-CZ" dirty="0"/>
          </a:p>
        </p:txBody>
      </p:sp>
    </p:spTree>
    <p:extLst>
      <p:ext uri="{BB962C8B-B14F-4D97-AF65-F5344CB8AC3E}">
        <p14:creationId xmlns:p14="http://schemas.microsoft.com/office/powerpoint/2010/main" val="167958697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1"/>
          </p:cNvSpPr>
          <p:nvPr>
            <p:ph type="title"/>
          </p:nvPr>
        </p:nvSpPr>
        <p:spPr>
          <a:xfrm>
            <a:off x="360000" y="0"/>
            <a:ext cx="8424000" cy="1556792"/>
          </a:xfrm>
        </p:spPr>
        <p:txBody>
          <a:bodyPr/>
          <a:lstStyle/>
          <a:p>
            <a:r>
              <a:rPr lang="cs-CZ" sz="2800" dirty="0">
                <a:ea typeface="Calibri" panose="020F0502020204030204" pitchFamily="34" charset="0"/>
              </a:rPr>
              <a:t>4. Zaměstnanostní programy</a:t>
            </a:r>
            <a:br>
              <a:rPr lang="cs-CZ" dirty="0">
                <a:ea typeface="Calibri" panose="020F0502020204030204" pitchFamily="34" charset="0"/>
              </a:rPr>
            </a:br>
            <a:endParaRPr lang="cs-CZ" dirty="0"/>
          </a:p>
        </p:txBody>
      </p:sp>
      <p:sp>
        <p:nvSpPr>
          <p:cNvPr id="3" name="Zástupný obsah 2">
            <a:extLst>
              <a:ext uri="{FF2B5EF4-FFF2-40B4-BE49-F238E27FC236}">
                <a16:creationId xmlns:a16="http://schemas.microsoft.com/office/drawing/2014/main" id="{C5CAA4AD-4F30-40ED-AC31-499B40959EE1}"/>
              </a:ext>
            </a:extLst>
          </p:cNvPr>
          <p:cNvSpPr>
            <a:spLocks noGrp="1"/>
          </p:cNvSpPr>
          <p:nvPr>
            <p:ph idx="1"/>
          </p:nvPr>
        </p:nvSpPr>
        <p:spPr>
          <a:xfrm>
            <a:off x="396000" y="836712"/>
            <a:ext cx="8244000" cy="5555776"/>
          </a:xfrm>
        </p:spPr>
        <p:txBody>
          <a:bodyPr/>
          <a:lstStyle/>
          <a:p>
            <a:pPr algn="just">
              <a:spcBef>
                <a:spcPts val="300"/>
              </a:spcBef>
              <a:spcAft>
                <a:spcPts val="300"/>
              </a:spcAft>
            </a:pPr>
            <a:endParaRPr lang="cs-CZ" sz="2000" dirty="0"/>
          </a:p>
          <a:p>
            <a:pPr marL="0" indent="0" algn="just">
              <a:lnSpc>
                <a:spcPct val="100000"/>
              </a:lnSpc>
              <a:spcBef>
                <a:spcPts val="300"/>
              </a:spcBef>
              <a:spcAft>
                <a:spcPts val="300"/>
              </a:spcAft>
              <a:buNone/>
            </a:pPr>
            <a:r>
              <a:rPr lang="cs-CZ" sz="2000" b="1" dirty="0"/>
              <a:t>V rámci zaměstnanostních programů nebude podporováno:</a:t>
            </a:r>
          </a:p>
          <a:p>
            <a:pPr lvl="0" algn="just">
              <a:lnSpc>
                <a:spcPct val="100000"/>
              </a:lnSpc>
              <a:spcBef>
                <a:spcPts val="300"/>
              </a:spcBef>
              <a:spcAft>
                <a:spcPts val="300"/>
              </a:spcAft>
              <a:buFont typeface="Wingdings" panose="05000000000000000000" pitchFamily="2" charset="2"/>
              <a:buChar char="Ø"/>
            </a:pPr>
            <a:r>
              <a:rPr lang="cs-CZ" sz="2000" dirty="0"/>
              <a:t>podpora stávajících zaměstnanců </a:t>
            </a:r>
          </a:p>
          <a:p>
            <a:pPr lvl="0" algn="just">
              <a:lnSpc>
                <a:spcPct val="100000"/>
              </a:lnSpc>
              <a:spcBef>
                <a:spcPts val="300"/>
              </a:spcBef>
              <a:spcAft>
                <a:spcPts val="300"/>
              </a:spcAft>
              <a:buFont typeface="Wingdings" panose="05000000000000000000" pitchFamily="2" charset="2"/>
              <a:buChar char="Ø"/>
            </a:pPr>
            <a:r>
              <a:rPr lang="cs-CZ" sz="2000" dirty="0"/>
              <a:t>podpora tvorby pracovních míst bez komplexní podpory a individuální sociální práce/psychosociální podpory s osobami z cílových skupin (komplexní podporou a individuální sociální prací není myšlen pouze mentoring a další profesní vzdělávání osob z cílových skupin)</a:t>
            </a:r>
          </a:p>
          <a:p>
            <a:pPr lvl="0" algn="just">
              <a:lnSpc>
                <a:spcPct val="100000"/>
              </a:lnSpc>
              <a:spcBef>
                <a:spcPts val="300"/>
              </a:spcBef>
              <a:spcAft>
                <a:spcPts val="300"/>
              </a:spcAft>
              <a:buFont typeface="Wingdings" panose="05000000000000000000" pitchFamily="2" charset="2"/>
              <a:buChar char="Ø"/>
            </a:pPr>
            <a:r>
              <a:rPr lang="cs-CZ" sz="2000" dirty="0"/>
              <a:t>rekvalifikace a další vzdělávání bez přímé uplatnitelnosti osob z cílových skupin na trhu práce </a:t>
            </a:r>
          </a:p>
          <a:p>
            <a:pPr lvl="0" algn="just">
              <a:lnSpc>
                <a:spcPct val="100000"/>
              </a:lnSpc>
              <a:spcBef>
                <a:spcPts val="300"/>
              </a:spcBef>
              <a:spcAft>
                <a:spcPts val="300"/>
              </a:spcAft>
              <a:buFont typeface="Wingdings" panose="05000000000000000000" pitchFamily="2" charset="2"/>
              <a:buChar char="Ø"/>
            </a:pPr>
            <a:r>
              <a:rPr lang="cs-CZ" sz="2000" dirty="0"/>
              <a:t>nehospodárný nákup vybavení a zařízení pro osoby z cílových skupin (preference sdílení vybavení a zařízení na úrovni MAS či DSO)</a:t>
            </a:r>
          </a:p>
          <a:p>
            <a:pPr lvl="0" algn="just">
              <a:lnSpc>
                <a:spcPct val="100000"/>
              </a:lnSpc>
              <a:spcBef>
                <a:spcPts val="300"/>
              </a:spcBef>
              <a:spcAft>
                <a:spcPts val="300"/>
              </a:spcAft>
              <a:buFont typeface="Wingdings" panose="05000000000000000000" pitchFamily="2" charset="2"/>
              <a:buChar char="Ø"/>
            </a:pPr>
            <a:r>
              <a:rPr lang="cs-CZ" sz="2000" dirty="0"/>
              <a:t>nástroje aktivitní politiky zaměstnanosti s výjimkou rekvalifikací</a:t>
            </a:r>
          </a:p>
          <a:p>
            <a:pPr lvl="0" algn="just">
              <a:lnSpc>
                <a:spcPct val="100000"/>
              </a:lnSpc>
              <a:spcBef>
                <a:spcPts val="300"/>
              </a:spcBef>
              <a:spcAft>
                <a:spcPts val="300"/>
              </a:spcAft>
              <a:buFont typeface="Wingdings" panose="05000000000000000000" pitchFamily="2" charset="2"/>
              <a:buChar char="Ø"/>
            </a:pPr>
            <a:r>
              <a:rPr lang="cs-CZ" sz="2000" dirty="0"/>
              <a:t>mzdové příspěvky na vytvoření pracovních míst v sociálních službách, které jsou hrazeny z vyrovnávací platby (dle Rozhodnutí Komise č. 2012/21/EU)</a:t>
            </a:r>
          </a:p>
        </p:txBody>
      </p:sp>
      <p:sp>
        <p:nvSpPr>
          <p:cNvPr id="4" name="Zástupný symbol pro číslo snímku 3">
            <a:extLst>
              <a:ext uri="{FF2B5EF4-FFF2-40B4-BE49-F238E27FC236}">
                <a16:creationId xmlns:a16="http://schemas.microsoft.com/office/drawing/2014/main" id="{C0CC8123-7FC6-445D-B551-E511016AB820}"/>
              </a:ext>
            </a:extLst>
          </p:cNvPr>
          <p:cNvSpPr>
            <a:spLocks noGrp="1"/>
          </p:cNvSpPr>
          <p:nvPr>
            <p:ph type="sldNum" sz="quarter" idx="12"/>
          </p:nvPr>
        </p:nvSpPr>
        <p:spPr/>
        <p:txBody>
          <a:bodyPr/>
          <a:lstStyle/>
          <a:p>
            <a:fld id="{479BF083-4774-43B1-9AB0-5CC1AC5DD8EE}" type="slidenum">
              <a:rPr lang="cs-CZ" smtClean="0"/>
              <a:pPr/>
              <a:t>28</a:t>
            </a:fld>
            <a:endParaRPr lang="cs-CZ" dirty="0"/>
          </a:p>
        </p:txBody>
      </p:sp>
    </p:spTree>
    <p:extLst>
      <p:ext uri="{BB962C8B-B14F-4D97-AF65-F5344CB8AC3E}">
        <p14:creationId xmlns:p14="http://schemas.microsoft.com/office/powerpoint/2010/main" val="137415698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1"/>
          </p:cNvSpPr>
          <p:nvPr>
            <p:ph type="title"/>
          </p:nvPr>
        </p:nvSpPr>
        <p:spPr>
          <a:xfrm>
            <a:off x="360000" y="0"/>
            <a:ext cx="8424000" cy="1556792"/>
          </a:xfrm>
        </p:spPr>
        <p:txBody>
          <a:bodyPr/>
          <a:lstStyle/>
          <a:p>
            <a:r>
              <a:rPr lang="cs-CZ" sz="2800" dirty="0">
                <a:ea typeface="Calibri" panose="020F0502020204030204" pitchFamily="34" charset="0"/>
              </a:rPr>
              <a:t>4. Zaměstnanostní programy</a:t>
            </a:r>
            <a:br>
              <a:rPr lang="cs-CZ" dirty="0">
                <a:ea typeface="Calibri" panose="020F0502020204030204" pitchFamily="34" charset="0"/>
              </a:rPr>
            </a:br>
            <a:endParaRPr lang="cs-CZ" dirty="0"/>
          </a:p>
        </p:txBody>
      </p:sp>
      <p:sp>
        <p:nvSpPr>
          <p:cNvPr id="3" name="Zástupný obsah 2">
            <a:extLst>
              <a:ext uri="{FF2B5EF4-FFF2-40B4-BE49-F238E27FC236}">
                <a16:creationId xmlns:a16="http://schemas.microsoft.com/office/drawing/2014/main" id="{C5CAA4AD-4F30-40ED-AC31-499B40959EE1}"/>
              </a:ext>
            </a:extLst>
          </p:cNvPr>
          <p:cNvSpPr>
            <a:spLocks noGrp="1"/>
          </p:cNvSpPr>
          <p:nvPr>
            <p:ph idx="1"/>
          </p:nvPr>
        </p:nvSpPr>
        <p:spPr>
          <a:xfrm>
            <a:off x="396000" y="1556792"/>
            <a:ext cx="8244000" cy="4176464"/>
          </a:xfrm>
        </p:spPr>
        <p:txBody>
          <a:bodyPr/>
          <a:lstStyle/>
          <a:p>
            <a:pPr algn="just">
              <a:spcBef>
                <a:spcPts val="300"/>
              </a:spcBef>
              <a:spcAft>
                <a:spcPts val="300"/>
              </a:spcAft>
            </a:pPr>
            <a:endParaRPr lang="cs-CZ" sz="2000" dirty="0"/>
          </a:p>
          <a:p>
            <a:pPr marL="0" indent="0" algn="just">
              <a:spcBef>
                <a:spcPts val="300"/>
              </a:spcBef>
              <a:spcAft>
                <a:spcPts val="300"/>
              </a:spcAft>
              <a:buNone/>
            </a:pPr>
            <a:r>
              <a:rPr lang="cs-CZ" sz="2000" b="1" dirty="0"/>
              <a:t>V rámci zaměstnanostních programů nebude podporováno:</a:t>
            </a:r>
          </a:p>
          <a:p>
            <a:pPr lvl="0" algn="just">
              <a:spcBef>
                <a:spcPts val="300"/>
              </a:spcBef>
              <a:spcAft>
                <a:spcPts val="300"/>
              </a:spcAft>
              <a:buFont typeface="Wingdings" panose="05000000000000000000" pitchFamily="2" charset="2"/>
              <a:buChar char="Ø"/>
            </a:pPr>
            <a:r>
              <a:rPr lang="cs-CZ" sz="2000" dirty="0"/>
              <a:t>přijetí předchozích zaměstnanců na uvolněná pracovní místa </a:t>
            </a:r>
          </a:p>
          <a:p>
            <a:pPr lvl="0" algn="just">
              <a:spcBef>
                <a:spcPts val="300"/>
              </a:spcBef>
              <a:spcAft>
                <a:spcPts val="300"/>
              </a:spcAft>
              <a:buFont typeface="Wingdings" panose="05000000000000000000" pitchFamily="2" charset="2"/>
              <a:buChar char="Ø"/>
            </a:pPr>
            <a:r>
              <a:rPr lang="cs-CZ" sz="2000" dirty="0"/>
              <a:t>aktivity zaměřené pouze na lokální burzy práce</a:t>
            </a:r>
          </a:p>
          <a:p>
            <a:pPr lvl="0" algn="just">
              <a:spcBef>
                <a:spcPts val="300"/>
              </a:spcBef>
              <a:spcAft>
                <a:spcPts val="300"/>
              </a:spcAft>
              <a:buFont typeface="Wingdings" panose="05000000000000000000" pitchFamily="2" charset="2"/>
              <a:buChar char="Ø"/>
            </a:pPr>
            <a:r>
              <a:rPr lang="cs-CZ" sz="2000" dirty="0"/>
              <a:t>exkurze a kariérové poradenství na školách (hrazeno z MŠMT)</a:t>
            </a:r>
          </a:p>
          <a:p>
            <a:pPr lvl="0" algn="just">
              <a:spcBef>
                <a:spcPts val="300"/>
              </a:spcBef>
              <a:spcAft>
                <a:spcPts val="300"/>
              </a:spcAft>
              <a:buFont typeface="Wingdings" panose="05000000000000000000" pitchFamily="2" charset="2"/>
              <a:buChar char="Ø"/>
            </a:pPr>
            <a:r>
              <a:rPr lang="cs-CZ" sz="2000" dirty="0"/>
              <a:t>polytechnické vzdělávání, neformální vzdělávání (hrazeno z MŠMT)</a:t>
            </a:r>
          </a:p>
          <a:p>
            <a:pPr lvl="0" algn="just">
              <a:spcBef>
                <a:spcPts val="300"/>
              </a:spcBef>
              <a:spcAft>
                <a:spcPts val="300"/>
              </a:spcAft>
              <a:buFont typeface="Wingdings" panose="05000000000000000000" pitchFamily="2" charset="2"/>
              <a:buChar char="Ø"/>
            </a:pPr>
            <a:r>
              <a:rPr lang="cs-CZ" sz="2000" dirty="0"/>
              <a:t>tranzitní a motivační programy pro žáky a studenty posledních ročníků škol realizované na školách (hrazeno z MŠMT)</a:t>
            </a:r>
          </a:p>
          <a:p>
            <a:pPr algn="just">
              <a:spcBef>
                <a:spcPts val="300"/>
              </a:spcBef>
              <a:spcAft>
                <a:spcPts val="300"/>
              </a:spcAft>
              <a:buFont typeface="Wingdings" panose="05000000000000000000" pitchFamily="2" charset="2"/>
              <a:buChar char="Ø"/>
            </a:pPr>
            <a:r>
              <a:rPr lang="cs-CZ" sz="2000" dirty="0"/>
              <a:t>mzdové příspěvky na pracovní pozice na školách hrazené z MŠMT (asistenti pedagoga, speciální pedagogové, školní psychologové apod.)</a:t>
            </a:r>
          </a:p>
          <a:p>
            <a:pPr marL="0" lvl="0" indent="0" algn="just">
              <a:spcBef>
                <a:spcPts val="300"/>
              </a:spcBef>
              <a:spcAft>
                <a:spcPts val="300"/>
              </a:spcAft>
              <a:buNone/>
            </a:pP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Zástupný symbol pro číslo snímku 3">
            <a:extLst>
              <a:ext uri="{FF2B5EF4-FFF2-40B4-BE49-F238E27FC236}">
                <a16:creationId xmlns:a16="http://schemas.microsoft.com/office/drawing/2014/main" id="{C0CC8123-7FC6-445D-B551-E511016AB820}"/>
              </a:ext>
            </a:extLst>
          </p:cNvPr>
          <p:cNvSpPr>
            <a:spLocks noGrp="1"/>
          </p:cNvSpPr>
          <p:nvPr>
            <p:ph type="sldNum" sz="quarter" idx="12"/>
          </p:nvPr>
        </p:nvSpPr>
        <p:spPr/>
        <p:txBody>
          <a:bodyPr/>
          <a:lstStyle/>
          <a:p>
            <a:fld id="{479BF083-4774-43B1-9AB0-5CC1AC5DD8EE}" type="slidenum">
              <a:rPr lang="cs-CZ" smtClean="0"/>
              <a:pPr/>
              <a:t>29</a:t>
            </a:fld>
            <a:endParaRPr lang="cs-CZ" dirty="0"/>
          </a:p>
        </p:txBody>
      </p:sp>
    </p:spTree>
    <p:extLst>
      <p:ext uri="{BB962C8B-B14F-4D97-AF65-F5344CB8AC3E}">
        <p14:creationId xmlns:p14="http://schemas.microsoft.com/office/powerpoint/2010/main" val="23891832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1"/>
          </p:cNvSpPr>
          <p:nvPr>
            <p:ph type="title"/>
          </p:nvPr>
        </p:nvSpPr>
        <p:spPr/>
        <p:txBody>
          <a:bodyPr/>
          <a:lstStyle/>
          <a:p>
            <a:br>
              <a:rPr lang="cs-CZ" sz="2000" dirty="0">
                <a:ea typeface="Calibri" panose="020F0502020204030204" pitchFamily="34" charset="0"/>
              </a:rPr>
            </a:br>
            <a:br>
              <a:rPr lang="cs-CZ" sz="2000" dirty="0">
                <a:ea typeface="Calibri" panose="020F0502020204030204" pitchFamily="34" charset="0"/>
              </a:rPr>
            </a:br>
            <a:r>
              <a:rPr lang="cs-CZ" sz="2800" dirty="0"/>
              <a:t>cílové skupiny</a:t>
            </a:r>
            <a:br>
              <a:rPr lang="cs-CZ" dirty="0">
                <a:ea typeface="Calibri" panose="020F0502020204030204" pitchFamily="34" charset="0"/>
              </a:rPr>
            </a:br>
            <a:endParaRPr lang="cs-CZ" dirty="0"/>
          </a:p>
        </p:txBody>
      </p:sp>
      <p:sp>
        <p:nvSpPr>
          <p:cNvPr id="3" name="Zástupný obsah 2">
            <a:extLst>
              <a:ext uri="{FF2B5EF4-FFF2-40B4-BE49-F238E27FC236}">
                <a16:creationId xmlns:a16="http://schemas.microsoft.com/office/drawing/2014/main" id="{C5CAA4AD-4F30-40ED-AC31-499B40959EE1}"/>
              </a:ext>
            </a:extLst>
          </p:cNvPr>
          <p:cNvSpPr>
            <a:spLocks noGrp="1"/>
          </p:cNvSpPr>
          <p:nvPr>
            <p:ph idx="1"/>
          </p:nvPr>
        </p:nvSpPr>
        <p:spPr>
          <a:xfrm>
            <a:off x="367173" y="692696"/>
            <a:ext cx="8244000" cy="5544616"/>
          </a:xfrm>
        </p:spPr>
        <p:txBody>
          <a:bodyPr/>
          <a:lstStyle/>
          <a:p>
            <a:pPr algn="just">
              <a:lnSpc>
                <a:spcPct val="100000"/>
              </a:lnSpc>
              <a:spcAft>
                <a:spcPts val="1100"/>
              </a:spcAft>
              <a:buFont typeface="Wingdings" panose="05000000000000000000" pitchFamily="2" charset="2"/>
              <a:buChar char="Ø"/>
            </a:pPr>
            <a:endParaRPr lang="cs-CZ" dirty="0"/>
          </a:p>
          <a:p>
            <a:pPr algn="just">
              <a:lnSpc>
                <a:spcPct val="100000"/>
              </a:lnSpc>
              <a:spcAft>
                <a:spcPts val="1100"/>
              </a:spcAft>
              <a:buFont typeface="Wingdings" panose="05000000000000000000" pitchFamily="2" charset="2"/>
              <a:buChar char="Ø"/>
            </a:pPr>
            <a:r>
              <a:rPr lang="cs-CZ" dirty="0"/>
              <a:t>cílové skupiny (CS) budou konkrétně definovány ve výzvě ŘO</a:t>
            </a:r>
          </a:p>
          <a:p>
            <a:pPr algn="just">
              <a:lnSpc>
                <a:spcPct val="100000"/>
              </a:lnSpc>
              <a:spcAft>
                <a:spcPts val="1100"/>
              </a:spcAft>
              <a:buFont typeface="Wingdings" panose="05000000000000000000" pitchFamily="2" charset="2"/>
              <a:buChar char="Ø"/>
            </a:pPr>
            <a:r>
              <a:rPr lang="cs-CZ" dirty="0"/>
              <a:t>budou podporovány osoby sociálně vyloučené nebo sociálním vyloučením ohrožené, osoby sociálně slabší a znevýhodněné, které žijí v prostředí venkova</a:t>
            </a:r>
          </a:p>
          <a:p>
            <a:pPr algn="just">
              <a:lnSpc>
                <a:spcPct val="100000"/>
              </a:lnSpc>
              <a:spcAft>
                <a:spcPts val="1100"/>
              </a:spcAft>
              <a:buFont typeface="Wingdings" panose="05000000000000000000" pitchFamily="2" charset="2"/>
              <a:buChar char="Ø"/>
            </a:pPr>
            <a:r>
              <a:rPr lang="cs-CZ" dirty="0"/>
              <a:t>CS by měly být v souladu s podporovanými aktivitami, opatření a aktivity by měly vycházet z potřeb CS</a:t>
            </a:r>
          </a:p>
          <a:p>
            <a:pPr algn="just">
              <a:lnSpc>
                <a:spcPct val="100000"/>
              </a:lnSpc>
              <a:spcAft>
                <a:spcPts val="1100"/>
              </a:spcAft>
              <a:buFont typeface="Wingdings" panose="05000000000000000000" pitchFamily="2" charset="2"/>
              <a:buChar char="Ø"/>
            </a:pPr>
            <a:r>
              <a:rPr lang="cs-CZ" dirty="0"/>
              <a:t>v AP mohou být CS definovány šířeji, pokud je opatření relevantní pro více CS</a:t>
            </a:r>
          </a:p>
          <a:p>
            <a:pPr algn="just">
              <a:lnSpc>
                <a:spcPct val="100000"/>
              </a:lnSpc>
              <a:spcAft>
                <a:spcPts val="1100"/>
              </a:spcAft>
              <a:buFont typeface="Wingdings" panose="05000000000000000000" pitchFamily="2" charset="2"/>
              <a:buChar char="Ø"/>
            </a:pPr>
            <a:r>
              <a:rPr lang="cs-CZ" dirty="0"/>
              <a:t>v projektové žádosti budou CS definovány již konkrétně</a:t>
            </a:r>
          </a:p>
          <a:p>
            <a:pPr algn="just">
              <a:lnSpc>
                <a:spcPct val="100000"/>
              </a:lnSpc>
              <a:spcAft>
                <a:spcPts val="1100"/>
              </a:spcAft>
              <a:buFont typeface="Wingdings" panose="05000000000000000000" pitchFamily="2" charset="2"/>
              <a:buChar char="Ø"/>
            </a:pPr>
            <a:r>
              <a:rPr lang="cs-CZ" dirty="0"/>
              <a:t>příslušnost k CS se zpravidla dokládá při kontrole na místě</a:t>
            </a:r>
          </a:p>
        </p:txBody>
      </p:sp>
      <p:sp>
        <p:nvSpPr>
          <p:cNvPr id="4" name="Zástupný symbol pro číslo snímku 3">
            <a:extLst>
              <a:ext uri="{FF2B5EF4-FFF2-40B4-BE49-F238E27FC236}">
                <a16:creationId xmlns:a16="http://schemas.microsoft.com/office/drawing/2014/main" id="{C0CC8123-7FC6-445D-B551-E511016AB820}"/>
              </a:ext>
            </a:extLst>
          </p:cNvPr>
          <p:cNvSpPr>
            <a:spLocks noGrp="1"/>
          </p:cNvSpPr>
          <p:nvPr>
            <p:ph type="sldNum" sz="quarter" idx="12"/>
          </p:nvPr>
        </p:nvSpPr>
        <p:spPr/>
        <p:txBody>
          <a:bodyPr/>
          <a:lstStyle/>
          <a:p>
            <a:fld id="{479BF083-4774-43B1-9AB0-5CC1AC5DD8EE}" type="slidenum">
              <a:rPr lang="cs-CZ" smtClean="0"/>
              <a:pPr/>
              <a:t>3</a:t>
            </a:fld>
            <a:endParaRPr lang="cs-CZ" dirty="0"/>
          </a:p>
        </p:txBody>
      </p:sp>
    </p:spTree>
    <p:extLst>
      <p:ext uri="{BB962C8B-B14F-4D97-AF65-F5344CB8AC3E}">
        <p14:creationId xmlns:p14="http://schemas.microsoft.com/office/powerpoint/2010/main" val="228237482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1"/>
          </p:cNvSpPr>
          <p:nvPr>
            <p:ph type="title"/>
          </p:nvPr>
        </p:nvSpPr>
        <p:spPr>
          <a:xfrm>
            <a:off x="360000" y="0"/>
            <a:ext cx="8424000" cy="836712"/>
          </a:xfrm>
        </p:spPr>
        <p:txBody>
          <a:bodyPr/>
          <a:lstStyle/>
          <a:p>
            <a:br>
              <a:rPr lang="cs-CZ" sz="2000" dirty="0">
                <a:ea typeface="Calibri" panose="020F0502020204030204" pitchFamily="34" charset="0"/>
              </a:rPr>
            </a:br>
            <a:r>
              <a:rPr lang="cs-CZ" sz="2800" dirty="0">
                <a:ea typeface="Calibri" panose="020F0502020204030204" pitchFamily="34" charset="0"/>
              </a:rPr>
              <a:t>4. zaměstnanostní programy</a:t>
            </a:r>
            <a:endParaRPr lang="cs-CZ" sz="2800" dirty="0"/>
          </a:p>
        </p:txBody>
      </p:sp>
      <p:sp>
        <p:nvSpPr>
          <p:cNvPr id="3" name="Zástupný obsah 2">
            <a:extLst>
              <a:ext uri="{FF2B5EF4-FFF2-40B4-BE49-F238E27FC236}">
                <a16:creationId xmlns:a16="http://schemas.microsoft.com/office/drawing/2014/main" id="{C5CAA4AD-4F30-40ED-AC31-499B40959EE1}"/>
              </a:ext>
            </a:extLst>
          </p:cNvPr>
          <p:cNvSpPr>
            <a:spLocks noGrp="1"/>
          </p:cNvSpPr>
          <p:nvPr>
            <p:ph idx="1"/>
          </p:nvPr>
        </p:nvSpPr>
        <p:spPr>
          <a:xfrm>
            <a:off x="396000" y="1086872"/>
            <a:ext cx="8244000" cy="5305616"/>
          </a:xfrm>
        </p:spPr>
        <p:txBody>
          <a:bodyPr/>
          <a:lstStyle/>
          <a:p>
            <a:pPr algn="just">
              <a:spcBef>
                <a:spcPts val="300"/>
              </a:spcBef>
              <a:spcAft>
                <a:spcPts val="300"/>
              </a:spcAft>
            </a:pPr>
            <a:endParaRPr lang="cs-CZ" sz="2000" dirty="0"/>
          </a:p>
          <a:p>
            <a:pPr marL="0" indent="0">
              <a:buNone/>
            </a:pPr>
            <a:r>
              <a:rPr lang="cs-CZ" sz="2000" b="1" dirty="0"/>
              <a:t>Relevantní pracovní pozice (z přímých osobních nákladů):</a:t>
            </a:r>
          </a:p>
          <a:p>
            <a:pPr marL="0" indent="0">
              <a:buNone/>
            </a:pPr>
            <a:endParaRPr lang="cs-CZ" sz="2000" b="1" dirty="0"/>
          </a:p>
          <a:p>
            <a:pPr algn="just">
              <a:spcBef>
                <a:spcPts val="300"/>
              </a:spcBef>
              <a:spcAft>
                <a:spcPts val="300"/>
              </a:spcAft>
              <a:buFont typeface="Wingdings" panose="05000000000000000000" pitchFamily="2" charset="2"/>
              <a:buChar char="Ø"/>
            </a:pPr>
            <a:r>
              <a:rPr lang="cs-CZ" sz="2000" dirty="0"/>
              <a:t>Pracovní poradce/ konzultant </a:t>
            </a:r>
          </a:p>
          <a:p>
            <a:pPr algn="just">
              <a:spcBef>
                <a:spcPts val="300"/>
              </a:spcBef>
              <a:spcAft>
                <a:spcPts val="300"/>
              </a:spcAft>
              <a:buFont typeface="Wingdings" panose="05000000000000000000" pitchFamily="2" charset="2"/>
              <a:buChar char="Ø"/>
            </a:pPr>
            <a:r>
              <a:rPr lang="cs-CZ" sz="2000" dirty="0"/>
              <a:t>Kariérní poradce</a:t>
            </a:r>
          </a:p>
          <a:p>
            <a:pPr algn="just">
              <a:spcBef>
                <a:spcPts val="300"/>
              </a:spcBef>
              <a:spcAft>
                <a:spcPts val="300"/>
              </a:spcAft>
              <a:buFont typeface="Wingdings" panose="05000000000000000000" pitchFamily="2" charset="2"/>
              <a:buChar char="Ø"/>
            </a:pPr>
            <a:r>
              <a:rPr lang="cs-CZ" sz="2000" dirty="0"/>
              <a:t>Psychosociální pracovník </a:t>
            </a:r>
          </a:p>
          <a:p>
            <a:pPr algn="just">
              <a:spcBef>
                <a:spcPts val="300"/>
              </a:spcBef>
              <a:spcAft>
                <a:spcPts val="300"/>
              </a:spcAft>
              <a:buFont typeface="Wingdings" panose="05000000000000000000" pitchFamily="2" charset="2"/>
              <a:buChar char="Ø"/>
            </a:pPr>
            <a:r>
              <a:rPr lang="cs-CZ" sz="2000" dirty="0"/>
              <a:t>Mentor</a:t>
            </a:r>
          </a:p>
          <a:p>
            <a:pPr algn="just">
              <a:spcBef>
                <a:spcPts val="300"/>
              </a:spcBef>
              <a:spcAft>
                <a:spcPts val="300"/>
              </a:spcAft>
              <a:buFont typeface="Wingdings" panose="05000000000000000000" pitchFamily="2" charset="2"/>
              <a:buChar char="Ø"/>
            </a:pPr>
            <a:r>
              <a:rPr lang="cs-CZ" sz="2000" dirty="0"/>
              <a:t>Kouč</a:t>
            </a:r>
          </a:p>
          <a:p>
            <a:pPr algn="just">
              <a:spcBef>
                <a:spcPts val="300"/>
              </a:spcBef>
              <a:spcAft>
                <a:spcPts val="300"/>
              </a:spcAft>
              <a:buFont typeface="Wingdings" panose="05000000000000000000" pitchFamily="2" charset="2"/>
              <a:buChar char="Ø"/>
            </a:pPr>
            <a:r>
              <a:rPr lang="cs-CZ" sz="2000" dirty="0"/>
              <a:t>Specialista pro podporu podnikání</a:t>
            </a:r>
          </a:p>
        </p:txBody>
      </p:sp>
      <p:sp>
        <p:nvSpPr>
          <p:cNvPr id="4" name="Zástupný symbol pro číslo snímku 3">
            <a:extLst>
              <a:ext uri="{FF2B5EF4-FFF2-40B4-BE49-F238E27FC236}">
                <a16:creationId xmlns:a16="http://schemas.microsoft.com/office/drawing/2014/main" id="{C0CC8123-7FC6-445D-B551-E511016AB820}"/>
              </a:ext>
            </a:extLst>
          </p:cNvPr>
          <p:cNvSpPr>
            <a:spLocks noGrp="1"/>
          </p:cNvSpPr>
          <p:nvPr>
            <p:ph type="sldNum" sz="quarter" idx="12"/>
          </p:nvPr>
        </p:nvSpPr>
        <p:spPr/>
        <p:txBody>
          <a:bodyPr/>
          <a:lstStyle/>
          <a:p>
            <a:fld id="{479BF083-4774-43B1-9AB0-5CC1AC5DD8EE}" type="slidenum">
              <a:rPr lang="cs-CZ" smtClean="0"/>
              <a:pPr/>
              <a:t>30</a:t>
            </a:fld>
            <a:endParaRPr lang="cs-CZ" dirty="0"/>
          </a:p>
        </p:txBody>
      </p:sp>
    </p:spTree>
    <p:extLst>
      <p:ext uri="{BB962C8B-B14F-4D97-AF65-F5344CB8AC3E}">
        <p14:creationId xmlns:p14="http://schemas.microsoft.com/office/powerpoint/2010/main" val="146638056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1"/>
          </p:cNvSpPr>
          <p:nvPr>
            <p:ph type="title"/>
          </p:nvPr>
        </p:nvSpPr>
        <p:spPr/>
        <p:txBody>
          <a:bodyPr/>
          <a:lstStyle/>
          <a:p>
            <a:br>
              <a:rPr lang="cs-CZ" sz="2000" dirty="0">
                <a:ea typeface="Calibri" panose="020F0502020204030204" pitchFamily="34" charset="0"/>
              </a:rPr>
            </a:br>
            <a:br>
              <a:rPr lang="cs-CZ" sz="2000" dirty="0">
                <a:ea typeface="Calibri" panose="020F0502020204030204" pitchFamily="34" charset="0"/>
              </a:rPr>
            </a:br>
            <a:r>
              <a:rPr lang="cs-CZ" sz="2800" dirty="0">
                <a:ea typeface="Calibri" panose="020F0502020204030204" pitchFamily="34" charset="0"/>
              </a:rPr>
              <a:t>4. zaměstnanostní programy</a:t>
            </a:r>
            <a:br>
              <a:rPr lang="cs-CZ" dirty="0">
                <a:ea typeface="Calibri" panose="020F0502020204030204" pitchFamily="34" charset="0"/>
              </a:rPr>
            </a:br>
            <a:endParaRPr lang="cs-CZ" dirty="0"/>
          </a:p>
        </p:txBody>
      </p:sp>
      <p:sp>
        <p:nvSpPr>
          <p:cNvPr id="3" name="Zástupný obsah 2">
            <a:extLst>
              <a:ext uri="{FF2B5EF4-FFF2-40B4-BE49-F238E27FC236}">
                <a16:creationId xmlns:a16="http://schemas.microsoft.com/office/drawing/2014/main" id="{C5CAA4AD-4F30-40ED-AC31-499B40959EE1}"/>
              </a:ext>
            </a:extLst>
          </p:cNvPr>
          <p:cNvSpPr>
            <a:spLocks noGrp="1"/>
          </p:cNvSpPr>
          <p:nvPr>
            <p:ph idx="1"/>
          </p:nvPr>
        </p:nvSpPr>
        <p:spPr>
          <a:xfrm>
            <a:off x="360000" y="859396"/>
            <a:ext cx="8244000" cy="5656604"/>
          </a:xfrm>
        </p:spPr>
        <p:txBody>
          <a:bodyPr/>
          <a:lstStyle/>
          <a:p>
            <a:pPr marL="0" indent="0" algn="just">
              <a:spcBef>
                <a:spcPts val="300"/>
              </a:spcBef>
              <a:spcAft>
                <a:spcPts val="300"/>
              </a:spcAft>
              <a:buNone/>
            </a:pPr>
            <a:endParaRPr lang="cs-CZ" sz="2000" b="1" dirty="0"/>
          </a:p>
          <a:p>
            <a:pPr marL="0" indent="0" algn="just">
              <a:spcBef>
                <a:spcPts val="300"/>
              </a:spcBef>
              <a:spcAft>
                <a:spcPts val="300"/>
              </a:spcAft>
              <a:buNone/>
            </a:pPr>
            <a:r>
              <a:rPr lang="cs-CZ" sz="2000" b="1" dirty="0"/>
              <a:t>Relevantní indikátory:</a:t>
            </a:r>
          </a:p>
          <a:p>
            <a:pPr marL="0" indent="0" algn="just">
              <a:spcAft>
                <a:spcPts val="1100"/>
              </a:spcAft>
              <a:buNone/>
            </a:pPr>
            <a:r>
              <a:rPr lang="cs-CZ" sz="2000" dirty="0"/>
              <a:t>Závazkové:</a:t>
            </a:r>
          </a:p>
          <a:p>
            <a:pPr algn="just">
              <a:spcAft>
                <a:spcPts val="1100"/>
              </a:spcAft>
              <a:buFont typeface="Wingdings" panose="05000000000000000000" pitchFamily="2" charset="2"/>
              <a:buChar char="Ø"/>
            </a:pPr>
            <a:r>
              <a:rPr lang="cs-CZ" sz="2000" dirty="0"/>
              <a:t>600 000 Celkový počet účastníků </a:t>
            </a:r>
          </a:p>
          <a:p>
            <a:pPr algn="just">
              <a:spcAft>
                <a:spcPts val="1100"/>
              </a:spcAft>
              <a:buFont typeface="Wingdings" panose="05000000000000000000" pitchFamily="2" charset="2"/>
              <a:buChar char="Ø"/>
            </a:pPr>
            <a:r>
              <a:rPr lang="cs-CZ" sz="2000" dirty="0"/>
              <a:t>672 001 Počet znevýhodněných osob umístěných na pracovních místech</a:t>
            </a:r>
          </a:p>
          <a:p>
            <a:pPr algn="just">
              <a:spcAft>
                <a:spcPts val="1100"/>
              </a:spcAft>
              <a:buFont typeface="Wingdings" panose="05000000000000000000" pitchFamily="2" charset="2"/>
              <a:buChar char="Ø"/>
            </a:pPr>
            <a:r>
              <a:rPr lang="cs-CZ" sz="2000" dirty="0"/>
              <a:t>670 031  Kapacita podpořených služeb – Úvazky pracovníků</a:t>
            </a:r>
          </a:p>
          <a:p>
            <a:pPr algn="just">
              <a:spcAft>
                <a:spcPts val="1100"/>
              </a:spcAft>
              <a:buFont typeface="Wingdings" panose="05000000000000000000" pitchFamily="2" charset="2"/>
              <a:buChar char="Ø"/>
            </a:pPr>
            <a:r>
              <a:rPr lang="cs-CZ" sz="2000" dirty="0"/>
              <a:t>670 102 Využívání podpořených služeb</a:t>
            </a:r>
          </a:p>
          <a:p>
            <a:pPr marL="0" indent="0" algn="just">
              <a:spcAft>
                <a:spcPts val="1100"/>
              </a:spcAft>
              <a:buNone/>
            </a:pPr>
            <a:r>
              <a:rPr lang="cs-CZ" sz="2000" dirty="0"/>
              <a:t>Nezávazkové:</a:t>
            </a:r>
          </a:p>
          <a:p>
            <a:pPr algn="just">
              <a:spcAft>
                <a:spcPts val="1100"/>
              </a:spcAft>
              <a:buFont typeface="Wingdings" panose="05000000000000000000" pitchFamily="2" charset="2"/>
              <a:buChar char="Ø"/>
            </a:pPr>
            <a:r>
              <a:rPr lang="cs-CZ" sz="2000" dirty="0"/>
              <a:t>673 102 Účastníci projektů, u nichž intervence formou sociální práce naplnila svůj účel</a:t>
            </a:r>
          </a:p>
          <a:p>
            <a:pPr algn="just">
              <a:spcAft>
                <a:spcPts val="1100"/>
              </a:spcAft>
            </a:pPr>
            <a:endParaRPr lang="cs-CZ" sz="2000" dirty="0"/>
          </a:p>
        </p:txBody>
      </p:sp>
      <p:sp>
        <p:nvSpPr>
          <p:cNvPr id="4" name="Zástupný symbol pro číslo snímku 3">
            <a:extLst>
              <a:ext uri="{FF2B5EF4-FFF2-40B4-BE49-F238E27FC236}">
                <a16:creationId xmlns:a16="http://schemas.microsoft.com/office/drawing/2014/main" id="{C0CC8123-7FC6-445D-B551-E511016AB820}"/>
              </a:ext>
            </a:extLst>
          </p:cNvPr>
          <p:cNvSpPr>
            <a:spLocks noGrp="1"/>
          </p:cNvSpPr>
          <p:nvPr>
            <p:ph type="sldNum" sz="quarter" idx="12"/>
          </p:nvPr>
        </p:nvSpPr>
        <p:spPr/>
        <p:txBody>
          <a:bodyPr/>
          <a:lstStyle/>
          <a:p>
            <a:fld id="{479BF083-4774-43B1-9AB0-5CC1AC5DD8EE}" type="slidenum">
              <a:rPr lang="cs-CZ" smtClean="0"/>
              <a:pPr/>
              <a:t>31</a:t>
            </a:fld>
            <a:endParaRPr lang="cs-CZ" dirty="0"/>
          </a:p>
        </p:txBody>
      </p:sp>
    </p:spTree>
    <p:extLst>
      <p:ext uri="{BB962C8B-B14F-4D97-AF65-F5344CB8AC3E}">
        <p14:creationId xmlns:p14="http://schemas.microsoft.com/office/powerpoint/2010/main" val="373478382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85BFF3E-C161-4BD6-B973-C278D452B92D}"/>
              </a:ext>
            </a:extLst>
          </p:cNvPr>
          <p:cNvSpPr>
            <a:spLocks noGrp="1"/>
          </p:cNvSpPr>
          <p:nvPr>
            <p:ph type="title"/>
          </p:nvPr>
        </p:nvSpPr>
        <p:spPr>
          <a:xfrm>
            <a:off x="395536" y="3068960"/>
            <a:ext cx="8460472" cy="1656184"/>
          </a:xfrm>
        </p:spPr>
        <p:txBody>
          <a:bodyPr/>
          <a:lstStyle/>
          <a:p>
            <a:pPr algn="ctr">
              <a:spcBef>
                <a:spcPts val="300"/>
              </a:spcBef>
              <a:spcAft>
                <a:spcPts val="300"/>
              </a:spcAft>
            </a:pPr>
            <a:r>
              <a:rPr lang="cs-CZ" sz="3200" dirty="0">
                <a:effectLst/>
                <a:latin typeface="Arial" panose="020B0604020202020204" pitchFamily="34" charset="0"/>
                <a:ea typeface="Times New Roman" panose="02020603050405020304" pitchFamily="18" charset="0"/>
                <a:cs typeface="Times New Roman" panose="02020603050405020304" pitchFamily="18" charset="0"/>
              </a:rPr>
              <a:t>5. </a:t>
            </a:r>
            <a:r>
              <a:rPr lang="cs-CZ" sz="3200" b="1" dirty="0">
                <a:effectLst/>
                <a:latin typeface="Arial" panose="020B0604020202020204" pitchFamily="34" charset="0"/>
                <a:ea typeface="Calibri" panose="020F0502020204030204" pitchFamily="34" charset="0"/>
              </a:rPr>
              <a:t>Podpora rodin </a:t>
            </a:r>
            <a:br>
              <a:rPr lang="cs-CZ" sz="3200" b="1" dirty="0">
                <a:effectLst/>
                <a:latin typeface="Arial" panose="020B0604020202020204" pitchFamily="34" charset="0"/>
                <a:ea typeface="Calibri" panose="020F0502020204030204" pitchFamily="34" charset="0"/>
              </a:rPr>
            </a:br>
            <a:r>
              <a:rPr lang="cs-CZ" sz="3200" b="1" dirty="0">
                <a:effectLst/>
                <a:latin typeface="Arial" panose="020B0604020202020204" pitchFamily="34" charset="0"/>
                <a:ea typeface="Calibri" panose="020F0502020204030204" pitchFamily="34" charset="0"/>
              </a:rPr>
              <a:t>a posilování rodinných vazeb </a:t>
            </a:r>
            <a:br>
              <a:rPr lang="cs-CZ" sz="3200" dirty="0">
                <a:effectLst/>
                <a:latin typeface="Times New Roman" panose="02020603050405020304" pitchFamily="18" charset="0"/>
                <a:ea typeface="Times New Roman" panose="02020603050405020304" pitchFamily="18" charset="0"/>
              </a:rPr>
            </a:br>
            <a:br>
              <a:rPr lang="cs-CZ" sz="3200" dirty="0">
                <a:effectLst/>
                <a:latin typeface="Calibri" panose="020F0502020204030204" pitchFamily="34" charset="0"/>
                <a:ea typeface="Calibri" panose="020F0502020204030204" pitchFamily="34" charset="0"/>
                <a:cs typeface="Times New Roman" panose="02020603050405020304" pitchFamily="18" charset="0"/>
              </a:rPr>
            </a:br>
            <a:endParaRPr lang="cs-CZ" sz="3200" dirty="0"/>
          </a:p>
        </p:txBody>
      </p:sp>
    </p:spTree>
    <p:extLst>
      <p:ext uri="{BB962C8B-B14F-4D97-AF65-F5344CB8AC3E}">
        <p14:creationId xmlns:p14="http://schemas.microsoft.com/office/powerpoint/2010/main" val="87482423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1"/>
          </p:cNvSpPr>
          <p:nvPr>
            <p:ph type="title"/>
          </p:nvPr>
        </p:nvSpPr>
        <p:spPr/>
        <p:txBody>
          <a:bodyPr/>
          <a:lstStyle/>
          <a:p>
            <a:br>
              <a:rPr lang="cs-CZ" sz="2000" dirty="0">
                <a:ea typeface="Calibri" panose="020F0502020204030204" pitchFamily="34" charset="0"/>
              </a:rPr>
            </a:br>
            <a:br>
              <a:rPr lang="cs-CZ" sz="2000" dirty="0">
                <a:ea typeface="Calibri" panose="020F0502020204030204" pitchFamily="34" charset="0"/>
              </a:rPr>
            </a:br>
            <a:r>
              <a:rPr lang="cs-CZ" sz="2800" dirty="0">
                <a:ea typeface="Calibri" panose="020F0502020204030204" pitchFamily="34" charset="0"/>
              </a:rPr>
              <a:t>5. podpora rodin a posilování rodinných vazeb</a:t>
            </a:r>
            <a:br>
              <a:rPr lang="cs-CZ" dirty="0">
                <a:ea typeface="Calibri" panose="020F0502020204030204" pitchFamily="34" charset="0"/>
              </a:rPr>
            </a:br>
            <a:endParaRPr lang="cs-CZ" dirty="0"/>
          </a:p>
        </p:txBody>
      </p:sp>
      <p:sp>
        <p:nvSpPr>
          <p:cNvPr id="3" name="Zástupný obsah 2">
            <a:extLst>
              <a:ext uri="{FF2B5EF4-FFF2-40B4-BE49-F238E27FC236}">
                <a16:creationId xmlns:a16="http://schemas.microsoft.com/office/drawing/2014/main" id="{C5CAA4AD-4F30-40ED-AC31-499B40959EE1}"/>
              </a:ext>
            </a:extLst>
          </p:cNvPr>
          <p:cNvSpPr>
            <a:spLocks noGrp="1"/>
          </p:cNvSpPr>
          <p:nvPr>
            <p:ph idx="1"/>
          </p:nvPr>
        </p:nvSpPr>
        <p:spPr>
          <a:xfrm>
            <a:off x="360000" y="908720"/>
            <a:ext cx="8244000" cy="5787280"/>
          </a:xfrm>
        </p:spPr>
        <p:txBody>
          <a:bodyPr/>
          <a:lstStyle/>
          <a:p>
            <a:pPr marL="0" indent="0" algn="just">
              <a:spcBef>
                <a:spcPts val="300"/>
              </a:spcBef>
              <a:spcAft>
                <a:spcPts val="300"/>
              </a:spcAft>
              <a:buNone/>
            </a:pPr>
            <a:endParaRPr lang="cs-CZ" sz="2000" b="1" dirty="0"/>
          </a:p>
          <a:p>
            <a:pPr algn="just">
              <a:spcBef>
                <a:spcPts val="300"/>
              </a:spcBef>
              <a:spcAft>
                <a:spcPts val="300"/>
              </a:spcAft>
              <a:buFont typeface="Wingdings" panose="05000000000000000000" pitchFamily="2" charset="2"/>
              <a:buChar char="Ø"/>
            </a:pPr>
            <a:r>
              <a:rPr lang="cs-CZ" sz="2000" dirty="0"/>
              <a:t>podpora sociálně či zdravotně znevýhodněných osob v rodinách </a:t>
            </a:r>
          </a:p>
          <a:p>
            <a:pPr algn="just">
              <a:spcBef>
                <a:spcPts val="300"/>
              </a:spcBef>
              <a:spcAft>
                <a:spcPts val="300"/>
              </a:spcAft>
              <a:buFont typeface="Wingdings" panose="05000000000000000000" pitchFamily="2" charset="2"/>
              <a:buChar char="Ø"/>
            </a:pPr>
            <a:r>
              <a:rPr lang="cs-CZ" sz="2000" dirty="0"/>
              <a:t>podpora ohrožených dětí a rodin v nepříznivé sociální situaci </a:t>
            </a:r>
          </a:p>
          <a:p>
            <a:pPr algn="just">
              <a:spcBef>
                <a:spcPts val="300"/>
              </a:spcBef>
              <a:spcAft>
                <a:spcPts val="300"/>
              </a:spcAft>
              <a:buFont typeface="Wingdings" panose="05000000000000000000" pitchFamily="2" charset="2"/>
              <a:buChar char="Ø"/>
            </a:pPr>
            <a:r>
              <a:rPr lang="cs-CZ" sz="2000" dirty="0"/>
              <a:t>vrstevnická výpomoc a peer programy </a:t>
            </a:r>
          </a:p>
          <a:p>
            <a:pPr algn="just">
              <a:spcBef>
                <a:spcPts val="300"/>
              </a:spcBef>
              <a:spcAft>
                <a:spcPts val="300"/>
              </a:spcAft>
              <a:buFont typeface="Wingdings" panose="05000000000000000000" pitchFamily="2" charset="2"/>
              <a:buChar char="Ø"/>
            </a:pPr>
            <a:r>
              <a:rPr lang="cs-CZ" sz="2000" dirty="0"/>
              <a:t>komunitní venkovské tábory, dětské komunitní kluby a jiné možnosti péče o děti s cílem podpořit a rozvíjet přirozené vazby v komunitě („sami sobě“) </a:t>
            </a:r>
          </a:p>
          <a:p>
            <a:pPr algn="just">
              <a:spcBef>
                <a:spcPts val="300"/>
              </a:spcBef>
              <a:spcAft>
                <a:spcPts val="300"/>
              </a:spcAft>
              <a:buFont typeface="Wingdings" panose="05000000000000000000" pitchFamily="2" charset="2"/>
              <a:buChar char="Ø"/>
            </a:pPr>
            <a:r>
              <a:rPr lang="cs-CZ" sz="2000" dirty="0"/>
              <a:t>podpora v aktivním zapojování se seniorů do života v místní komunitě</a:t>
            </a:r>
          </a:p>
          <a:p>
            <a:pPr>
              <a:buFont typeface="Wingdings" panose="05000000000000000000" pitchFamily="2" charset="2"/>
              <a:buChar char="Ø"/>
            </a:pPr>
            <a:r>
              <a:rPr lang="cs-CZ" sz="2000" dirty="0"/>
              <a:t>posilování rodinných a rodičovských kompetencí</a:t>
            </a:r>
          </a:p>
          <a:p>
            <a:pPr>
              <a:buFont typeface="Wingdings" panose="05000000000000000000" pitchFamily="2" charset="2"/>
              <a:buChar char="Ø"/>
            </a:pPr>
            <a:r>
              <a:rPr lang="cs-CZ" sz="2000" dirty="0"/>
              <a:t>programy podporující mezigenerační dialog a soužití </a:t>
            </a:r>
          </a:p>
          <a:p>
            <a:pPr>
              <a:buFont typeface="Wingdings" panose="05000000000000000000" pitchFamily="2" charset="2"/>
              <a:buChar char="Ø"/>
            </a:pPr>
            <a:r>
              <a:rPr lang="cs-CZ" sz="2000" dirty="0"/>
              <a:t>doplňkově osvětové akce na podporu rodiny pro veřejnost a volnočasové aktivity</a:t>
            </a:r>
          </a:p>
          <a:p>
            <a:endParaRPr lang="cs-CZ" sz="2000" dirty="0"/>
          </a:p>
        </p:txBody>
      </p:sp>
      <p:sp>
        <p:nvSpPr>
          <p:cNvPr id="4" name="Zástupný symbol pro číslo snímku 3">
            <a:extLst>
              <a:ext uri="{FF2B5EF4-FFF2-40B4-BE49-F238E27FC236}">
                <a16:creationId xmlns:a16="http://schemas.microsoft.com/office/drawing/2014/main" id="{C0CC8123-7FC6-445D-B551-E511016AB820}"/>
              </a:ext>
            </a:extLst>
          </p:cNvPr>
          <p:cNvSpPr>
            <a:spLocks noGrp="1"/>
          </p:cNvSpPr>
          <p:nvPr>
            <p:ph type="sldNum" sz="quarter" idx="12"/>
          </p:nvPr>
        </p:nvSpPr>
        <p:spPr/>
        <p:txBody>
          <a:bodyPr/>
          <a:lstStyle/>
          <a:p>
            <a:fld id="{479BF083-4774-43B1-9AB0-5CC1AC5DD8EE}" type="slidenum">
              <a:rPr lang="cs-CZ" smtClean="0"/>
              <a:pPr/>
              <a:t>33</a:t>
            </a:fld>
            <a:endParaRPr lang="cs-CZ" dirty="0"/>
          </a:p>
        </p:txBody>
      </p:sp>
    </p:spTree>
    <p:extLst>
      <p:ext uri="{BB962C8B-B14F-4D97-AF65-F5344CB8AC3E}">
        <p14:creationId xmlns:p14="http://schemas.microsoft.com/office/powerpoint/2010/main" val="304729015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1"/>
          </p:cNvSpPr>
          <p:nvPr>
            <p:ph type="title"/>
          </p:nvPr>
        </p:nvSpPr>
        <p:spPr/>
        <p:txBody>
          <a:bodyPr/>
          <a:lstStyle/>
          <a:p>
            <a:br>
              <a:rPr lang="cs-CZ" sz="2000" dirty="0">
                <a:ea typeface="Calibri" panose="020F0502020204030204" pitchFamily="34" charset="0"/>
              </a:rPr>
            </a:br>
            <a:br>
              <a:rPr lang="cs-CZ" sz="2000" dirty="0">
                <a:ea typeface="Calibri" panose="020F0502020204030204" pitchFamily="34" charset="0"/>
              </a:rPr>
            </a:br>
            <a:r>
              <a:rPr lang="cs-CZ" sz="2800" dirty="0">
                <a:ea typeface="Calibri" panose="020F0502020204030204" pitchFamily="34" charset="0"/>
              </a:rPr>
              <a:t>5. podpora rodin a posilování rodinných vazeb</a:t>
            </a:r>
            <a:br>
              <a:rPr lang="cs-CZ" dirty="0">
                <a:ea typeface="Calibri" panose="020F0502020204030204" pitchFamily="34" charset="0"/>
              </a:rPr>
            </a:br>
            <a:endParaRPr lang="cs-CZ" dirty="0"/>
          </a:p>
        </p:txBody>
      </p:sp>
      <p:sp>
        <p:nvSpPr>
          <p:cNvPr id="3" name="Zástupný obsah 2">
            <a:extLst>
              <a:ext uri="{FF2B5EF4-FFF2-40B4-BE49-F238E27FC236}">
                <a16:creationId xmlns:a16="http://schemas.microsoft.com/office/drawing/2014/main" id="{C5CAA4AD-4F30-40ED-AC31-499B40959EE1}"/>
              </a:ext>
            </a:extLst>
          </p:cNvPr>
          <p:cNvSpPr>
            <a:spLocks noGrp="1"/>
          </p:cNvSpPr>
          <p:nvPr>
            <p:ph idx="1"/>
          </p:nvPr>
        </p:nvSpPr>
        <p:spPr>
          <a:xfrm>
            <a:off x="360000" y="836712"/>
            <a:ext cx="8244000" cy="5548904"/>
          </a:xfrm>
        </p:spPr>
        <p:txBody>
          <a:bodyPr/>
          <a:lstStyle/>
          <a:p>
            <a:pPr marL="0" indent="0" algn="just">
              <a:spcBef>
                <a:spcPts val="300"/>
              </a:spcBef>
              <a:spcAft>
                <a:spcPts val="300"/>
              </a:spcAft>
              <a:buNone/>
            </a:pPr>
            <a:endParaRPr lang="cs-CZ" sz="2000" b="1" dirty="0"/>
          </a:p>
          <a:p>
            <a:pPr marL="0" indent="0" algn="just">
              <a:lnSpc>
                <a:spcPct val="100000"/>
              </a:lnSpc>
              <a:spcBef>
                <a:spcPts val="300"/>
              </a:spcBef>
              <a:spcAft>
                <a:spcPts val="300"/>
              </a:spcAft>
              <a:buNone/>
            </a:pPr>
            <a:r>
              <a:rPr lang="cs-CZ" sz="2000" b="1" dirty="0"/>
              <a:t>Specifické podmínky podpory rodiny:</a:t>
            </a:r>
          </a:p>
          <a:p>
            <a:pPr algn="just">
              <a:lnSpc>
                <a:spcPct val="100000"/>
              </a:lnSpc>
              <a:spcBef>
                <a:spcPts val="300"/>
              </a:spcBef>
              <a:spcAft>
                <a:spcPts val="300"/>
              </a:spcAft>
              <a:buFont typeface="Wingdings" panose="05000000000000000000" pitchFamily="2" charset="2"/>
              <a:buChar char="Ø"/>
            </a:pPr>
            <a:r>
              <a:rPr lang="cs-CZ" sz="2000" dirty="0"/>
              <a:t>nelze podpořit projekt zaměřený pouze na realizaci venkovského komunitního tábora </a:t>
            </a:r>
          </a:p>
          <a:p>
            <a:pPr algn="just">
              <a:lnSpc>
                <a:spcPct val="100000"/>
              </a:lnSpc>
              <a:spcBef>
                <a:spcPts val="300"/>
              </a:spcBef>
              <a:spcAft>
                <a:spcPts val="300"/>
              </a:spcAft>
              <a:buFont typeface="Wingdings" panose="05000000000000000000" pitchFamily="2" charset="2"/>
              <a:buChar char="Ø"/>
            </a:pPr>
            <a:r>
              <a:rPr lang="cs-CZ" sz="2000" dirty="0">
                <a:latin typeface="Arial" panose="020B0604020202020204" pitchFamily="34" charset="0"/>
                <a:ea typeface="Calibri" panose="020F0502020204030204" pitchFamily="34" charset="0"/>
              </a:rPr>
              <a:t>aktivity komunitního charakteru </a:t>
            </a:r>
            <a:r>
              <a:rPr lang="cs-CZ" sz="2000" dirty="0">
                <a:effectLst/>
                <a:latin typeface="Arial" panose="020B0604020202020204" pitchFamily="34" charset="0"/>
                <a:ea typeface="Calibri" panose="020F0502020204030204" pitchFamily="34" charset="0"/>
              </a:rPr>
              <a:t>musí být zaštítěny komunitním pracovníkem (kromě komunitních klubů a komunitních táborů, pokud nejsou součástí komplexnější komunitní práce)</a:t>
            </a:r>
            <a:endParaRPr lang="cs-CZ" sz="2000" dirty="0"/>
          </a:p>
          <a:p>
            <a:pPr marL="0" indent="0" algn="just">
              <a:lnSpc>
                <a:spcPct val="100000"/>
              </a:lnSpc>
              <a:spcBef>
                <a:spcPts val="300"/>
              </a:spcBef>
              <a:spcAft>
                <a:spcPts val="300"/>
              </a:spcAft>
              <a:buNone/>
            </a:pPr>
            <a:r>
              <a:rPr lang="cs-CZ" sz="2000" b="1" dirty="0"/>
              <a:t>Specifické podmínky pro aktivitu komunitní venkovské tábory:</a:t>
            </a:r>
          </a:p>
          <a:p>
            <a:pPr algn="just">
              <a:lnSpc>
                <a:spcPct val="100000"/>
              </a:lnSpc>
              <a:spcBef>
                <a:spcPts val="300"/>
              </a:spcBef>
              <a:spcAft>
                <a:spcPts val="300"/>
              </a:spcAft>
              <a:buSzPts val="1200"/>
              <a:buFont typeface="Wingdings" panose="05000000000000000000" pitchFamily="2" charset="2"/>
              <a:buChar char="Ø"/>
            </a:pPr>
            <a:r>
              <a:rPr lang="cs-CZ" sz="2000" dirty="0"/>
              <a:t>cílem je podpořit a rozvíjet přirozené vazby v komunitě zpravidla v době školních prázdnin</a:t>
            </a:r>
          </a:p>
          <a:p>
            <a:pPr algn="just">
              <a:lnSpc>
                <a:spcPct val="100000"/>
              </a:lnSpc>
              <a:spcBef>
                <a:spcPts val="300"/>
              </a:spcBef>
              <a:spcAft>
                <a:spcPts val="300"/>
              </a:spcAft>
              <a:buSzPts val="1200"/>
              <a:buFont typeface="Wingdings" panose="05000000000000000000" pitchFamily="2" charset="2"/>
              <a:buChar char="Ø"/>
            </a:pPr>
            <a:r>
              <a:rPr lang="cs-CZ" sz="2000" dirty="0"/>
              <a:t>cílovou skupinou jsou osoby pečující o malé děti (tj. zejména rodiče a náhradní rodiče), v případě dětí s nařízenou ústavní výchovou jsou cílovou skupinou děti (CS Osoby ohrožené umístěním nebo umístěné v institucionálních zařízeních) </a:t>
            </a:r>
          </a:p>
          <a:p>
            <a:pPr algn="just">
              <a:lnSpc>
                <a:spcPct val="100000"/>
              </a:lnSpc>
              <a:spcBef>
                <a:spcPts val="300"/>
              </a:spcBef>
              <a:spcAft>
                <a:spcPts val="300"/>
              </a:spcAft>
              <a:buSzPts val="1200"/>
              <a:buFont typeface="Wingdings" panose="05000000000000000000" pitchFamily="2" charset="2"/>
              <a:buChar char="Ø"/>
            </a:pPr>
            <a:r>
              <a:rPr lang="cs-CZ" sz="2000" dirty="0"/>
              <a:t>aktivita je určena pro děti od 3 do 15 let věku včetně </a:t>
            </a:r>
          </a:p>
          <a:p>
            <a:pPr algn="just">
              <a:lnSpc>
                <a:spcPct val="100000"/>
              </a:lnSpc>
              <a:spcBef>
                <a:spcPts val="300"/>
              </a:spcBef>
              <a:spcAft>
                <a:spcPts val="300"/>
              </a:spcAft>
              <a:buSzPts val="1200"/>
              <a:buFont typeface="Wingdings" panose="05000000000000000000" pitchFamily="2" charset="2"/>
              <a:buChar char="Ø"/>
            </a:pPr>
            <a:r>
              <a:rPr lang="cs-CZ" sz="2000" dirty="0"/>
              <a:t>minimální kapacita pro realizaci tábora je 10 dětí </a:t>
            </a:r>
          </a:p>
          <a:p>
            <a:endParaRPr lang="cs-CZ" sz="2000" dirty="0"/>
          </a:p>
        </p:txBody>
      </p:sp>
      <p:sp>
        <p:nvSpPr>
          <p:cNvPr id="4" name="Zástupný symbol pro číslo snímku 3">
            <a:extLst>
              <a:ext uri="{FF2B5EF4-FFF2-40B4-BE49-F238E27FC236}">
                <a16:creationId xmlns:a16="http://schemas.microsoft.com/office/drawing/2014/main" id="{C0CC8123-7FC6-445D-B551-E511016AB820}"/>
              </a:ext>
            </a:extLst>
          </p:cNvPr>
          <p:cNvSpPr>
            <a:spLocks noGrp="1"/>
          </p:cNvSpPr>
          <p:nvPr>
            <p:ph type="sldNum" sz="quarter" idx="12"/>
          </p:nvPr>
        </p:nvSpPr>
        <p:spPr/>
        <p:txBody>
          <a:bodyPr/>
          <a:lstStyle/>
          <a:p>
            <a:fld id="{479BF083-4774-43B1-9AB0-5CC1AC5DD8EE}" type="slidenum">
              <a:rPr lang="cs-CZ" smtClean="0"/>
              <a:pPr/>
              <a:t>34</a:t>
            </a:fld>
            <a:endParaRPr lang="cs-CZ" dirty="0"/>
          </a:p>
        </p:txBody>
      </p:sp>
    </p:spTree>
    <p:extLst>
      <p:ext uri="{BB962C8B-B14F-4D97-AF65-F5344CB8AC3E}">
        <p14:creationId xmlns:p14="http://schemas.microsoft.com/office/powerpoint/2010/main" val="72157803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1"/>
          </p:cNvSpPr>
          <p:nvPr>
            <p:ph type="title"/>
          </p:nvPr>
        </p:nvSpPr>
        <p:spPr/>
        <p:txBody>
          <a:bodyPr/>
          <a:lstStyle/>
          <a:p>
            <a:br>
              <a:rPr lang="cs-CZ" sz="2000" dirty="0">
                <a:ea typeface="Calibri" panose="020F0502020204030204" pitchFamily="34" charset="0"/>
              </a:rPr>
            </a:br>
            <a:br>
              <a:rPr lang="cs-CZ" sz="2000" dirty="0">
                <a:ea typeface="Calibri" panose="020F0502020204030204" pitchFamily="34" charset="0"/>
              </a:rPr>
            </a:br>
            <a:r>
              <a:rPr lang="cs-CZ" sz="2800" dirty="0">
                <a:ea typeface="Calibri" panose="020F0502020204030204" pitchFamily="34" charset="0"/>
              </a:rPr>
              <a:t>5. podpora rodin a posilování rodinných vazeb</a:t>
            </a:r>
            <a:br>
              <a:rPr lang="cs-CZ" dirty="0">
                <a:ea typeface="Calibri" panose="020F0502020204030204" pitchFamily="34" charset="0"/>
              </a:rPr>
            </a:br>
            <a:endParaRPr lang="cs-CZ" dirty="0"/>
          </a:p>
        </p:txBody>
      </p:sp>
      <p:sp>
        <p:nvSpPr>
          <p:cNvPr id="3" name="Zástupný obsah 2">
            <a:extLst>
              <a:ext uri="{FF2B5EF4-FFF2-40B4-BE49-F238E27FC236}">
                <a16:creationId xmlns:a16="http://schemas.microsoft.com/office/drawing/2014/main" id="{C5CAA4AD-4F30-40ED-AC31-499B40959EE1}"/>
              </a:ext>
            </a:extLst>
          </p:cNvPr>
          <p:cNvSpPr>
            <a:spLocks noGrp="1"/>
          </p:cNvSpPr>
          <p:nvPr>
            <p:ph idx="1"/>
          </p:nvPr>
        </p:nvSpPr>
        <p:spPr>
          <a:xfrm>
            <a:off x="360000" y="1916832"/>
            <a:ext cx="8244000" cy="4468784"/>
          </a:xfrm>
        </p:spPr>
        <p:txBody>
          <a:bodyPr/>
          <a:lstStyle/>
          <a:p>
            <a:pPr marL="0" indent="0" algn="just">
              <a:spcBef>
                <a:spcPts val="300"/>
              </a:spcBef>
              <a:spcAft>
                <a:spcPts val="300"/>
              </a:spcAft>
              <a:buNone/>
            </a:pPr>
            <a:endParaRPr lang="cs-CZ" sz="2000" b="1" dirty="0"/>
          </a:p>
          <a:p>
            <a:pPr marL="0" indent="0" algn="just">
              <a:spcBef>
                <a:spcPts val="300"/>
              </a:spcBef>
              <a:spcAft>
                <a:spcPts val="300"/>
              </a:spcAft>
              <a:buNone/>
            </a:pPr>
            <a:r>
              <a:rPr lang="cs-CZ" sz="2000" b="1" dirty="0"/>
              <a:t>Specifické podmínky pro aktivitu komunitní venkovské tábory:</a:t>
            </a:r>
          </a:p>
          <a:p>
            <a:pPr algn="just">
              <a:spcBef>
                <a:spcPts val="300"/>
              </a:spcBef>
              <a:spcAft>
                <a:spcPts val="300"/>
              </a:spcAft>
              <a:buSzPts val="1200"/>
              <a:buFont typeface="Wingdings" panose="05000000000000000000" pitchFamily="2" charset="2"/>
              <a:buChar char="Ø"/>
            </a:pPr>
            <a:r>
              <a:rPr lang="cs-CZ" sz="2000" dirty="0"/>
              <a:t>s rodiči dětí musí příjemce uzavřít písemnou smlouvu o poskytování služby na dobu trvání jednotlivého turnusu, popřípadě více turnusů v daném školním roce </a:t>
            </a:r>
          </a:p>
          <a:p>
            <a:pPr algn="just">
              <a:spcBef>
                <a:spcPts val="300"/>
              </a:spcBef>
              <a:spcAft>
                <a:spcPts val="300"/>
              </a:spcAft>
              <a:buSzPts val="1200"/>
              <a:buFont typeface="Wingdings" panose="05000000000000000000" pitchFamily="2" charset="2"/>
              <a:buChar char="Ø"/>
            </a:pPr>
            <a:r>
              <a:rPr lang="cs-CZ" sz="2000" dirty="0"/>
              <a:t>příjemce musí vést denní evidenci (elektronicky nebo v listinné podobě) přítomných dětí, obsahující čas příchodu a odchodu dítěte (ověření při kontrole na místě)</a:t>
            </a:r>
          </a:p>
          <a:p>
            <a:pPr marL="711000" indent="0" algn="just">
              <a:spcBef>
                <a:spcPts val="300"/>
              </a:spcBef>
              <a:spcAft>
                <a:spcPts val="300"/>
              </a:spcAft>
              <a:buNone/>
            </a:pPr>
            <a:endParaRPr lang="cs-CZ" sz="2000" dirty="0"/>
          </a:p>
        </p:txBody>
      </p:sp>
      <p:sp>
        <p:nvSpPr>
          <p:cNvPr id="4" name="Zástupný symbol pro číslo snímku 3">
            <a:extLst>
              <a:ext uri="{FF2B5EF4-FFF2-40B4-BE49-F238E27FC236}">
                <a16:creationId xmlns:a16="http://schemas.microsoft.com/office/drawing/2014/main" id="{C0CC8123-7FC6-445D-B551-E511016AB820}"/>
              </a:ext>
            </a:extLst>
          </p:cNvPr>
          <p:cNvSpPr>
            <a:spLocks noGrp="1"/>
          </p:cNvSpPr>
          <p:nvPr>
            <p:ph type="sldNum" sz="quarter" idx="12"/>
          </p:nvPr>
        </p:nvSpPr>
        <p:spPr/>
        <p:txBody>
          <a:bodyPr/>
          <a:lstStyle/>
          <a:p>
            <a:fld id="{479BF083-4774-43B1-9AB0-5CC1AC5DD8EE}" type="slidenum">
              <a:rPr lang="cs-CZ" smtClean="0"/>
              <a:pPr/>
              <a:t>35</a:t>
            </a:fld>
            <a:endParaRPr lang="cs-CZ" dirty="0"/>
          </a:p>
        </p:txBody>
      </p:sp>
    </p:spTree>
    <p:extLst>
      <p:ext uri="{BB962C8B-B14F-4D97-AF65-F5344CB8AC3E}">
        <p14:creationId xmlns:p14="http://schemas.microsoft.com/office/powerpoint/2010/main" val="21216741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1"/>
          </p:cNvSpPr>
          <p:nvPr>
            <p:ph type="title"/>
          </p:nvPr>
        </p:nvSpPr>
        <p:spPr/>
        <p:txBody>
          <a:bodyPr/>
          <a:lstStyle/>
          <a:p>
            <a:br>
              <a:rPr lang="cs-CZ" sz="2000" dirty="0">
                <a:ea typeface="Calibri" panose="020F0502020204030204" pitchFamily="34" charset="0"/>
              </a:rPr>
            </a:br>
            <a:br>
              <a:rPr lang="cs-CZ" sz="2000" dirty="0">
                <a:ea typeface="Calibri" panose="020F0502020204030204" pitchFamily="34" charset="0"/>
              </a:rPr>
            </a:br>
            <a:r>
              <a:rPr lang="cs-CZ" sz="2800" dirty="0">
                <a:ea typeface="Calibri" panose="020F0502020204030204" pitchFamily="34" charset="0"/>
              </a:rPr>
              <a:t>5. podpora rodin a posilování rodinných vazeb</a:t>
            </a:r>
            <a:br>
              <a:rPr lang="cs-CZ" dirty="0">
                <a:ea typeface="Calibri" panose="020F0502020204030204" pitchFamily="34" charset="0"/>
              </a:rPr>
            </a:br>
            <a:endParaRPr lang="cs-CZ" dirty="0"/>
          </a:p>
        </p:txBody>
      </p:sp>
      <p:sp>
        <p:nvSpPr>
          <p:cNvPr id="3" name="Zástupný obsah 2">
            <a:extLst>
              <a:ext uri="{FF2B5EF4-FFF2-40B4-BE49-F238E27FC236}">
                <a16:creationId xmlns:a16="http://schemas.microsoft.com/office/drawing/2014/main" id="{C5CAA4AD-4F30-40ED-AC31-499B40959EE1}"/>
              </a:ext>
            </a:extLst>
          </p:cNvPr>
          <p:cNvSpPr>
            <a:spLocks noGrp="1"/>
          </p:cNvSpPr>
          <p:nvPr>
            <p:ph idx="1"/>
          </p:nvPr>
        </p:nvSpPr>
        <p:spPr>
          <a:xfrm>
            <a:off x="360000" y="1124744"/>
            <a:ext cx="8244000" cy="5260872"/>
          </a:xfrm>
        </p:spPr>
        <p:txBody>
          <a:bodyPr/>
          <a:lstStyle/>
          <a:p>
            <a:pPr marL="0" indent="0" algn="just">
              <a:spcBef>
                <a:spcPts val="300"/>
              </a:spcBef>
              <a:spcAft>
                <a:spcPts val="300"/>
              </a:spcAft>
              <a:buNone/>
            </a:pPr>
            <a:endParaRPr lang="cs-CZ" sz="2000" b="1" dirty="0"/>
          </a:p>
          <a:p>
            <a:pPr marL="0" indent="0" algn="just">
              <a:spcBef>
                <a:spcPts val="300"/>
              </a:spcBef>
              <a:spcAft>
                <a:spcPts val="300"/>
              </a:spcAft>
              <a:buNone/>
            </a:pPr>
            <a:r>
              <a:rPr lang="cs-CZ" sz="2000" b="1" dirty="0"/>
              <a:t>Specifické podmínky pro aktivitu dětské komunitní kluby:</a:t>
            </a:r>
          </a:p>
          <a:p>
            <a:pPr>
              <a:spcBef>
                <a:spcPts val="300"/>
              </a:spcBef>
              <a:spcAft>
                <a:spcPts val="300"/>
              </a:spcAft>
              <a:buSzPts val="1200"/>
              <a:buFont typeface="Wingdings" panose="05000000000000000000" pitchFamily="2" charset="2"/>
              <a:buChar char="Ø"/>
            </a:pPr>
            <a:r>
              <a:rPr lang="cs-CZ" sz="2000" dirty="0"/>
              <a:t>cílem je zajištění péče o děti v době mimo školní vyučování, kdy jsou rodiče v zaměstnání (nejde o podporu mimoškolních vzdělávacích aktivit, ale o podporu a rozvoj přirozených vazeb v komunitě a prevenci sociálního vyloučení)</a:t>
            </a:r>
          </a:p>
          <a:p>
            <a:pPr algn="just">
              <a:spcBef>
                <a:spcPts val="300"/>
              </a:spcBef>
              <a:spcAft>
                <a:spcPts val="300"/>
              </a:spcAft>
              <a:buSzPts val="1200"/>
              <a:buFont typeface="Wingdings" panose="05000000000000000000" pitchFamily="2" charset="2"/>
              <a:buChar char="Ø"/>
            </a:pPr>
            <a:r>
              <a:rPr lang="cs-CZ" sz="2000" dirty="0"/>
              <a:t>dětské komunitní kluby doplňují chybějící kapacity stávajících zařízení školních družin a školních klubů (dětský komunitní klub nemůže nahrazovat provoz školní družiny ani školního klubu, které jsou zřizované školami)</a:t>
            </a:r>
          </a:p>
          <a:p>
            <a:pPr algn="just">
              <a:spcBef>
                <a:spcPts val="300"/>
              </a:spcBef>
              <a:spcAft>
                <a:spcPts val="300"/>
              </a:spcAft>
              <a:buSzPts val="1200"/>
              <a:buFont typeface="Wingdings" panose="05000000000000000000" pitchFamily="2" charset="2"/>
              <a:buChar char="Ø"/>
            </a:pPr>
            <a:r>
              <a:rPr lang="cs-CZ" sz="2000" dirty="0"/>
              <a:t>jsou určeny pro děti 1. i 2. stupně ZŠ (popř. přípravné třídy ZŠ), nikoli pro děti předškolního věku (dětský klub nemůže nahrazovat provoz dětské skupiny dle zákona č. 329/2021 Sb.) </a:t>
            </a:r>
          </a:p>
          <a:p>
            <a:pPr marL="711000" indent="0" algn="just">
              <a:spcBef>
                <a:spcPts val="300"/>
              </a:spcBef>
              <a:spcAft>
                <a:spcPts val="300"/>
              </a:spcAft>
              <a:buNone/>
            </a:pPr>
            <a:endParaRPr lang="cs-CZ" sz="2000" dirty="0"/>
          </a:p>
        </p:txBody>
      </p:sp>
      <p:sp>
        <p:nvSpPr>
          <p:cNvPr id="4" name="Zástupný symbol pro číslo snímku 3">
            <a:extLst>
              <a:ext uri="{FF2B5EF4-FFF2-40B4-BE49-F238E27FC236}">
                <a16:creationId xmlns:a16="http://schemas.microsoft.com/office/drawing/2014/main" id="{C0CC8123-7FC6-445D-B551-E511016AB820}"/>
              </a:ext>
            </a:extLst>
          </p:cNvPr>
          <p:cNvSpPr>
            <a:spLocks noGrp="1"/>
          </p:cNvSpPr>
          <p:nvPr>
            <p:ph type="sldNum" sz="quarter" idx="12"/>
          </p:nvPr>
        </p:nvSpPr>
        <p:spPr/>
        <p:txBody>
          <a:bodyPr/>
          <a:lstStyle/>
          <a:p>
            <a:fld id="{479BF083-4774-43B1-9AB0-5CC1AC5DD8EE}" type="slidenum">
              <a:rPr lang="cs-CZ" smtClean="0"/>
              <a:pPr/>
              <a:t>36</a:t>
            </a:fld>
            <a:endParaRPr lang="cs-CZ" dirty="0"/>
          </a:p>
        </p:txBody>
      </p:sp>
    </p:spTree>
    <p:extLst>
      <p:ext uri="{BB962C8B-B14F-4D97-AF65-F5344CB8AC3E}">
        <p14:creationId xmlns:p14="http://schemas.microsoft.com/office/powerpoint/2010/main" val="104580256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1"/>
          </p:cNvSpPr>
          <p:nvPr>
            <p:ph type="title"/>
          </p:nvPr>
        </p:nvSpPr>
        <p:spPr/>
        <p:txBody>
          <a:bodyPr/>
          <a:lstStyle/>
          <a:p>
            <a:br>
              <a:rPr lang="cs-CZ" sz="2000" dirty="0">
                <a:ea typeface="Calibri" panose="020F0502020204030204" pitchFamily="34" charset="0"/>
              </a:rPr>
            </a:br>
            <a:br>
              <a:rPr lang="cs-CZ" sz="2000" dirty="0">
                <a:ea typeface="Calibri" panose="020F0502020204030204" pitchFamily="34" charset="0"/>
              </a:rPr>
            </a:br>
            <a:r>
              <a:rPr lang="cs-CZ" sz="2800" dirty="0">
                <a:ea typeface="Calibri" panose="020F0502020204030204" pitchFamily="34" charset="0"/>
              </a:rPr>
              <a:t>5. podpora rodin a posilování rodinných vazeb</a:t>
            </a:r>
            <a:br>
              <a:rPr lang="cs-CZ" dirty="0">
                <a:ea typeface="Calibri" panose="020F0502020204030204" pitchFamily="34" charset="0"/>
              </a:rPr>
            </a:br>
            <a:endParaRPr lang="cs-CZ" dirty="0"/>
          </a:p>
        </p:txBody>
      </p:sp>
      <p:sp>
        <p:nvSpPr>
          <p:cNvPr id="3" name="Zástupný obsah 2">
            <a:extLst>
              <a:ext uri="{FF2B5EF4-FFF2-40B4-BE49-F238E27FC236}">
                <a16:creationId xmlns:a16="http://schemas.microsoft.com/office/drawing/2014/main" id="{C5CAA4AD-4F30-40ED-AC31-499B40959EE1}"/>
              </a:ext>
            </a:extLst>
          </p:cNvPr>
          <p:cNvSpPr>
            <a:spLocks noGrp="1"/>
          </p:cNvSpPr>
          <p:nvPr>
            <p:ph idx="1"/>
          </p:nvPr>
        </p:nvSpPr>
        <p:spPr>
          <a:xfrm>
            <a:off x="360000" y="1237088"/>
            <a:ext cx="8244000" cy="5620912"/>
          </a:xfrm>
        </p:spPr>
        <p:txBody>
          <a:bodyPr/>
          <a:lstStyle/>
          <a:p>
            <a:pPr marL="0" indent="0" algn="just">
              <a:spcBef>
                <a:spcPts val="300"/>
              </a:spcBef>
              <a:spcAft>
                <a:spcPts val="300"/>
              </a:spcAft>
              <a:buNone/>
            </a:pPr>
            <a:endParaRPr lang="cs-CZ" sz="2000" b="1" dirty="0"/>
          </a:p>
          <a:p>
            <a:pPr marL="0" indent="0" algn="just">
              <a:spcBef>
                <a:spcPts val="300"/>
              </a:spcBef>
              <a:spcAft>
                <a:spcPts val="300"/>
              </a:spcAft>
              <a:buNone/>
            </a:pPr>
            <a:r>
              <a:rPr lang="cs-CZ" sz="2000" b="1" dirty="0"/>
              <a:t>Specifické podmínky pro aktivitu dětské komunitní kluby:</a:t>
            </a:r>
          </a:p>
          <a:p>
            <a:pPr lvl="0">
              <a:spcBef>
                <a:spcPts val="300"/>
              </a:spcBef>
              <a:spcAft>
                <a:spcPts val="300"/>
              </a:spcAft>
              <a:buSzPts val="1200"/>
              <a:buFont typeface="Wingdings" panose="05000000000000000000" pitchFamily="2" charset="2"/>
              <a:buChar char="Ø"/>
            </a:pPr>
            <a:r>
              <a:rPr lang="cs-CZ" sz="2000" dirty="0"/>
              <a:t>cílovou skupinou jsou osoby pečující o malé děti (tj. zejména rodiče a náhradní rodiče), v případě dětí s nařízenou ústavní výchovou jsou cílovou skupinou děti (CS Osoby ohrožené umístěním nebo umístěné v institucionálních zařízeních)</a:t>
            </a:r>
          </a:p>
          <a:p>
            <a:pPr lvl="0">
              <a:spcBef>
                <a:spcPts val="300"/>
              </a:spcBef>
              <a:spcAft>
                <a:spcPts val="300"/>
              </a:spcAft>
              <a:buSzPts val="1200"/>
              <a:buFont typeface="Wingdings" panose="05000000000000000000" pitchFamily="2" charset="2"/>
              <a:buChar char="Ø"/>
            </a:pPr>
            <a:r>
              <a:rPr lang="cs-CZ" sz="2000" dirty="0"/>
              <a:t>s rodiči dětí musí příjemce uzavřít písemnou smlouvu o poskytování služby s aktualizací alespoň na každý školní rok </a:t>
            </a:r>
          </a:p>
          <a:p>
            <a:pPr lvl="0">
              <a:spcBef>
                <a:spcPts val="300"/>
              </a:spcBef>
              <a:spcAft>
                <a:spcPts val="300"/>
              </a:spcAft>
              <a:buSzPts val="1200"/>
              <a:buFont typeface="Wingdings" panose="05000000000000000000" pitchFamily="2" charset="2"/>
              <a:buChar char="Ø"/>
            </a:pPr>
            <a:r>
              <a:rPr lang="cs-CZ" sz="2000" dirty="0"/>
              <a:t>příjemce musí vést denní evidenci (elektronicky nebo v listinné podobě) přítomných dětí obsahující čas příchodu a odchodu dítěte (ověření při kontrole na místě)</a:t>
            </a:r>
          </a:p>
          <a:p>
            <a:pPr marL="0" indent="0">
              <a:spcBef>
                <a:spcPts val="300"/>
              </a:spcBef>
              <a:spcAft>
                <a:spcPts val="300"/>
              </a:spcAft>
              <a:buSzPts val="1200"/>
              <a:buNone/>
            </a:pPr>
            <a:endParaRPr lang="cs-CZ" sz="2000" dirty="0"/>
          </a:p>
          <a:p>
            <a:pPr marL="711000" indent="0" algn="just">
              <a:spcBef>
                <a:spcPts val="300"/>
              </a:spcBef>
              <a:spcAft>
                <a:spcPts val="300"/>
              </a:spcAft>
              <a:buNone/>
            </a:pPr>
            <a:endParaRPr lang="cs-CZ" sz="2000" dirty="0"/>
          </a:p>
        </p:txBody>
      </p:sp>
      <p:sp>
        <p:nvSpPr>
          <p:cNvPr id="4" name="Zástupný symbol pro číslo snímku 3">
            <a:extLst>
              <a:ext uri="{FF2B5EF4-FFF2-40B4-BE49-F238E27FC236}">
                <a16:creationId xmlns:a16="http://schemas.microsoft.com/office/drawing/2014/main" id="{C0CC8123-7FC6-445D-B551-E511016AB820}"/>
              </a:ext>
            </a:extLst>
          </p:cNvPr>
          <p:cNvSpPr>
            <a:spLocks noGrp="1"/>
          </p:cNvSpPr>
          <p:nvPr>
            <p:ph type="sldNum" sz="quarter" idx="12"/>
          </p:nvPr>
        </p:nvSpPr>
        <p:spPr/>
        <p:txBody>
          <a:bodyPr/>
          <a:lstStyle/>
          <a:p>
            <a:fld id="{479BF083-4774-43B1-9AB0-5CC1AC5DD8EE}" type="slidenum">
              <a:rPr lang="cs-CZ" smtClean="0"/>
              <a:pPr/>
              <a:t>37</a:t>
            </a:fld>
            <a:endParaRPr lang="cs-CZ" dirty="0"/>
          </a:p>
        </p:txBody>
      </p:sp>
    </p:spTree>
    <p:extLst>
      <p:ext uri="{BB962C8B-B14F-4D97-AF65-F5344CB8AC3E}">
        <p14:creationId xmlns:p14="http://schemas.microsoft.com/office/powerpoint/2010/main" val="119282485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1"/>
          </p:cNvSpPr>
          <p:nvPr>
            <p:ph type="title"/>
          </p:nvPr>
        </p:nvSpPr>
        <p:spPr/>
        <p:txBody>
          <a:bodyPr/>
          <a:lstStyle/>
          <a:p>
            <a:br>
              <a:rPr lang="cs-CZ" sz="2000" dirty="0">
                <a:ea typeface="Calibri" panose="020F0502020204030204" pitchFamily="34" charset="0"/>
              </a:rPr>
            </a:br>
            <a:br>
              <a:rPr lang="cs-CZ" sz="2000" dirty="0">
                <a:ea typeface="Calibri" panose="020F0502020204030204" pitchFamily="34" charset="0"/>
              </a:rPr>
            </a:br>
            <a:r>
              <a:rPr lang="cs-CZ" sz="2800" dirty="0">
                <a:ea typeface="Calibri" panose="020F0502020204030204" pitchFamily="34" charset="0"/>
              </a:rPr>
              <a:t>5. podpora rodin a posilování rodinných vazeb</a:t>
            </a:r>
            <a:br>
              <a:rPr lang="cs-CZ" dirty="0">
                <a:ea typeface="Calibri" panose="020F0502020204030204" pitchFamily="34" charset="0"/>
              </a:rPr>
            </a:br>
            <a:endParaRPr lang="cs-CZ" dirty="0"/>
          </a:p>
        </p:txBody>
      </p:sp>
      <p:sp>
        <p:nvSpPr>
          <p:cNvPr id="3" name="Zástupný obsah 2">
            <a:extLst>
              <a:ext uri="{FF2B5EF4-FFF2-40B4-BE49-F238E27FC236}">
                <a16:creationId xmlns:a16="http://schemas.microsoft.com/office/drawing/2014/main" id="{C5CAA4AD-4F30-40ED-AC31-499B40959EE1}"/>
              </a:ext>
            </a:extLst>
          </p:cNvPr>
          <p:cNvSpPr>
            <a:spLocks noGrp="1"/>
          </p:cNvSpPr>
          <p:nvPr>
            <p:ph idx="1"/>
          </p:nvPr>
        </p:nvSpPr>
        <p:spPr>
          <a:xfrm>
            <a:off x="360000" y="1412776"/>
            <a:ext cx="8244000" cy="4972840"/>
          </a:xfrm>
        </p:spPr>
        <p:txBody>
          <a:bodyPr/>
          <a:lstStyle/>
          <a:p>
            <a:pPr marL="0" indent="0" algn="just">
              <a:spcBef>
                <a:spcPts val="300"/>
              </a:spcBef>
              <a:spcAft>
                <a:spcPts val="300"/>
              </a:spcAft>
              <a:buNone/>
            </a:pPr>
            <a:endParaRPr lang="cs-CZ" sz="2000" b="1" dirty="0"/>
          </a:p>
          <a:p>
            <a:pPr marL="0" indent="0" algn="just">
              <a:spcBef>
                <a:spcPts val="300"/>
              </a:spcBef>
              <a:spcAft>
                <a:spcPts val="300"/>
              </a:spcAft>
              <a:buNone/>
            </a:pPr>
            <a:r>
              <a:rPr lang="cs-CZ" sz="1800" b="1" dirty="0">
                <a:effectLst/>
                <a:latin typeface="Arial" panose="020B0604020202020204" pitchFamily="34" charset="0"/>
                <a:ea typeface="Calibri" panose="020F0502020204030204" pitchFamily="34" charset="0"/>
                <a:cs typeface="Times New Roman" panose="02020603050405020304" pitchFamily="18" charset="0"/>
              </a:rPr>
              <a:t>V rámci podpory rodiny nebude podporováno:</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lvl="0" algn="just">
              <a:spcBef>
                <a:spcPts val="300"/>
              </a:spcBef>
              <a:spcAft>
                <a:spcPts val="300"/>
              </a:spcAft>
              <a:buFont typeface="Wingdings" panose="05000000000000000000" pitchFamily="2" charset="2"/>
              <a:buChar char="Ø"/>
            </a:pPr>
            <a:r>
              <a:rPr lang="cs-CZ" sz="2000" dirty="0"/>
              <a:t>dětské skupiny dle zákona č. 247/2014 Sb., o poskytování služby péče o dítě v dětské skupině</a:t>
            </a:r>
          </a:p>
          <a:p>
            <a:pPr lvl="0" algn="just">
              <a:spcBef>
                <a:spcPts val="300"/>
              </a:spcBef>
              <a:spcAft>
                <a:spcPts val="300"/>
              </a:spcAft>
              <a:buFont typeface="Wingdings" panose="05000000000000000000" pitchFamily="2" charset="2"/>
              <a:buChar char="Ø"/>
            </a:pPr>
            <a:r>
              <a:rPr lang="cs-CZ" sz="2000" dirty="0"/>
              <a:t>kluby a družiny zřizované školami (hrazeno z MŠMT)</a:t>
            </a:r>
          </a:p>
          <a:p>
            <a:pPr lvl="0" algn="just">
              <a:spcBef>
                <a:spcPts val="300"/>
              </a:spcBef>
              <a:spcAft>
                <a:spcPts val="300"/>
              </a:spcAft>
              <a:buFont typeface="Wingdings" panose="05000000000000000000" pitchFamily="2" charset="2"/>
              <a:buChar char="Ø"/>
            </a:pPr>
            <a:r>
              <a:rPr lang="cs-CZ" sz="2000" dirty="0"/>
              <a:t>pracovní pozice na školách hrazené z MŠMT (asistenti pedagoga, speciální pedagogové, školní psychologové apod.)</a:t>
            </a:r>
          </a:p>
          <a:p>
            <a:pPr lvl="0" algn="just">
              <a:spcBef>
                <a:spcPts val="300"/>
              </a:spcBef>
              <a:spcAft>
                <a:spcPts val="300"/>
              </a:spcAft>
              <a:buFont typeface="Wingdings" panose="05000000000000000000" pitchFamily="2" charset="2"/>
              <a:buChar char="Ø"/>
            </a:pPr>
            <a:r>
              <a:rPr lang="cs-CZ" sz="2000" dirty="0"/>
              <a:t>polytechnické vzdělávání, neformální vzdělávání, doučování </a:t>
            </a:r>
            <a:br>
              <a:rPr lang="cs-CZ" sz="2000" dirty="0"/>
            </a:br>
            <a:r>
              <a:rPr lang="cs-CZ" sz="2000" dirty="0"/>
              <a:t>a kroužky na školách (hrazeno z MŠMT)</a:t>
            </a:r>
          </a:p>
          <a:p>
            <a:pPr marL="0" indent="0">
              <a:spcBef>
                <a:spcPts val="300"/>
              </a:spcBef>
              <a:spcAft>
                <a:spcPts val="300"/>
              </a:spcAft>
              <a:buSzPts val="1200"/>
              <a:buNone/>
            </a:pPr>
            <a:endParaRPr lang="cs-CZ" sz="2000" dirty="0"/>
          </a:p>
          <a:p>
            <a:pPr marL="711000" indent="0" algn="just">
              <a:spcBef>
                <a:spcPts val="300"/>
              </a:spcBef>
              <a:spcAft>
                <a:spcPts val="300"/>
              </a:spcAft>
              <a:buNone/>
            </a:pPr>
            <a:endParaRPr lang="cs-CZ" sz="2000" dirty="0"/>
          </a:p>
        </p:txBody>
      </p:sp>
      <p:sp>
        <p:nvSpPr>
          <p:cNvPr id="4" name="Zástupný symbol pro číslo snímku 3">
            <a:extLst>
              <a:ext uri="{FF2B5EF4-FFF2-40B4-BE49-F238E27FC236}">
                <a16:creationId xmlns:a16="http://schemas.microsoft.com/office/drawing/2014/main" id="{C0CC8123-7FC6-445D-B551-E511016AB820}"/>
              </a:ext>
            </a:extLst>
          </p:cNvPr>
          <p:cNvSpPr>
            <a:spLocks noGrp="1"/>
          </p:cNvSpPr>
          <p:nvPr>
            <p:ph type="sldNum" sz="quarter" idx="12"/>
          </p:nvPr>
        </p:nvSpPr>
        <p:spPr/>
        <p:txBody>
          <a:bodyPr/>
          <a:lstStyle/>
          <a:p>
            <a:fld id="{479BF083-4774-43B1-9AB0-5CC1AC5DD8EE}" type="slidenum">
              <a:rPr lang="cs-CZ" smtClean="0"/>
              <a:pPr/>
              <a:t>38</a:t>
            </a:fld>
            <a:endParaRPr lang="cs-CZ" dirty="0"/>
          </a:p>
        </p:txBody>
      </p:sp>
    </p:spTree>
    <p:extLst>
      <p:ext uri="{BB962C8B-B14F-4D97-AF65-F5344CB8AC3E}">
        <p14:creationId xmlns:p14="http://schemas.microsoft.com/office/powerpoint/2010/main" val="200139319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1"/>
          </p:cNvSpPr>
          <p:nvPr>
            <p:ph type="title"/>
          </p:nvPr>
        </p:nvSpPr>
        <p:spPr/>
        <p:txBody>
          <a:bodyPr/>
          <a:lstStyle/>
          <a:p>
            <a:r>
              <a:rPr lang="cs-CZ" sz="2800" dirty="0"/>
              <a:t>5. </a:t>
            </a:r>
            <a:r>
              <a:rPr lang="cs-CZ" sz="2800" dirty="0">
                <a:ea typeface="Calibri" panose="020F0502020204030204" pitchFamily="34" charset="0"/>
              </a:rPr>
              <a:t>podpora rodin a posilování rodinných vazeb</a:t>
            </a:r>
            <a:endParaRPr lang="cs-CZ" sz="2800" dirty="0"/>
          </a:p>
        </p:txBody>
      </p:sp>
      <p:sp>
        <p:nvSpPr>
          <p:cNvPr id="3" name="Zástupný obsah 2">
            <a:extLst>
              <a:ext uri="{FF2B5EF4-FFF2-40B4-BE49-F238E27FC236}">
                <a16:creationId xmlns:a16="http://schemas.microsoft.com/office/drawing/2014/main" id="{C5CAA4AD-4F30-40ED-AC31-499B40959EE1}"/>
              </a:ext>
            </a:extLst>
          </p:cNvPr>
          <p:cNvSpPr>
            <a:spLocks noGrp="1"/>
          </p:cNvSpPr>
          <p:nvPr>
            <p:ph idx="1"/>
          </p:nvPr>
        </p:nvSpPr>
        <p:spPr>
          <a:xfrm>
            <a:off x="396000" y="1556792"/>
            <a:ext cx="8244000" cy="4835696"/>
          </a:xfrm>
        </p:spPr>
        <p:txBody>
          <a:bodyPr/>
          <a:lstStyle/>
          <a:p>
            <a:pPr marL="0" indent="0">
              <a:buNone/>
            </a:pPr>
            <a:r>
              <a:rPr lang="cs-CZ" sz="2000" b="1" dirty="0"/>
              <a:t>Relevantní pracovní pozice:</a:t>
            </a:r>
          </a:p>
          <a:p>
            <a:pPr algn="just">
              <a:spcBef>
                <a:spcPts val="300"/>
              </a:spcBef>
              <a:spcAft>
                <a:spcPts val="300"/>
              </a:spcAft>
              <a:buFont typeface="Wingdings" panose="05000000000000000000" pitchFamily="2" charset="2"/>
              <a:buChar char="Ø"/>
            </a:pPr>
            <a:r>
              <a:rPr lang="cs-CZ" sz="2000" dirty="0"/>
              <a:t>Pečující osoba</a:t>
            </a:r>
          </a:p>
          <a:p>
            <a:pPr>
              <a:buFont typeface="Wingdings" panose="05000000000000000000" pitchFamily="2" charset="2"/>
              <a:buChar char="Ø"/>
            </a:pPr>
            <a:r>
              <a:rPr lang="cs-CZ" sz="2000" dirty="0"/>
              <a:t>Sociální pracovník/ terénní sociální pracovník </a:t>
            </a:r>
          </a:p>
          <a:p>
            <a:pPr>
              <a:buFont typeface="Wingdings" panose="05000000000000000000" pitchFamily="2" charset="2"/>
              <a:buChar char="Ø"/>
            </a:pPr>
            <a:r>
              <a:rPr lang="cs-CZ" sz="2000" dirty="0"/>
              <a:t>Pracovník v sociálních službách </a:t>
            </a:r>
          </a:p>
          <a:p>
            <a:pPr>
              <a:buFont typeface="Wingdings" panose="05000000000000000000" pitchFamily="2" charset="2"/>
              <a:buChar char="Ø"/>
            </a:pPr>
            <a:r>
              <a:rPr lang="cs-CZ" sz="2000" dirty="0"/>
              <a:t>Garant sociální práce </a:t>
            </a:r>
          </a:p>
          <a:p>
            <a:pPr>
              <a:buFont typeface="Wingdings" panose="05000000000000000000" pitchFamily="2" charset="2"/>
              <a:buChar char="Ø"/>
            </a:pPr>
            <a:r>
              <a:rPr lang="cs-CZ" sz="2000" dirty="0"/>
              <a:t>Case manager - případový (sociální) pracovník </a:t>
            </a:r>
          </a:p>
          <a:p>
            <a:pPr>
              <a:buFont typeface="Wingdings" panose="05000000000000000000" pitchFamily="2" charset="2"/>
              <a:buChar char="Ø"/>
            </a:pPr>
            <a:r>
              <a:rPr lang="cs-CZ" sz="2000" dirty="0"/>
              <a:t>Metodik pro práci s cílovými skupinami </a:t>
            </a:r>
          </a:p>
          <a:p>
            <a:pPr>
              <a:buFont typeface="Wingdings" panose="05000000000000000000" pitchFamily="2" charset="2"/>
              <a:buChar char="Ø"/>
            </a:pPr>
            <a:r>
              <a:rPr lang="cs-CZ" sz="2000" dirty="0"/>
              <a:t>Komunitní pracovník aj.</a:t>
            </a:r>
          </a:p>
          <a:p>
            <a:pPr marL="0" indent="0" algn="just">
              <a:spcBef>
                <a:spcPts val="300"/>
              </a:spcBef>
              <a:spcAft>
                <a:spcPts val="300"/>
              </a:spcAft>
              <a:buNone/>
            </a:pPr>
            <a:endParaRPr lang="cs-CZ" sz="2000" dirty="0"/>
          </a:p>
          <a:p>
            <a:pPr algn="just">
              <a:spcBef>
                <a:spcPts val="300"/>
              </a:spcBef>
              <a:spcAft>
                <a:spcPts val="300"/>
              </a:spcAft>
            </a:pPr>
            <a:endParaRPr lang="cs-CZ" sz="2000" dirty="0"/>
          </a:p>
        </p:txBody>
      </p:sp>
      <p:sp>
        <p:nvSpPr>
          <p:cNvPr id="4" name="Zástupný symbol pro číslo snímku 3">
            <a:extLst>
              <a:ext uri="{FF2B5EF4-FFF2-40B4-BE49-F238E27FC236}">
                <a16:creationId xmlns:a16="http://schemas.microsoft.com/office/drawing/2014/main" id="{C0CC8123-7FC6-445D-B551-E511016AB820}"/>
              </a:ext>
            </a:extLst>
          </p:cNvPr>
          <p:cNvSpPr>
            <a:spLocks noGrp="1"/>
          </p:cNvSpPr>
          <p:nvPr>
            <p:ph type="sldNum" sz="quarter" idx="12"/>
          </p:nvPr>
        </p:nvSpPr>
        <p:spPr/>
        <p:txBody>
          <a:bodyPr/>
          <a:lstStyle/>
          <a:p>
            <a:fld id="{479BF083-4774-43B1-9AB0-5CC1AC5DD8EE}" type="slidenum">
              <a:rPr lang="cs-CZ" smtClean="0"/>
              <a:pPr/>
              <a:t>39</a:t>
            </a:fld>
            <a:endParaRPr lang="cs-CZ" dirty="0"/>
          </a:p>
        </p:txBody>
      </p:sp>
    </p:spTree>
    <p:extLst>
      <p:ext uri="{BB962C8B-B14F-4D97-AF65-F5344CB8AC3E}">
        <p14:creationId xmlns:p14="http://schemas.microsoft.com/office/powerpoint/2010/main" val="9714778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1"/>
          </p:cNvSpPr>
          <p:nvPr>
            <p:ph type="title"/>
          </p:nvPr>
        </p:nvSpPr>
        <p:spPr/>
        <p:txBody>
          <a:bodyPr/>
          <a:lstStyle/>
          <a:p>
            <a:br>
              <a:rPr lang="cs-CZ" sz="2000" dirty="0">
                <a:ea typeface="Calibri" panose="020F0502020204030204" pitchFamily="34" charset="0"/>
              </a:rPr>
            </a:br>
            <a:br>
              <a:rPr lang="cs-CZ" sz="2000" dirty="0">
                <a:ea typeface="Calibri" panose="020F0502020204030204" pitchFamily="34" charset="0"/>
              </a:rPr>
            </a:br>
            <a:r>
              <a:rPr lang="cs-CZ" sz="2800" dirty="0"/>
              <a:t>podporované aktivity</a:t>
            </a:r>
            <a:br>
              <a:rPr lang="cs-CZ" dirty="0">
                <a:ea typeface="Calibri" panose="020F0502020204030204" pitchFamily="34" charset="0"/>
              </a:rPr>
            </a:br>
            <a:endParaRPr lang="cs-CZ" dirty="0"/>
          </a:p>
        </p:txBody>
      </p:sp>
      <p:sp>
        <p:nvSpPr>
          <p:cNvPr id="3" name="Zástupný obsah 2">
            <a:extLst>
              <a:ext uri="{FF2B5EF4-FFF2-40B4-BE49-F238E27FC236}">
                <a16:creationId xmlns:a16="http://schemas.microsoft.com/office/drawing/2014/main" id="{C5CAA4AD-4F30-40ED-AC31-499B40959EE1}"/>
              </a:ext>
            </a:extLst>
          </p:cNvPr>
          <p:cNvSpPr>
            <a:spLocks noGrp="1"/>
          </p:cNvSpPr>
          <p:nvPr>
            <p:ph idx="1"/>
          </p:nvPr>
        </p:nvSpPr>
        <p:spPr>
          <a:xfrm>
            <a:off x="367173" y="1340768"/>
            <a:ext cx="8244000" cy="4896544"/>
          </a:xfrm>
        </p:spPr>
        <p:txBody>
          <a:bodyPr/>
          <a:lstStyle/>
          <a:p>
            <a:pPr algn="just">
              <a:lnSpc>
                <a:spcPct val="100000"/>
              </a:lnSpc>
              <a:spcAft>
                <a:spcPts val="1100"/>
              </a:spcAft>
              <a:buFont typeface="Wingdings" panose="05000000000000000000" pitchFamily="2" charset="2"/>
              <a:buChar char="Ø"/>
            </a:pPr>
            <a:r>
              <a:rPr lang="cs-CZ" sz="2000" dirty="0"/>
              <a:t>cílem je podpora a řešení problémů osob sociálně vyloučených či ohrožených sociálním vyloučením, osob sociálně slabších a znevýhodněných, které žijí v prostředí venkova a jsou předem identifikované</a:t>
            </a:r>
          </a:p>
          <a:p>
            <a:pPr>
              <a:lnSpc>
                <a:spcPct val="100000"/>
              </a:lnSpc>
              <a:buFont typeface="Wingdings" panose="05000000000000000000" pitchFamily="2" charset="2"/>
              <a:buChar char="Ø"/>
            </a:pPr>
            <a:r>
              <a:rPr lang="cs-CZ" sz="2000" dirty="0"/>
              <a:t>důraz by měl být kladen na aktivní zapojování a participaci členů místních komunit, posilování a rozvoj místních zdrojů </a:t>
            </a:r>
          </a:p>
          <a:p>
            <a:pPr>
              <a:lnSpc>
                <a:spcPct val="100000"/>
              </a:lnSpc>
              <a:buFont typeface="Wingdings" panose="05000000000000000000" pitchFamily="2" charset="2"/>
              <a:buChar char="Ø"/>
            </a:pPr>
            <a:r>
              <a:rPr lang="cs-CZ" sz="2000" dirty="0"/>
              <a:t>primárně bude podporována přímá práce s cílovými skupinami, sekundárně může být podpořena i dílčí koncepční a metodická činnost anebo vzdělávací a osvětové aktivity směřované k cílovým skupinám a k laické i k odborné veřejnosti</a:t>
            </a:r>
          </a:p>
          <a:p>
            <a:pPr>
              <a:lnSpc>
                <a:spcPct val="100000"/>
              </a:lnSpc>
              <a:buFont typeface="Wingdings" panose="05000000000000000000" pitchFamily="2" charset="2"/>
              <a:buChar char="Ø"/>
            </a:pPr>
            <a:r>
              <a:rPr lang="cs-CZ" sz="2000" dirty="0"/>
              <a:t>podporovány budou terénní aktivity a mobilní programy směřující k podpoře lidí v jejich přirozeném prostředí, popř. lokální ambulantní programy </a:t>
            </a:r>
          </a:p>
        </p:txBody>
      </p:sp>
      <p:sp>
        <p:nvSpPr>
          <p:cNvPr id="4" name="Zástupný symbol pro číslo snímku 3">
            <a:extLst>
              <a:ext uri="{FF2B5EF4-FFF2-40B4-BE49-F238E27FC236}">
                <a16:creationId xmlns:a16="http://schemas.microsoft.com/office/drawing/2014/main" id="{C0CC8123-7FC6-445D-B551-E511016AB820}"/>
              </a:ext>
            </a:extLst>
          </p:cNvPr>
          <p:cNvSpPr>
            <a:spLocks noGrp="1"/>
          </p:cNvSpPr>
          <p:nvPr>
            <p:ph type="sldNum" sz="quarter" idx="12"/>
          </p:nvPr>
        </p:nvSpPr>
        <p:spPr/>
        <p:txBody>
          <a:bodyPr/>
          <a:lstStyle/>
          <a:p>
            <a:fld id="{479BF083-4774-43B1-9AB0-5CC1AC5DD8EE}" type="slidenum">
              <a:rPr lang="cs-CZ" smtClean="0"/>
              <a:pPr/>
              <a:t>4</a:t>
            </a:fld>
            <a:endParaRPr lang="cs-CZ" dirty="0"/>
          </a:p>
        </p:txBody>
      </p:sp>
    </p:spTree>
    <p:extLst>
      <p:ext uri="{BB962C8B-B14F-4D97-AF65-F5344CB8AC3E}">
        <p14:creationId xmlns:p14="http://schemas.microsoft.com/office/powerpoint/2010/main" val="108382781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1"/>
          </p:cNvSpPr>
          <p:nvPr>
            <p:ph type="title"/>
          </p:nvPr>
        </p:nvSpPr>
        <p:spPr/>
        <p:txBody>
          <a:bodyPr/>
          <a:lstStyle/>
          <a:p>
            <a:br>
              <a:rPr lang="cs-CZ" sz="2000" dirty="0">
                <a:ea typeface="Calibri" panose="020F0502020204030204" pitchFamily="34" charset="0"/>
              </a:rPr>
            </a:br>
            <a:br>
              <a:rPr lang="cs-CZ" sz="2000" dirty="0">
                <a:ea typeface="Calibri" panose="020F0502020204030204" pitchFamily="34" charset="0"/>
              </a:rPr>
            </a:br>
            <a:r>
              <a:rPr lang="cs-CZ" sz="2800" dirty="0">
                <a:ea typeface="Calibri" panose="020F0502020204030204" pitchFamily="34" charset="0"/>
              </a:rPr>
              <a:t>5. podpora rodin a posilování rodinných vazeb</a:t>
            </a:r>
            <a:br>
              <a:rPr lang="cs-CZ" dirty="0">
                <a:ea typeface="Calibri" panose="020F0502020204030204" pitchFamily="34" charset="0"/>
              </a:rPr>
            </a:br>
            <a:endParaRPr lang="cs-CZ" dirty="0"/>
          </a:p>
        </p:txBody>
      </p:sp>
      <p:sp>
        <p:nvSpPr>
          <p:cNvPr id="3" name="Zástupný obsah 2">
            <a:extLst>
              <a:ext uri="{FF2B5EF4-FFF2-40B4-BE49-F238E27FC236}">
                <a16:creationId xmlns:a16="http://schemas.microsoft.com/office/drawing/2014/main" id="{C5CAA4AD-4F30-40ED-AC31-499B40959EE1}"/>
              </a:ext>
            </a:extLst>
          </p:cNvPr>
          <p:cNvSpPr>
            <a:spLocks noGrp="1"/>
          </p:cNvSpPr>
          <p:nvPr>
            <p:ph idx="1"/>
          </p:nvPr>
        </p:nvSpPr>
        <p:spPr>
          <a:xfrm>
            <a:off x="360000" y="692696"/>
            <a:ext cx="8244000" cy="6003304"/>
          </a:xfrm>
        </p:spPr>
        <p:txBody>
          <a:bodyPr/>
          <a:lstStyle/>
          <a:p>
            <a:pPr marL="0" indent="0" algn="just">
              <a:spcBef>
                <a:spcPts val="300"/>
              </a:spcBef>
              <a:spcAft>
                <a:spcPts val="300"/>
              </a:spcAft>
              <a:buNone/>
            </a:pPr>
            <a:endParaRPr lang="cs-CZ" sz="2000" b="1" dirty="0"/>
          </a:p>
          <a:p>
            <a:pPr marL="0" indent="0" algn="just">
              <a:lnSpc>
                <a:spcPct val="100000"/>
              </a:lnSpc>
              <a:spcBef>
                <a:spcPts val="300"/>
              </a:spcBef>
              <a:spcAft>
                <a:spcPts val="300"/>
              </a:spcAft>
              <a:buNone/>
            </a:pPr>
            <a:r>
              <a:rPr lang="cs-CZ" sz="2000" b="1" dirty="0"/>
              <a:t>Relevantní indikátory:</a:t>
            </a:r>
          </a:p>
          <a:p>
            <a:pPr marL="0" indent="0" algn="just">
              <a:lnSpc>
                <a:spcPct val="100000"/>
              </a:lnSpc>
              <a:spcAft>
                <a:spcPts val="1100"/>
              </a:spcAft>
              <a:buNone/>
            </a:pPr>
            <a:r>
              <a:rPr lang="cs-CZ" sz="2000" dirty="0"/>
              <a:t>Závazkové:</a:t>
            </a:r>
          </a:p>
          <a:p>
            <a:pPr algn="just">
              <a:lnSpc>
                <a:spcPct val="150000"/>
              </a:lnSpc>
              <a:spcBef>
                <a:spcPts val="0"/>
              </a:spcBef>
              <a:spcAft>
                <a:spcPts val="0"/>
              </a:spcAft>
              <a:buFont typeface="Wingdings" panose="05000000000000000000" pitchFamily="2" charset="2"/>
              <a:buChar char="Ø"/>
            </a:pPr>
            <a:r>
              <a:rPr lang="cs-CZ" sz="2000" dirty="0"/>
              <a:t>600 000 Celkový počet účastníků </a:t>
            </a:r>
          </a:p>
          <a:p>
            <a:pPr algn="just">
              <a:lnSpc>
                <a:spcPct val="150000"/>
              </a:lnSpc>
              <a:spcBef>
                <a:spcPts val="0"/>
              </a:spcBef>
              <a:spcAft>
                <a:spcPts val="0"/>
              </a:spcAft>
              <a:buFont typeface="Wingdings" panose="05000000000000000000" pitchFamily="2" charset="2"/>
              <a:buChar char="Ø"/>
            </a:pPr>
            <a:r>
              <a:rPr lang="cs-CZ" sz="2000" dirty="0"/>
              <a:t>672 001 Počet znevýhodněných osob umístěných na pracovních místech</a:t>
            </a:r>
          </a:p>
          <a:p>
            <a:pPr algn="just">
              <a:lnSpc>
                <a:spcPct val="150000"/>
              </a:lnSpc>
              <a:spcBef>
                <a:spcPts val="0"/>
              </a:spcBef>
              <a:spcAft>
                <a:spcPts val="0"/>
              </a:spcAft>
              <a:buFont typeface="Wingdings" panose="05000000000000000000" pitchFamily="2" charset="2"/>
              <a:buChar char="Ø"/>
            </a:pPr>
            <a:r>
              <a:rPr lang="cs-CZ" sz="2000" dirty="0"/>
              <a:t>670 031  Kapacita podpořených služeb – úvazky pracovníků</a:t>
            </a:r>
          </a:p>
          <a:p>
            <a:pPr algn="just">
              <a:lnSpc>
                <a:spcPct val="150000"/>
              </a:lnSpc>
              <a:spcBef>
                <a:spcPts val="0"/>
              </a:spcBef>
              <a:spcAft>
                <a:spcPts val="0"/>
              </a:spcAft>
              <a:buFont typeface="Wingdings" panose="05000000000000000000" pitchFamily="2" charset="2"/>
              <a:buChar char="Ø"/>
            </a:pPr>
            <a:r>
              <a:rPr lang="cs-CZ" sz="2000" dirty="0"/>
              <a:t>670 021 Kapacita podpořených služeb – místa</a:t>
            </a:r>
          </a:p>
          <a:p>
            <a:pPr algn="just">
              <a:lnSpc>
                <a:spcPct val="150000"/>
              </a:lnSpc>
              <a:spcBef>
                <a:spcPts val="0"/>
              </a:spcBef>
              <a:spcAft>
                <a:spcPts val="0"/>
              </a:spcAft>
              <a:buFont typeface="Wingdings" panose="05000000000000000000" pitchFamily="2" charset="2"/>
              <a:buChar char="Ø"/>
            </a:pPr>
            <a:r>
              <a:rPr lang="cs-CZ" sz="2000" dirty="0"/>
              <a:t>670 102 Využívání podpořených služeb</a:t>
            </a:r>
          </a:p>
          <a:p>
            <a:pPr marL="0" indent="0" algn="just">
              <a:lnSpc>
                <a:spcPct val="100000"/>
              </a:lnSpc>
              <a:spcAft>
                <a:spcPts val="1100"/>
              </a:spcAft>
              <a:buNone/>
            </a:pPr>
            <a:r>
              <a:rPr lang="cs-CZ" sz="2000" dirty="0"/>
              <a:t>Nezávazkové:</a:t>
            </a:r>
          </a:p>
          <a:p>
            <a:pPr algn="just">
              <a:lnSpc>
                <a:spcPct val="100000"/>
              </a:lnSpc>
              <a:spcBef>
                <a:spcPts val="0"/>
              </a:spcBef>
              <a:buFont typeface="Wingdings" panose="05000000000000000000" pitchFamily="2" charset="2"/>
              <a:buChar char="Ø"/>
            </a:pPr>
            <a:r>
              <a:rPr lang="cs-CZ" sz="2000" dirty="0"/>
              <a:t>673 102 Účastníci projektů, u nichž intervence formou sociální práce naplnila svůj účel</a:t>
            </a:r>
          </a:p>
          <a:p>
            <a:pPr algn="just">
              <a:lnSpc>
                <a:spcPct val="100000"/>
              </a:lnSpc>
              <a:spcBef>
                <a:spcPts val="0"/>
              </a:spcBef>
              <a:buFont typeface="Wingdings" panose="05000000000000000000" pitchFamily="2" charset="2"/>
              <a:buChar char="Ø"/>
            </a:pPr>
            <a:r>
              <a:rPr lang="cs-CZ" sz="2000" dirty="0"/>
              <a:t>551 022 Počet podpořených komunitních aktivit (pro aktivity komunitního charakteru)</a:t>
            </a:r>
          </a:p>
          <a:p>
            <a:pPr algn="just">
              <a:spcAft>
                <a:spcPts val="1100"/>
              </a:spcAft>
            </a:pPr>
            <a:endParaRPr lang="cs-CZ" sz="2000" dirty="0"/>
          </a:p>
          <a:p>
            <a:pPr algn="just">
              <a:spcAft>
                <a:spcPts val="1100"/>
              </a:spcAft>
            </a:pPr>
            <a:endParaRPr lang="cs-CZ" sz="2000" dirty="0"/>
          </a:p>
        </p:txBody>
      </p:sp>
      <p:sp>
        <p:nvSpPr>
          <p:cNvPr id="4" name="Zástupný symbol pro číslo snímku 3">
            <a:extLst>
              <a:ext uri="{FF2B5EF4-FFF2-40B4-BE49-F238E27FC236}">
                <a16:creationId xmlns:a16="http://schemas.microsoft.com/office/drawing/2014/main" id="{C0CC8123-7FC6-445D-B551-E511016AB820}"/>
              </a:ext>
            </a:extLst>
          </p:cNvPr>
          <p:cNvSpPr>
            <a:spLocks noGrp="1"/>
          </p:cNvSpPr>
          <p:nvPr>
            <p:ph type="sldNum" sz="quarter" idx="12"/>
          </p:nvPr>
        </p:nvSpPr>
        <p:spPr/>
        <p:txBody>
          <a:bodyPr/>
          <a:lstStyle/>
          <a:p>
            <a:fld id="{479BF083-4774-43B1-9AB0-5CC1AC5DD8EE}" type="slidenum">
              <a:rPr lang="cs-CZ" smtClean="0"/>
              <a:pPr/>
              <a:t>40</a:t>
            </a:fld>
            <a:endParaRPr lang="cs-CZ" dirty="0"/>
          </a:p>
        </p:txBody>
      </p:sp>
    </p:spTree>
    <p:extLst>
      <p:ext uri="{BB962C8B-B14F-4D97-AF65-F5344CB8AC3E}">
        <p14:creationId xmlns:p14="http://schemas.microsoft.com/office/powerpoint/2010/main" val="121158922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85BFF3E-C161-4BD6-B973-C278D452B92D}"/>
              </a:ext>
            </a:extLst>
          </p:cNvPr>
          <p:cNvSpPr>
            <a:spLocks noGrp="1"/>
          </p:cNvSpPr>
          <p:nvPr>
            <p:ph type="title"/>
          </p:nvPr>
        </p:nvSpPr>
        <p:spPr>
          <a:xfrm>
            <a:off x="251520" y="3176972"/>
            <a:ext cx="8460472" cy="504056"/>
          </a:xfrm>
        </p:spPr>
        <p:txBody>
          <a:bodyPr/>
          <a:lstStyle/>
          <a:p>
            <a:pPr algn="ctr">
              <a:spcBef>
                <a:spcPts val="300"/>
              </a:spcBef>
              <a:spcAft>
                <a:spcPts val="300"/>
              </a:spcAft>
            </a:pPr>
            <a:r>
              <a:rPr lang="cs-CZ" sz="3200" dirty="0">
                <a:effectLst/>
                <a:latin typeface="Arial" panose="020B0604020202020204" pitchFamily="34" charset="0"/>
                <a:ea typeface="Times New Roman" panose="02020603050405020304" pitchFamily="18" charset="0"/>
                <a:cs typeface="Times New Roman" panose="02020603050405020304" pitchFamily="18" charset="0"/>
              </a:rPr>
              <a:t>6. Dluhové poradenství</a:t>
            </a:r>
            <a:endParaRPr lang="cs-CZ" sz="3200" dirty="0"/>
          </a:p>
        </p:txBody>
      </p:sp>
    </p:spTree>
    <p:extLst>
      <p:ext uri="{BB962C8B-B14F-4D97-AF65-F5344CB8AC3E}">
        <p14:creationId xmlns:p14="http://schemas.microsoft.com/office/powerpoint/2010/main" val="203302480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1"/>
          </p:cNvSpPr>
          <p:nvPr>
            <p:ph type="title"/>
          </p:nvPr>
        </p:nvSpPr>
        <p:spPr>
          <a:xfrm>
            <a:off x="360000" y="0"/>
            <a:ext cx="8424000" cy="1412776"/>
          </a:xfrm>
        </p:spPr>
        <p:txBody>
          <a:bodyPr/>
          <a:lstStyle/>
          <a:p>
            <a:r>
              <a:rPr lang="cs-CZ" sz="2800" dirty="0">
                <a:ea typeface="Calibri" panose="020F0502020204030204" pitchFamily="34" charset="0"/>
              </a:rPr>
              <a:t>6. Dluhové poradenství</a:t>
            </a:r>
            <a:br>
              <a:rPr lang="cs-CZ" dirty="0">
                <a:ea typeface="Calibri" panose="020F0502020204030204" pitchFamily="34" charset="0"/>
              </a:rPr>
            </a:br>
            <a:endParaRPr lang="cs-CZ" dirty="0"/>
          </a:p>
        </p:txBody>
      </p:sp>
      <p:sp>
        <p:nvSpPr>
          <p:cNvPr id="3" name="Zástupný obsah 2">
            <a:extLst>
              <a:ext uri="{FF2B5EF4-FFF2-40B4-BE49-F238E27FC236}">
                <a16:creationId xmlns:a16="http://schemas.microsoft.com/office/drawing/2014/main" id="{C5CAA4AD-4F30-40ED-AC31-499B40959EE1}"/>
              </a:ext>
            </a:extLst>
          </p:cNvPr>
          <p:cNvSpPr>
            <a:spLocks noGrp="1"/>
          </p:cNvSpPr>
          <p:nvPr>
            <p:ph idx="1"/>
          </p:nvPr>
        </p:nvSpPr>
        <p:spPr>
          <a:xfrm>
            <a:off x="360000" y="692696"/>
            <a:ext cx="8244000" cy="6003304"/>
          </a:xfrm>
        </p:spPr>
        <p:txBody>
          <a:bodyPr/>
          <a:lstStyle/>
          <a:p>
            <a:pPr marL="0" indent="0" algn="just">
              <a:spcBef>
                <a:spcPts val="300"/>
              </a:spcBef>
              <a:spcAft>
                <a:spcPts val="300"/>
              </a:spcAft>
              <a:buNone/>
            </a:pPr>
            <a:endParaRPr lang="cs-CZ" sz="2000" b="1" dirty="0"/>
          </a:p>
          <a:p>
            <a:pPr marL="0" indent="0" algn="just">
              <a:lnSpc>
                <a:spcPct val="100000"/>
              </a:lnSpc>
              <a:spcAft>
                <a:spcPts val="800"/>
              </a:spcAft>
              <a:buNone/>
            </a:pPr>
            <a:r>
              <a:rPr lang="cs-CZ" sz="2000" dirty="0"/>
              <a:t>Dluhové poradenství bude podporováno výhradně jako cílená přímá podpora a pomoc osobám z cílové skupiny, podpora aktivit směřující </a:t>
            </a:r>
            <a:br>
              <a:rPr lang="cs-CZ" sz="2000" dirty="0"/>
            </a:br>
            <a:r>
              <a:rPr lang="cs-CZ" sz="2000" dirty="0"/>
              <a:t>k aktivnímu řešení zadluženosti či předluženosti, ke snížení rizika sociálního vyloučení z důvodu předluženosti; jedná se zejména o:</a:t>
            </a:r>
          </a:p>
          <a:p>
            <a:pPr lvl="0" algn="just">
              <a:lnSpc>
                <a:spcPct val="100000"/>
              </a:lnSpc>
              <a:spcAft>
                <a:spcPts val="1100"/>
              </a:spcAft>
              <a:buFont typeface="Wingdings" panose="05000000000000000000" pitchFamily="2" charset="2"/>
              <a:buChar char="Ø"/>
            </a:pPr>
            <a:r>
              <a:rPr lang="cs-CZ" sz="2000" dirty="0"/>
              <a:t>zpracování a podávání insolvenčních návrhů/podání návrhů na oddlužení</a:t>
            </a:r>
          </a:p>
          <a:p>
            <a:pPr lvl="0" algn="just">
              <a:lnSpc>
                <a:spcPct val="100000"/>
              </a:lnSpc>
              <a:spcAft>
                <a:spcPts val="1100"/>
              </a:spcAft>
              <a:buFont typeface="Wingdings" panose="05000000000000000000" pitchFamily="2" charset="2"/>
              <a:buChar char="Ø"/>
            </a:pPr>
            <a:r>
              <a:rPr lang="cs-CZ" sz="2000" dirty="0"/>
              <a:t>proces mapování dluhů, sestavení rodinných rozpočtů</a:t>
            </a:r>
          </a:p>
          <a:p>
            <a:pPr lvl="0" algn="just">
              <a:lnSpc>
                <a:spcPct val="100000"/>
              </a:lnSpc>
              <a:spcAft>
                <a:spcPts val="1100"/>
              </a:spcAft>
              <a:buFont typeface="Wingdings" panose="05000000000000000000" pitchFamily="2" charset="2"/>
              <a:buChar char="Ø"/>
            </a:pPr>
            <a:r>
              <a:rPr lang="cs-CZ" sz="2000" dirty="0"/>
              <a:t>aktivity vedoucí k řešení exekucí (zastavování exekucí atd.)</a:t>
            </a:r>
          </a:p>
          <a:p>
            <a:pPr lvl="0" algn="just">
              <a:lnSpc>
                <a:spcPct val="100000"/>
              </a:lnSpc>
              <a:spcAft>
                <a:spcPts val="1100"/>
              </a:spcAft>
              <a:buFont typeface="Wingdings" panose="05000000000000000000" pitchFamily="2" charset="2"/>
              <a:buChar char="Ø"/>
            </a:pPr>
            <a:r>
              <a:rPr lang="cs-CZ" sz="2000" dirty="0"/>
              <a:t>aktivity podporující mimosoudní způsob řešení konfliktů</a:t>
            </a:r>
          </a:p>
          <a:p>
            <a:pPr lvl="0" algn="just">
              <a:lnSpc>
                <a:spcPct val="100000"/>
              </a:lnSpc>
              <a:spcAft>
                <a:spcPts val="1100"/>
              </a:spcAft>
              <a:buFont typeface="Wingdings" panose="05000000000000000000" pitchFamily="2" charset="2"/>
              <a:buChar char="Ø"/>
            </a:pPr>
            <a:r>
              <a:rPr lang="cs-CZ" sz="2000" dirty="0"/>
              <a:t>aktivity směřujících k hájení práv klientů v rámci soudního řešení jejich sporů</a:t>
            </a:r>
          </a:p>
          <a:p>
            <a:pPr lvl="0" algn="just">
              <a:lnSpc>
                <a:spcPct val="100000"/>
              </a:lnSpc>
              <a:spcAft>
                <a:spcPts val="1100"/>
              </a:spcAft>
              <a:buFont typeface="Wingdings" panose="05000000000000000000" pitchFamily="2" charset="2"/>
              <a:buChar char="Ø"/>
            </a:pPr>
            <a:r>
              <a:rPr lang="cs-CZ" sz="2000" dirty="0"/>
              <a:t>zvyšování kompetencí cílové skupiny v oblasti práce s dluhy, a to formou individuální přímé práce s cílovou skupinou, individuální modelace života s dluhy a bez dluhů</a:t>
            </a:r>
          </a:p>
          <a:p>
            <a:pPr algn="just">
              <a:spcAft>
                <a:spcPts val="1100"/>
              </a:spcAft>
            </a:pPr>
            <a:endParaRPr lang="cs-CZ" sz="2000" dirty="0"/>
          </a:p>
        </p:txBody>
      </p:sp>
      <p:sp>
        <p:nvSpPr>
          <p:cNvPr id="4" name="Zástupný symbol pro číslo snímku 3">
            <a:extLst>
              <a:ext uri="{FF2B5EF4-FFF2-40B4-BE49-F238E27FC236}">
                <a16:creationId xmlns:a16="http://schemas.microsoft.com/office/drawing/2014/main" id="{C0CC8123-7FC6-445D-B551-E511016AB820}"/>
              </a:ext>
            </a:extLst>
          </p:cNvPr>
          <p:cNvSpPr>
            <a:spLocks noGrp="1"/>
          </p:cNvSpPr>
          <p:nvPr>
            <p:ph type="sldNum" sz="quarter" idx="12"/>
          </p:nvPr>
        </p:nvSpPr>
        <p:spPr/>
        <p:txBody>
          <a:bodyPr/>
          <a:lstStyle/>
          <a:p>
            <a:fld id="{479BF083-4774-43B1-9AB0-5CC1AC5DD8EE}" type="slidenum">
              <a:rPr lang="cs-CZ" smtClean="0"/>
              <a:pPr/>
              <a:t>42</a:t>
            </a:fld>
            <a:endParaRPr lang="cs-CZ" dirty="0"/>
          </a:p>
        </p:txBody>
      </p:sp>
    </p:spTree>
    <p:extLst>
      <p:ext uri="{BB962C8B-B14F-4D97-AF65-F5344CB8AC3E}">
        <p14:creationId xmlns:p14="http://schemas.microsoft.com/office/powerpoint/2010/main" val="386872098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1"/>
          </p:cNvSpPr>
          <p:nvPr>
            <p:ph type="title"/>
          </p:nvPr>
        </p:nvSpPr>
        <p:spPr/>
        <p:txBody>
          <a:bodyPr/>
          <a:lstStyle/>
          <a:p>
            <a:br>
              <a:rPr lang="cs-CZ" sz="2000" dirty="0">
                <a:ea typeface="Calibri" panose="020F0502020204030204" pitchFamily="34" charset="0"/>
              </a:rPr>
            </a:br>
            <a:r>
              <a:rPr lang="cs-CZ" sz="2800" dirty="0">
                <a:ea typeface="Calibri" panose="020F0502020204030204" pitchFamily="34" charset="0"/>
              </a:rPr>
              <a:t>6. dluhové poradenství</a:t>
            </a:r>
            <a:br>
              <a:rPr lang="cs-CZ" dirty="0">
                <a:ea typeface="Calibri" panose="020F0502020204030204" pitchFamily="34" charset="0"/>
              </a:rPr>
            </a:br>
            <a:endParaRPr lang="cs-CZ" dirty="0"/>
          </a:p>
        </p:txBody>
      </p:sp>
      <p:sp>
        <p:nvSpPr>
          <p:cNvPr id="3" name="Zástupný obsah 2">
            <a:extLst>
              <a:ext uri="{FF2B5EF4-FFF2-40B4-BE49-F238E27FC236}">
                <a16:creationId xmlns:a16="http://schemas.microsoft.com/office/drawing/2014/main" id="{C5CAA4AD-4F30-40ED-AC31-499B40959EE1}"/>
              </a:ext>
            </a:extLst>
          </p:cNvPr>
          <p:cNvSpPr>
            <a:spLocks noGrp="1"/>
          </p:cNvSpPr>
          <p:nvPr>
            <p:ph idx="1"/>
          </p:nvPr>
        </p:nvSpPr>
        <p:spPr>
          <a:xfrm>
            <a:off x="360000" y="692696"/>
            <a:ext cx="8244000" cy="5692920"/>
          </a:xfrm>
        </p:spPr>
        <p:txBody>
          <a:bodyPr/>
          <a:lstStyle/>
          <a:p>
            <a:pPr marL="0" indent="0" algn="just">
              <a:spcBef>
                <a:spcPts val="300"/>
              </a:spcBef>
              <a:spcAft>
                <a:spcPts val="300"/>
              </a:spcAft>
              <a:buNone/>
            </a:pPr>
            <a:endParaRPr lang="cs-CZ" sz="2000" b="1" dirty="0"/>
          </a:p>
          <a:p>
            <a:pPr marL="0" indent="0" algn="just">
              <a:spcAft>
                <a:spcPts val="1100"/>
              </a:spcAft>
              <a:buNone/>
            </a:pPr>
            <a:r>
              <a:rPr lang="cs-CZ" sz="2000" dirty="0"/>
              <a:t>Uvedené aktivity je nutné řešit komplexně včetně přímé práce s cílovou skupinou. Zpracování a podávání insolvenčních návrhů/návrhů na oddlužení a proces mapování dluhů lze realizovat pouze v kombinaci s dalšími aktivitami.</a:t>
            </a:r>
          </a:p>
          <a:p>
            <a:pPr marL="0" indent="0" algn="just">
              <a:spcAft>
                <a:spcPts val="1100"/>
              </a:spcAft>
              <a:buNone/>
            </a:pPr>
            <a:r>
              <a:rPr lang="cs-CZ" sz="2000" b="1" dirty="0"/>
              <a:t>Doplňkově je možné podpořit v kombinaci s výše uvedenými aktivitami i aktivity zaměřené na:</a:t>
            </a:r>
          </a:p>
          <a:p>
            <a:pPr lvl="0" algn="just">
              <a:lnSpc>
                <a:spcPct val="105000"/>
              </a:lnSpc>
              <a:spcAft>
                <a:spcPts val="1100"/>
              </a:spcAft>
              <a:buFont typeface="Wingdings" panose="05000000000000000000" pitchFamily="2" charset="2"/>
              <a:buChar char="Ø"/>
            </a:pPr>
            <a:r>
              <a:rPr lang="cs-CZ" sz="2000" dirty="0"/>
              <a:t>snižování specifických dluhů např. v souvislosti s trestnou činností, neuhrazené pokuty, dluhy na nájemném apod.</a:t>
            </a:r>
          </a:p>
          <a:p>
            <a:pPr lvl="0" algn="just">
              <a:lnSpc>
                <a:spcPct val="105000"/>
              </a:lnSpc>
              <a:spcAft>
                <a:spcPts val="1100"/>
              </a:spcAft>
              <a:buFont typeface="Wingdings" panose="05000000000000000000" pitchFamily="2" charset="2"/>
              <a:buChar char="Ø"/>
            </a:pPr>
            <a:r>
              <a:rPr lang="cs-CZ" sz="2000" dirty="0"/>
              <a:t>podporu osob v průběhu procesu oddlužení, které budou mimo jiné působit preventivně proti možnému zrušení oddlužení ze strany soudu</a:t>
            </a:r>
          </a:p>
          <a:p>
            <a:pPr lvl="0" algn="just">
              <a:lnSpc>
                <a:spcPct val="105000"/>
              </a:lnSpc>
              <a:spcAft>
                <a:spcPts val="1100"/>
              </a:spcAft>
              <a:buFont typeface="Wingdings" panose="05000000000000000000" pitchFamily="2" charset="2"/>
              <a:buChar char="Ø"/>
            </a:pPr>
            <a:r>
              <a:rPr lang="cs-CZ" sz="2000" dirty="0"/>
              <a:t>spolupráci partnerů na místní úrovni, se zapojením obcí a nestátních neziskových organizací</a:t>
            </a:r>
          </a:p>
          <a:p>
            <a:pPr algn="just">
              <a:spcAft>
                <a:spcPts val="1100"/>
              </a:spcAft>
            </a:pPr>
            <a:endParaRPr lang="cs-CZ" sz="2000" dirty="0"/>
          </a:p>
        </p:txBody>
      </p:sp>
      <p:sp>
        <p:nvSpPr>
          <p:cNvPr id="4" name="Zástupný symbol pro číslo snímku 3">
            <a:extLst>
              <a:ext uri="{FF2B5EF4-FFF2-40B4-BE49-F238E27FC236}">
                <a16:creationId xmlns:a16="http://schemas.microsoft.com/office/drawing/2014/main" id="{C0CC8123-7FC6-445D-B551-E511016AB820}"/>
              </a:ext>
            </a:extLst>
          </p:cNvPr>
          <p:cNvSpPr>
            <a:spLocks noGrp="1"/>
          </p:cNvSpPr>
          <p:nvPr>
            <p:ph type="sldNum" sz="quarter" idx="12"/>
          </p:nvPr>
        </p:nvSpPr>
        <p:spPr/>
        <p:txBody>
          <a:bodyPr/>
          <a:lstStyle/>
          <a:p>
            <a:fld id="{479BF083-4774-43B1-9AB0-5CC1AC5DD8EE}" type="slidenum">
              <a:rPr lang="cs-CZ" smtClean="0"/>
              <a:pPr/>
              <a:t>43</a:t>
            </a:fld>
            <a:endParaRPr lang="cs-CZ" dirty="0"/>
          </a:p>
        </p:txBody>
      </p:sp>
    </p:spTree>
    <p:extLst>
      <p:ext uri="{BB962C8B-B14F-4D97-AF65-F5344CB8AC3E}">
        <p14:creationId xmlns:p14="http://schemas.microsoft.com/office/powerpoint/2010/main" val="42578854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1"/>
          </p:cNvSpPr>
          <p:nvPr>
            <p:ph type="title"/>
          </p:nvPr>
        </p:nvSpPr>
        <p:spPr/>
        <p:txBody>
          <a:bodyPr/>
          <a:lstStyle/>
          <a:p>
            <a:br>
              <a:rPr lang="cs-CZ" sz="2000" dirty="0">
                <a:ea typeface="Calibri" panose="020F0502020204030204" pitchFamily="34" charset="0"/>
              </a:rPr>
            </a:br>
            <a:r>
              <a:rPr lang="cs-CZ" sz="2800" dirty="0">
                <a:ea typeface="Calibri" panose="020F0502020204030204" pitchFamily="34" charset="0"/>
              </a:rPr>
              <a:t>6. dluhové poradenství</a:t>
            </a:r>
            <a:br>
              <a:rPr lang="cs-CZ" dirty="0">
                <a:ea typeface="Calibri" panose="020F0502020204030204" pitchFamily="34" charset="0"/>
              </a:rPr>
            </a:br>
            <a:endParaRPr lang="cs-CZ" dirty="0"/>
          </a:p>
        </p:txBody>
      </p:sp>
      <p:sp>
        <p:nvSpPr>
          <p:cNvPr id="3" name="Zástupný obsah 2">
            <a:extLst>
              <a:ext uri="{FF2B5EF4-FFF2-40B4-BE49-F238E27FC236}">
                <a16:creationId xmlns:a16="http://schemas.microsoft.com/office/drawing/2014/main" id="{C5CAA4AD-4F30-40ED-AC31-499B40959EE1}"/>
              </a:ext>
            </a:extLst>
          </p:cNvPr>
          <p:cNvSpPr>
            <a:spLocks noGrp="1"/>
          </p:cNvSpPr>
          <p:nvPr>
            <p:ph idx="1"/>
          </p:nvPr>
        </p:nvSpPr>
        <p:spPr>
          <a:xfrm>
            <a:off x="323528" y="1338624"/>
            <a:ext cx="8244000" cy="4180752"/>
          </a:xfrm>
        </p:spPr>
        <p:txBody>
          <a:bodyPr/>
          <a:lstStyle/>
          <a:p>
            <a:pPr marL="0" indent="0" algn="just">
              <a:spcBef>
                <a:spcPts val="300"/>
              </a:spcBef>
              <a:spcAft>
                <a:spcPts val="300"/>
              </a:spcAft>
              <a:buNone/>
            </a:pPr>
            <a:endParaRPr lang="cs-CZ" sz="2000" b="1" dirty="0"/>
          </a:p>
          <a:p>
            <a:pPr lvl="0" algn="just">
              <a:lnSpc>
                <a:spcPct val="105000"/>
              </a:lnSpc>
              <a:spcAft>
                <a:spcPts val="1100"/>
              </a:spcAft>
              <a:buFont typeface="Wingdings" panose="05000000000000000000" pitchFamily="2" charset="2"/>
              <a:buChar char="Ø"/>
            </a:pPr>
            <a:endParaRPr lang="cs-CZ" sz="2000" dirty="0"/>
          </a:p>
          <a:p>
            <a:pPr lvl="0" algn="just">
              <a:lnSpc>
                <a:spcPct val="105000"/>
              </a:lnSpc>
              <a:spcAft>
                <a:spcPts val="1100"/>
              </a:spcAft>
              <a:buFont typeface="Wingdings" panose="05000000000000000000" pitchFamily="2" charset="2"/>
              <a:buChar char="Ø"/>
            </a:pPr>
            <a:r>
              <a:rPr lang="cs-CZ" sz="2000" dirty="0"/>
              <a:t>prevenci ztráty zaměstnání z důvodů předlužení, podpora pracovníků s exekucemi a odbourávání specifických bariér v přirozeném prostředí klienta, např. individuální dluhové poradenství v zaměstnání, podpora v jednání se zaměstnavatelem apod. (viz také část 1.4 Zaměstnanostní programy)</a:t>
            </a:r>
          </a:p>
          <a:p>
            <a:pPr lvl="0" algn="just">
              <a:lnSpc>
                <a:spcPct val="105000"/>
              </a:lnSpc>
              <a:spcAft>
                <a:spcPts val="1100"/>
              </a:spcAft>
              <a:buFont typeface="Wingdings" panose="05000000000000000000" pitchFamily="2" charset="2"/>
              <a:buChar char="Ø"/>
            </a:pPr>
            <a:r>
              <a:rPr lang="cs-CZ" sz="2000" dirty="0"/>
              <a:t>šíření informovanosti o dostupné terapeutické podpoře či poskytovateli konkrétní sociální služby, která by klientovi mohla být nápomocna, sestavení rodinných rozpočtů a práce s rodinnými financemi</a:t>
            </a:r>
          </a:p>
          <a:p>
            <a:pPr algn="just">
              <a:spcAft>
                <a:spcPts val="1100"/>
              </a:spcAft>
            </a:pPr>
            <a:endParaRPr lang="cs-CZ" sz="2000" dirty="0"/>
          </a:p>
        </p:txBody>
      </p:sp>
      <p:sp>
        <p:nvSpPr>
          <p:cNvPr id="4" name="Zástupný symbol pro číslo snímku 3">
            <a:extLst>
              <a:ext uri="{FF2B5EF4-FFF2-40B4-BE49-F238E27FC236}">
                <a16:creationId xmlns:a16="http://schemas.microsoft.com/office/drawing/2014/main" id="{C0CC8123-7FC6-445D-B551-E511016AB820}"/>
              </a:ext>
            </a:extLst>
          </p:cNvPr>
          <p:cNvSpPr>
            <a:spLocks noGrp="1"/>
          </p:cNvSpPr>
          <p:nvPr>
            <p:ph type="sldNum" sz="quarter" idx="12"/>
          </p:nvPr>
        </p:nvSpPr>
        <p:spPr/>
        <p:txBody>
          <a:bodyPr/>
          <a:lstStyle/>
          <a:p>
            <a:fld id="{479BF083-4774-43B1-9AB0-5CC1AC5DD8EE}" type="slidenum">
              <a:rPr lang="cs-CZ" smtClean="0"/>
              <a:pPr/>
              <a:t>44</a:t>
            </a:fld>
            <a:endParaRPr lang="cs-CZ" dirty="0"/>
          </a:p>
        </p:txBody>
      </p:sp>
    </p:spTree>
    <p:extLst>
      <p:ext uri="{BB962C8B-B14F-4D97-AF65-F5344CB8AC3E}">
        <p14:creationId xmlns:p14="http://schemas.microsoft.com/office/powerpoint/2010/main" val="320697076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1"/>
          </p:cNvSpPr>
          <p:nvPr>
            <p:ph type="title"/>
          </p:nvPr>
        </p:nvSpPr>
        <p:spPr/>
        <p:txBody>
          <a:bodyPr/>
          <a:lstStyle/>
          <a:p>
            <a:br>
              <a:rPr lang="cs-CZ" sz="2000" dirty="0">
                <a:ea typeface="Calibri" panose="020F0502020204030204" pitchFamily="34" charset="0"/>
              </a:rPr>
            </a:br>
            <a:r>
              <a:rPr lang="cs-CZ" sz="2800" dirty="0">
                <a:ea typeface="Calibri" panose="020F0502020204030204" pitchFamily="34" charset="0"/>
              </a:rPr>
              <a:t>6. dluhové poradenství</a:t>
            </a:r>
            <a:br>
              <a:rPr lang="cs-CZ" dirty="0">
                <a:ea typeface="Calibri" panose="020F0502020204030204" pitchFamily="34" charset="0"/>
              </a:rPr>
            </a:br>
            <a:endParaRPr lang="cs-CZ" dirty="0"/>
          </a:p>
        </p:txBody>
      </p:sp>
      <p:sp>
        <p:nvSpPr>
          <p:cNvPr id="3" name="Zástupný obsah 2">
            <a:extLst>
              <a:ext uri="{FF2B5EF4-FFF2-40B4-BE49-F238E27FC236}">
                <a16:creationId xmlns:a16="http://schemas.microsoft.com/office/drawing/2014/main" id="{C5CAA4AD-4F30-40ED-AC31-499B40959EE1}"/>
              </a:ext>
            </a:extLst>
          </p:cNvPr>
          <p:cNvSpPr>
            <a:spLocks noGrp="1"/>
          </p:cNvSpPr>
          <p:nvPr>
            <p:ph idx="1"/>
          </p:nvPr>
        </p:nvSpPr>
        <p:spPr>
          <a:xfrm>
            <a:off x="396000" y="2420888"/>
            <a:ext cx="8244000" cy="2569936"/>
          </a:xfrm>
        </p:spPr>
        <p:txBody>
          <a:bodyPr/>
          <a:lstStyle/>
          <a:p>
            <a:pPr marL="0" indent="0" algn="just">
              <a:spcBef>
                <a:spcPts val="300"/>
              </a:spcBef>
              <a:spcAft>
                <a:spcPts val="300"/>
              </a:spcAft>
              <a:buNone/>
            </a:pPr>
            <a:r>
              <a:rPr lang="cs-CZ" sz="2000" b="1" dirty="0"/>
              <a:t>Specifické podmínky pro dluhové poradenství:</a:t>
            </a:r>
          </a:p>
          <a:p>
            <a:pPr lvl="0" algn="just">
              <a:spcBef>
                <a:spcPts val="300"/>
              </a:spcBef>
              <a:spcAft>
                <a:spcPts val="300"/>
              </a:spcAft>
              <a:buFont typeface="Wingdings" panose="05000000000000000000" pitchFamily="2" charset="2"/>
              <a:buChar char="Ø"/>
            </a:pPr>
            <a:r>
              <a:rPr lang="cs-CZ" sz="2000" dirty="0"/>
              <a:t>skupinové workshopy, kurzy, přednášky k tématu finanční gramotnost – možná jsou edukační skupinová setkání, a to pouze jako dílčí součást individuálního zvyšování kompetencí v dluhové oblasti; tato edukační setkání by měla sloužit zejména k předání informací </a:t>
            </a:r>
            <a:br>
              <a:rPr lang="cs-CZ" sz="2000" dirty="0"/>
            </a:br>
            <a:r>
              <a:rPr lang="cs-CZ" sz="2000" dirty="0"/>
              <a:t>o dluhové problematice cílové skupině – exekuce, úvěry, insolvence  </a:t>
            </a:r>
          </a:p>
          <a:p>
            <a:pPr algn="just">
              <a:spcAft>
                <a:spcPts val="1100"/>
              </a:spcAft>
            </a:pPr>
            <a:endParaRPr lang="cs-CZ" sz="2000" dirty="0"/>
          </a:p>
        </p:txBody>
      </p:sp>
      <p:sp>
        <p:nvSpPr>
          <p:cNvPr id="4" name="Zástupný symbol pro číslo snímku 3">
            <a:extLst>
              <a:ext uri="{FF2B5EF4-FFF2-40B4-BE49-F238E27FC236}">
                <a16:creationId xmlns:a16="http://schemas.microsoft.com/office/drawing/2014/main" id="{C0CC8123-7FC6-445D-B551-E511016AB820}"/>
              </a:ext>
            </a:extLst>
          </p:cNvPr>
          <p:cNvSpPr>
            <a:spLocks noGrp="1"/>
          </p:cNvSpPr>
          <p:nvPr>
            <p:ph type="sldNum" sz="quarter" idx="12"/>
          </p:nvPr>
        </p:nvSpPr>
        <p:spPr/>
        <p:txBody>
          <a:bodyPr/>
          <a:lstStyle/>
          <a:p>
            <a:fld id="{479BF083-4774-43B1-9AB0-5CC1AC5DD8EE}" type="slidenum">
              <a:rPr lang="cs-CZ" smtClean="0"/>
              <a:pPr/>
              <a:t>45</a:t>
            </a:fld>
            <a:endParaRPr lang="cs-CZ" dirty="0"/>
          </a:p>
        </p:txBody>
      </p:sp>
    </p:spTree>
    <p:extLst>
      <p:ext uri="{BB962C8B-B14F-4D97-AF65-F5344CB8AC3E}">
        <p14:creationId xmlns:p14="http://schemas.microsoft.com/office/powerpoint/2010/main" val="402772655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1"/>
          </p:cNvSpPr>
          <p:nvPr>
            <p:ph type="title"/>
          </p:nvPr>
        </p:nvSpPr>
        <p:spPr/>
        <p:txBody>
          <a:bodyPr/>
          <a:lstStyle/>
          <a:p>
            <a:br>
              <a:rPr lang="cs-CZ" sz="2000" dirty="0">
                <a:ea typeface="Calibri" panose="020F0502020204030204" pitchFamily="34" charset="0"/>
              </a:rPr>
            </a:br>
            <a:r>
              <a:rPr lang="cs-CZ" sz="2800" dirty="0">
                <a:ea typeface="Calibri" panose="020F0502020204030204" pitchFamily="34" charset="0"/>
              </a:rPr>
              <a:t>6. dluhové poradenství</a:t>
            </a:r>
            <a:br>
              <a:rPr lang="cs-CZ" dirty="0">
                <a:ea typeface="Calibri" panose="020F0502020204030204" pitchFamily="34" charset="0"/>
              </a:rPr>
            </a:br>
            <a:endParaRPr lang="cs-CZ" dirty="0"/>
          </a:p>
        </p:txBody>
      </p:sp>
      <p:sp>
        <p:nvSpPr>
          <p:cNvPr id="3" name="Zástupný obsah 2">
            <a:extLst>
              <a:ext uri="{FF2B5EF4-FFF2-40B4-BE49-F238E27FC236}">
                <a16:creationId xmlns:a16="http://schemas.microsoft.com/office/drawing/2014/main" id="{C5CAA4AD-4F30-40ED-AC31-499B40959EE1}"/>
              </a:ext>
            </a:extLst>
          </p:cNvPr>
          <p:cNvSpPr>
            <a:spLocks noGrp="1"/>
          </p:cNvSpPr>
          <p:nvPr>
            <p:ph idx="1"/>
          </p:nvPr>
        </p:nvSpPr>
        <p:spPr>
          <a:xfrm>
            <a:off x="547567" y="2636912"/>
            <a:ext cx="8244000" cy="1831752"/>
          </a:xfrm>
        </p:spPr>
        <p:txBody>
          <a:bodyPr/>
          <a:lstStyle/>
          <a:p>
            <a:pPr marL="0" indent="0" algn="just">
              <a:spcBef>
                <a:spcPts val="300"/>
              </a:spcBef>
              <a:spcAft>
                <a:spcPts val="300"/>
              </a:spcAft>
              <a:buNone/>
            </a:pPr>
            <a:r>
              <a:rPr lang="cs-CZ" sz="2000" b="1" dirty="0"/>
              <a:t>V rámci dluhového poradenství nebude podporováno:</a:t>
            </a:r>
          </a:p>
          <a:p>
            <a:pPr lvl="0" algn="just">
              <a:spcBef>
                <a:spcPts val="300"/>
              </a:spcBef>
              <a:spcAft>
                <a:spcPts val="300"/>
              </a:spcAft>
              <a:buFont typeface="Wingdings" panose="05000000000000000000" pitchFamily="2" charset="2"/>
              <a:buChar char="Ø"/>
            </a:pPr>
            <a:r>
              <a:rPr lang="cs-CZ" sz="2000" dirty="0"/>
              <a:t>sociální služby podle zákona č. 108/2006 Sb., o sociálních službách (např. terénní dluhové poradenství, dluhové poradenství jako odborné sociální poradenství)</a:t>
            </a:r>
          </a:p>
          <a:p>
            <a:pPr algn="just">
              <a:spcAft>
                <a:spcPts val="1100"/>
              </a:spcAft>
            </a:pPr>
            <a:endParaRPr lang="cs-CZ" sz="2000" dirty="0"/>
          </a:p>
        </p:txBody>
      </p:sp>
      <p:sp>
        <p:nvSpPr>
          <p:cNvPr id="4" name="Zástupný symbol pro číslo snímku 3">
            <a:extLst>
              <a:ext uri="{FF2B5EF4-FFF2-40B4-BE49-F238E27FC236}">
                <a16:creationId xmlns:a16="http://schemas.microsoft.com/office/drawing/2014/main" id="{C0CC8123-7FC6-445D-B551-E511016AB820}"/>
              </a:ext>
            </a:extLst>
          </p:cNvPr>
          <p:cNvSpPr>
            <a:spLocks noGrp="1"/>
          </p:cNvSpPr>
          <p:nvPr>
            <p:ph type="sldNum" sz="quarter" idx="12"/>
          </p:nvPr>
        </p:nvSpPr>
        <p:spPr/>
        <p:txBody>
          <a:bodyPr/>
          <a:lstStyle/>
          <a:p>
            <a:fld id="{479BF083-4774-43B1-9AB0-5CC1AC5DD8EE}" type="slidenum">
              <a:rPr lang="cs-CZ" smtClean="0"/>
              <a:pPr/>
              <a:t>46</a:t>
            </a:fld>
            <a:endParaRPr lang="cs-CZ" dirty="0"/>
          </a:p>
        </p:txBody>
      </p:sp>
    </p:spTree>
    <p:extLst>
      <p:ext uri="{BB962C8B-B14F-4D97-AF65-F5344CB8AC3E}">
        <p14:creationId xmlns:p14="http://schemas.microsoft.com/office/powerpoint/2010/main" val="293034716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1"/>
          </p:cNvSpPr>
          <p:nvPr>
            <p:ph type="title"/>
          </p:nvPr>
        </p:nvSpPr>
        <p:spPr/>
        <p:txBody>
          <a:bodyPr/>
          <a:lstStyle/>
          <a:p>
            <a:r>
              <a:rPr lang="cs-CZ" sz="2800" dirty="0"/>
              <a:t>6. Dluhové poradenství</a:t>
            </a:r>
          </a:p>
        </p:txBody>
      </p:sp>
      <p:sp>
        <p:nvSpPr>
          <p:cNvPr id="3" name="Zástupný obsah 2">
            <a:extLst>
              <a:ext uri="{FF2B5EF4-FFF2-40B4-BE49-F238E27FC236}">
                <a16:creationId xmlns:a16="http://schemas.microsoft.com/office/drawing/2014/main" id="{C5CAA4AD-4F30-40ED-AC31-499B40959EE1}"/>
              </a:ext>
            </a:extLst>
          </p:cNvPr>
          <p:cNvSpPr>
            <a:spLocks noGrp="1"/>
          </p:cNvSpPr>
          <p:nvPr>
            <p:ph idx="1"/>
          </p:nvPr>
        </p:nvSpPr>
        <p:spPr>
          <a:xfrm>
            <a:off x="396000" y="1772816"/>
            <a:ext cx="8244000" cy="4619672"/>
          </a:xfrm>
        </p:spPr>
        <p:txBody>
          <a:bodyPr/>
          <a:lstStyle/>
          <a:p>
            <a:pPr marL="0" indent="0">
              <a:buNone/>
            </a:pPr>
            <a:r>
              <a:rPr lang="cs-CZ" sz="2000" b="1" dirty="0"/>
              <a:t>Relevantní pracovní pozice:</a:t>
            </a:r>
          </a:p>
          <a:p>
            <a:pPr algn="just">
              <a:spcBef>
                <a:spcPts val="300"/>
              </a:spcBef>
              <a:spcAft>
                <a:spcPts val="300"/>
              </a:spcAft>
              <a:buFont typeface="Wingdings" panose="05000000000000000000" pitchFamily="2" charset="2"/>
              <a:buChar char="Ø"/>
            </a:pPr>
            <a:r>
              <a:rPr lang="cs-CZ" sz="2000" dirty="0"/>
              <a:t>Dluhový poradce</a:t>
            </a:r>
          </a:p>
          <a:p>
            <a:pPr algn="just">
              <a:spcBef>
                <a:spcPts val="300"/>
              </a:spcBef>
              <a:spcAft>
                <a:spcPts val="300"/>
              </a:spcAft>
              <a:buFont typeface="Wingdings" panose="05000000000000000000" pitchFamily="2" charset="2"/>
              <a:buChar char="Ø"/>
            </a:pPr>
            <a:r>
              <a:rPr lang="cs-CZ" sz="2000" dirty="0"/>
              <a:t>Expert/specialista/odborný pracovní/konzultant (např. právník)</a:t>
            </a:r>
          </a:p>
          <a:p>
            <a:pPr algn="just">
              <a:spcBef>
                <a:spcPts val="300"/>
              </a:spcBef>
              <a:spcAft>
                <a:spcPts val="300"/>
              </a:spcAft>
              <a:buFont typeface="Wingdings" panose="05000000000000000000" pitchFamily="2" charset="2"/>
              <a:buChar char="Ø"/>
            </a:pPr>
            <a:r>
              <a:rPr lang="cs-CZ" sz="2000" dirty="0"/>
              <a:t>Případně sociální pracovník apod.</a:t>
            </a:r>
          </a:p>
          <a:p>
            <a:pPr algn="just">
              <a:spcBef>
                <a:spcPts val="300"/>
              </a:spcBef>
              <a:spcAft>
                <a:spcPts val="300"/>
              </a:spcAft>
              <a:buFont typeface="Wingdings" panose="05000000000000000000" pitchFamily="2" charset="2"/>
              <a:buChar char="Ø"/>
            </a:pPr>
            <a:endParaRPr lang="cs-CZ" sz="2000" dirty="0"/>
          </a:p>
          <a:p>
            <a:pPr algn="just">
              <a:spcBef>
                <a:spcPts val="300"/>
              </a:spcBef>
              <a:spcAft>
                <a:spcPts val="300"/>
              </a:spcAft>
            </a:pPr>
            <a:endParaRPr lang="cs-CZ" sz="2000" dirty="0"/>
          </a:p>
        </p:txBody>
      </p:sp>
      <p:sp>
        <p:nvSpPr>
          <p:cNvPr id="4" name="Zástupný symbol pro číslo snímku 3">
            <a:extLst>
              <a:ext uri="{FF2B5EF4-FFF2-40B4-BE49-F238E27FC236}">
                <a16:creationId xmlns:a16="http://schemas.microsoft.com/office/drawing/2014/main" id="{C0CC8123-7FC6-445D-B551-E511016AB820}"/>
              </a:ext>
            </a:extLst>
          </p:cNvPr>
          <p:cNvSpPr>
            <a:spLocks noGrp="1"/>
          </p:cNvSpPr>
          <p:nvPr>
            <p:ph type="sldNum" sz="quarter" idx="12"/>
          </p:nvPr>
        </p:nvSpPr>
        <p:spPr/>
        <p:txBody>
          <a:bodyPr/>
          <a:lstStyle/>
          <a:p>
            <a:fld id="{479BF083-4774-43B1-9AB0-5CC1AC5DD8EE}" type="slidenum">
              <a:rPr lang="cs-CZ" smtClean="0"/>
              <a:pPr/>
              <a:t>47</a:t>
            </a:fld>
            <a:endParaRPr lang="cs-CZ" dirty="0"/>
          </a:p>
        </p:txBody>
      </p:sp>
    </p:spTree>
    <p:extLst>
      <p:ext uri="{BB962C8B-B14F-4D97-AF65-F5344CB8AC3E}">
        <p14:creationId xmlns:p14="http://schemas.microsoft.com/office/powerpoint/2010/main" val="68008085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1"/>
          </p:cNvSpPr>
          <p:nvPr>
            <p:ph type="title"/>
          </p:nvPr>
        </p:nvSpPr>
        <p:spPr/>
        <p:txBody>
          <a:bodyPr/>
          <a:lstStyle/>
          <a:p>
            <a:br>
              <a:rPr lang="cs-CZ" sz="2000" dirty="0">
                <a:ea typeface="Calibri" panose="020F0502020204030204" pitchFamily="34" charset="0"/>
              </a:rPr>
            </a:br>
            <a:br>
              <a:rPr lang="cs-CZ" sz="2000" dirty="0">
                <a:ea typeface="Calibri" panose="020F0502020204030204" pitchFamily="34" charset="0"/>
              </a:rPr>
            </a:br>
            <a:r>
              <a:rPr lang="cs-CZ" sz="2800" dirty="0">
                <a:ea typeface="Calibri" panose="020F0502020204030204" pitchFamily="34" charset="0"/>
              </a:rPr>
              <a:t>6. dluhové poradenství</a:t>
            </a:r>
            <a:br>
              <a:rPr lang="cs-CZ" dirty="0">
                <a:ea typeface="Calibri" panose="020F0502020204030204" pitchFamily="34" charset="0"/>
              </a:rPr>
            </a:br>
            <a:endParaRPr lang="cs-CZ" dirty="0"/>
          </a:p>
        </p:txBody>
      </p:sp>
      <p:sp>
        <p:nvSpPr>
          <p:cNvPr id="3" name="Zástupný obsah 2">
            <a:extLst>
              <a:ext uri="{FF2B5EF4-FFF2-40B4-BE49-F238E27FC236}">
                <a16:creationId xmlns:a16="http://schemas.microsoft.com/office/drawing/2014/main" id="{C5CAA4AD-4F30-40ED-AC31-499B40959EE1}"/>
              </a:ext>
            </a:extLst>
          </p:cNvPr>
          <p:cNvSpPr>
            <a:spLocks noGrp="1"/>
          </p:cNvSpPr>
          <p:nvPr>
            <p:ph idx="1"/>
          </p:nvPr>
        </p:nvSpPr>
        <p:spPr>
          <a:xfrm>
            <a:off x="360000" y="764704"/>
            <a:ext cx="8244000" cy="5620912"/>
          </a:xfrm>
        </p:spPr>
        <p:txBody>
          <a:bodyPr/>
          <a:lstStyle/>
          <a:p>
            <a:pPr marL="0" indent="0" algn="just">
              <a:spcBef>
                <a:spcPts val="300"/>
              </a:spcBef>
              <a:spcAft>
                <a:spcPts val="300"/>
              </a:spcAft>
              <a:buNone/>
            </a:pPr>
            <a:endParaRPr lang="cs-CZ" sz="2000" b="1" dirty="0"/>
          </a:p>
          <a:p>
            <a:pPr marL="0" indent="0" algn="just">
              <a:spcBef>
                <a:spcPts val="300"/>
              </a:spcBef>
              <a:spcAft>
                <a:spcPts val="300"/>
              </a:spcAft>
              <a:buNone/>
            </a:pPr>
            <a:r>
              <a:rPr lang="cs-CZ" sz="2000" b="1" dirty="0"/>
              <a:t>Relevantní indikátory:</a:t>
            </a:r>
          </a:p>
          <a:p>
            <a:pPr marL="0" indent="0" algn="just">
              <a:spcAft>
                <a:spcPts val="1100"/>
              </a:spcAft>
              <a:buNone/>
            </a:pPr>
            <a:r>
              <a:rPr lang="cs-CZ" sz="2000" dirty="0"/>
              <a:t>Závazkové:</a:t>
            </a:r>
          </a:p>
          <a:p>
            <a:pPr algn="just">
              <a:spcAft>
                <a:spcPts val="1100"/>
              </a:spcAft>
              <a:buFont typeface="Wingdings" panose="05000000000000000000" pitchFamily="2" charset="2"/>
              <a:buChar char="Ø"/>
            </a:pPr>
            <a:r>
              <a:rPr lang="cs-CZ" sz="2000" dirty="0"/>
              <a:t>600 000 Celkový počet účastníků </a:t>
            </a:r>
          </a:p>
          <a:p>
            <a:pPr algn="just">
              <a:spcAft>
                <a:spcPts val="1100"/>
              </a:spcAft>
              <a:buFont typeface="Wingdings" panose="05000000000000000000" pitchFamily="2" charset="2"/>
              <a:buChar char="Ø"/>
            </a:pPr>
            <a:r>
              <a:rPr lang="cs-CZ" sz="2000" dirty="0"/>
              <a:t>670 031  Kapacita podpořených služeb – Úvazky pracovníků</a:t>
            </a:r>
          </a:p>
          <a:p>
            <a:pPr algn="just">
              <a:spcAft>
                <a:spcPts val="1100"/>
              </a:spcAft>
              <a:buFont typeface="Wingdings" panose="05000000000000000000" pitchFamily="2" charset="2"/>
              <a:buChar char="Ø"/>
            </a:pPr>
            <a:r>
              <a:rPr lang="cs-CZ" sz="2000" dirty="0"/>
              <a:t>670 102 Využívání podpořených služeb</a:t>
            </a:r>
          </a:p>
          <a:p>
            <a:pPr algn="just">
              <a:spcAft>
                <a:spcPts val="1100"/>
              </a:spcAft>
              <a:buFont typeface="Wingdings" panose="05000000000000000000" pitchFamily="2" charset="2"/>
              <a:buChar char="Ø"/>
            </a:pPr>
            <a:r>
              <a:rPr lang="cs-CZ" sz="2000" dirty="0"/>
              <a:t>Nezávazkové:</a:t>
            </a:r>
          </a:p>
          <a:p>
            <a:pPr algn="just">
              <a:spcAft>
                <a:spcPts val="1100"/>
              </a:spcAft>
              <a:buFont typeface="Wingdings" panose="05000000000000000000" pitchFamily="2" charset="2"/>
              <a:buChar char="Ø"/>
            </a:pPr>
            <a:r>
              <a:rPr lang="cs-CZ" sz="2000" dirty="0"/>
              <a:t>673 102 Účastníci projektů, u nichž intervence formou sociální práce naplnila svůj účel</a:t>
            </a:r>
          </a:p>
          <a:p>
            <a:pPr algn="just">
              <a:spcAft>
                <a:spcPts val="1100"/>
              </a:spcAft>
            </a:pPr>
            <a:endParaRPr lang="cs-CZ" sz="2000" dirty="0"/>
          </a:p>
        </p:txBody>
      </p:sp>
      <p:sp>
        <p:nvSpPr>
          <p:cNvPr id="4" name="Zástupný symbol pro číslo snímku 3">
            <a:extLst>
              <a:ext uri="{FF2B5EF4-FFF2-40B4-BE49-F238E27FC236}">
                <a16:creationId xmlns:a16="http://schemas.microsoft.com/office/drawing/2014/main" id="{C0CC8123-7FC6-445D-B551-E511016AB820}"/>
              </a:ext>
            </a:extLst>
          </p:cNvPr>
          <p:cNvSpPr>
            <a:spLocks noGrp="1"/>
          </p:cNvSpPr>
          <p:nvPr>
            <p:ph type="sldNum" sz="quarter" idx="12"/>
          </p:nvPr>
        </p:nvSpPr>
        <p:spPr/>
        <p:txBody>
          <a:bodyPr/>
          <a:lstStyle/>
          <a:p>
            <a:fld id="{479BF083-4774-43B1-9AB0-5CC1AC5DD8EE}" type="slidenum">
              <a:rPr lang="cs-CZ" smtClean="0"/>
              <a:pPr/>
              <a:t>48</a:t>
            </a:fld>
            <a:endParaRPr lang="cs-CZ" dirty="0"/>
          </a:p>
        </p:txBody>
      </p:sp>
    </p:spTree>
    <p:extLst>
      <p:ext uri="{BB962C8B-B14F-4D97-AF65-F5344CB8AC3E}">
        <p14:creationId xmlns:p14="http://schemas.microsoft.com/office/powerpoint/2010/main" val="345616848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1"/>
          </p:cNvSpPr>
          <p:nvPr>
            <p:ph type="title"/>
          </p:nvPr>
        </p:nvSpPr>
        <p:spPr/>
        <p:txBody>
          <a:bodyPr/>
          <a:lstStyle/>
          <a:p>
            <a:br>
              <a:rPr lang="cs-CZ" sz="2000" dirty="0">
                <a:ea typeface="Calibri" panose="020F0502020204030204" pitchFamily="34" charset="0"/>
              </a:rPr>
            </a:br>
            <a:br>
              <a:rPr lang="cs-CZ" sz="2000" dirty="0">
                <a:ea typeface="Calibri" panose="020F0502020204030204" pitchFamily="34" charset="0"/>
              </a:rPr>
            </a:br>
            <a:r>
              <a:rPr lang="cs-CZ" sz="2800" dirty="0">
                <a:ea typeface="Calibri" panose="020F0502020204030204" pitchFamily="34" charset="0"/>
              </a:rPr>
              <a:t>KOORDINátor MAS</a:t>
            </a:r>
            <a:br>
              <a:rPr lang="cs-CZ" dirty="0">
                <a:ea typeface="Calibri" panose="020F0502020204030204" pitchFamily="34" charset="0"/>
              </a:rPr>
            </a:br>
            <a:endParaRPr lang="cs-CZ" dirty="0"/>
          </a:p>
        </p:txBody>
      </p:sp>
      <p:sp>
        <p:nvSpPr>
          <p:cNvPr id="3" name="Zástupný obsah 2">
            <a:extLst>
              <a:ext uri="{FF2B5EF4-FFF2-40B4-BE49-F238E27FC236}">
                <a16:creationId xmlns:a16="http://schemas.microsoft.com/office/drawing/2014/main" id="{C5CAA4AD-4F30-40ED-AC31-499B40959EE1}"/>
              </a:ext>
            </a:extLst>
          </p:cNvPr>
          <p:cNvSpPr>
            <a:spLocks noGrp="1"/>
          </p:cNvSpPr>
          <p:nvPr>
            <p:ph idx="1"/>
          </p:nvPr>
        </p:nvSpPr>
        <p:spPr>
          <a:xfrm>
            <a:off x="360000" y="764704"/>
            <a:ext cx="8280000" cy="5751296"/>
          </a:xfrm>
        </p:spPr>
        <p:txBody>
          <a:bodyPr/>
          <a:lstStyle/>
          <a:p>
            <a:pPr marL="0" indent="0" algn="just">
              <a:spcBef>
                <a:spcPts val="300"/>
              </a:spcBef>
              <a:spcAft>
                <a:spcPts val="300"/>
              </a:spcAft>
              <a:buNone/>
            </a:pPr>
            <a:endParaRPr lang="cs-CZ" sz="2000" b="1" dirty="0"/>
          </a:p>
          <a:p>
            <a:pPr algn="just">
              <a:spcAft>
                <a:spcPts val="1100"/>
              </a:spcAft>
              <a:buFont typeface="Wingdings" panose="05000000000000000000" pitchFamily="2" charset="2"/>
              <a:buChar char="Ø"/>
            </a:pPr>
            <a:r>
              <a:rPr lang="cs-CZ" sz="1800" dirty="0">
                <a:latin typeface="Arial" panose="020B0604020202020204" pitchFamily="34" charset="0"/>
                <a:ea typeface="Calibri" panose="020F0502020204030204" pitchFamily="34" charset="0"/>
                <a:cs typeface="Times New Roman" panose="02020603050405020304" pitchFamily="18" charset="0"/>
              </a:rPr>
              <a:t>k</a:t>
            </a:r>
            <a:r>
              <a:rPr lang="cs-CZ" sz="1800" dirty="0">
                <a:effectLst/>
                <a:latin typeface="Arial" panose="020B0604020202020204" pitchFamily="34" charset="0"/>
                <a:ea typeface="Calibri" panose="020F0502020204030204" pitchFamily="34" charset="0"/>
                <a:cs typeface="Times New Roman" panose="02020603050405020304" pitchFamily="18" charset="0"/>
              </a:rPr>
              <a:t>oordinátor vede a koordinuje součinnost všech projektových aktivit, </a:t>
            </a:r>
            <a:r>
              <a:rPr lang="cs-CZ" sz="1800" dirty="0">
                <a:effectLst/>
                <a:latin typeface="Arial" panose="020B0604020202020204" pitchFamily="34" charset="0"/>
                <a:ea typeface="Times New Roman" panose="02020603050405020304" pitchFamily="18" charset="0"/>
                <a:cs typeface="Times New Roman" panose="02020603050405020304" pitchFamily="18" charset="0"/>
              </a:rPr>
              <a:t>provazuje jednotlivé aktéry z území v dané oblasti a podílí se na zajištění komunikace projektu s veřejností</a:t>
            </a:r>
            <a:endParaRPr lang="cs-CZ" sz="1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spcAft>
                <a:spcPts val="1100"/>
              </a:spcAft>
              <a:buFont typeface="Wingdings" panose="05000000000000000000" pitchFamily="2" charset="2"/>
              <a:buChar char="Ø"/>
            </a:pPr>
            <a:r>
              <a:rPr lang="cs-CZ" sz="1800" b="1" dirty="0"/>
              <a:t>Kvalifikace:</a:t>
            </a:r>
            <a:r>
              <a:rPr lang="cs-CZ" sz="1800" dirty="0"/>
              <a:t> </a:t>
            </a:r>
            <a:r>
              <a:rPr lang="cs-CZ" sz="1800" dirty="0">
                <a:effectLst/>
                <a:latin typeface="Arial" panose="020B0604020202020204" pitchFamily="34" charset="0"/>
                <a:ea typeface="Times New Roman" panose="02020603050405020304" pitchFamily="18" charset="0"/>
                <a:cs typeface="Times New Roman" panose="02020603050405020304" pitchFamily="18" charset="0"/>
              </a:rPr>
              <a:t>organizační schopnosti, dobré komunikační dovednosti, projektová zkušenost výhodou</a:t>
            </a:r>
            <a:endParaRPr lang="cs-CZ" sz="1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buFont typeface="Wingdings" panose="05000000000000000000" pitchFamily="2" charset="2"/>
              <a:buChar char="Ø"/>
            </a:pPr>
            <a:r>
              <a:rPr lang="cs-CZ" sz="1800" b="1" dirty="0">
                <a:effectLst/>
                <a:latin typeface="Arial" panose="020B0604020202020204" pitchFamily="34" charset="0"/>
                <a:ea typeface="Times New Roman" panose="02020603050405020304" pitchFamily="18" charset="0"/>
                <a:cs typeface="Times New Roman" panose="02020603050405020304" pitchFamily="18" charset="0"/>
              </a:rPr>
              <a:t>Forma zaměstnání: </a:t>
            </a:r>
            <a:r>
              <a:rPr lang="cs-CZ" sz="1800" dirty="0">
                <a:effectLst/>
                <a:latin typeface="Arial" panose="020B0604020202020204" pitchFamily="34" charset="0"/>
                <a:ea typeface="Times New Roman" panose="02020603050405020304" pitchFamily="18" charset="0"/>
                <a:cs typeface="Times New Roman" panose="02020603050405020304" pitchFamily="18" charset="0"/>
              </a:rPr>
              <a:t>HPP, pracovněprávní vztah uzavřený výhradně s žadatelem (MAS)</a:t>
            </a:r>
            <a:endParaRPr lang="cs-CZ" sz="1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buFont typeface="Wingdings" panose="05000000000000000000" pitchFamily="2" charset="2"/>
              <a:buChar char="Ø"/>
            </a:pPr>
            <a:r>
              <a:rPr lang="cs-CZ" sz="1800" b="1" dirty="0">
                <a:effectLst/>
                <a:latin typeface="Arial" panose="020B0604020202020204" pitchFamily="34" charset="0"/>
                <a:ea typeface="Times New Roman" panose="02020603050405020304" pitchFamily="18" charset="0"/>
                <a:cs typeface="Times New Roman" panose="02020603050405020304" pitchFamily="18" charset="0"/>
              </a:rPr>
              <a:t>Předpokládaný úvazek: </a:t>
            </a:r>
            <a:r>
              <a:rPr lang="cs-CZ" sz="1800" dirty="0">
                <a:effectLst/>
                <a:latin typeface="Arial" panose="020B0604020202020204" pitchFamily="34" charset="0"/>
                <a:ea typeface="Times New Roman" panose="02020603050405020304" pitchFamily="18" charset="0"/>
                <a:cs typeface="Times New Roman" panose="02020603050405020304" pitchFamily="18" charset="0"/>
              </a:rPr>
              <a:t>0,5 – 1,0 podle rozsahu a náročnosti projektu </a:t>
            </a:r>
            <a:endParaRPr lang="cs-CZ"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buFont typeface="Wingdings" panose="05000000000000000000" pitchFamily="2" charset="2"/>
              <a:buChar char="Ø"/>
            </a:pPr>
            <a:r>
              <a:rPr lang="cs-CZ" sz="1800" b="1" dirty="0">
                <a:effectLst/>
                <a:latin typeface="Arial" panose="020B0604020202020204" pitchFamily="34" charset="0"/>
                <a:ea typeface="Times New Roman" panose="02020603050405020304" pitchFamily="18" charset="0"/>
                <a:cs typeface="Times New Roman" panose="02020603050405020304" pitchFamily="18" charset="0"/>
              </a:rPr>
              <a:t>Měsíční sazba: </a:t>
            </a:r>
            <a:r>
              <a:rPr lang="cs-CZ" sz="1800" dirty="0">
                <a:effectLst/>
                <a:latin typeface="Arial" panose="020B0604020202020204" pitchFamily="34" charset="0"/>
                <a:ea typeface="Times New Roman" panose="02020603050405020304" pitchFamily="18" charset="0"/>
                <a:cs typeface="Times New Roman" panose="02020603050405020304" pitchFamily="18" charset="0"/>
              </a:rPr>
              <a:t>viz Obvyklé mzdy/platy </a:t>
            </a:r>
            <a:r>
              <a:rPr lang="cs-CZ" sz="1800" strike="noStrike" dirty="0">
                <a:solidFill>
                  <a:srgbClr val="0000FF"/>
                </a:solidFill>
                <a:effectLst/>
                <a:latin typeface="Arial" panose="020B0604020202020204" pitchFamily="34" charset="0"/>
                <a:ea typeface="Times New Roman" panose="02020603050405020304" pitchFamily="18" charset="0"/>
                <a:cs typeface="Times New Roman" panose="02020603050405020304" pitchFamily="18" charset="0"/>
                <a:hlinkClick r:id="rId3"/>
              </a:rPr>
              <a:t>www.esfcr.cz</a:t>
            </a:r>
            <a:r>
              <a:rPr lang="cs-CZ" sz="1800" dirty="0">
                <a:effectLst/>
                <a:latin typeface="Arial" panose="020B0604020202020204" pitchFamily="34" charset="0"/>
                <a:ea typeface="Times New Roman" panose="02020603050405020304" pitchFamily="18" charset="0"/>
                <a:cs typeface="Times New Roman" panose="02020603050405020304" pitchFamily="18" charset="0"/>
              </a:rPr>
              <a:t> – pozice Hlavní manažer/vedoucí projektu/koordinátor</a:t>
            </a:r>
            <a:endParaRPr lang="cs-CZ" sz="1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spcAft>
                <a:spcPts val="1100"/>
              </a:spcAft>
              <a:buFont typeface="Wingdings" panose="05000000000000000000" pitchFamily="2" charset="2"/>
              <a:buChar char="Ø"/>
            </a:pPr>
            <a:r>
              <a:rPr lang="cs-CZ" sz="1800" b="1" dirty="0">
                <a:latin typeface="Arial" panose="020B0604020202020204" pitchFamily="34" charset="0"/>
                <a:cs typeface="Times New Roman" panose="02020603050405020304" pitchFamily="18" charset="0"/>
              </a:rPr>
              <a:t>Veřejná podpora: </a:t>
            </a:r>
            <a:r>
              <a:rPr lang="cs-CZ" sz="1800" dirty="0">
                <a:latin typeface="Arial" panose="020B0604020202020204" pitchFamily="34" charset="0"/>
                <a:cs typeface="Times New Roman" panose="02020603050405020304" pitchFamily="18" charset="0"/>
              </a:rPr>
              <a:t>pozice koordinátora MAS musí být v případě VP částečně vyčíslena do de minimis </a:t>
            </a:r>
          </a:p>
        </p:txBody>
      </p:sp>
      <p:sp>
        <p:nvSpPr>
          <p:cNvPr id="4" name="Zástupný symbol pro číslo snímku 3">
            <a:extLst>
              <a:ext uri="{FF2B5EF4-FFF2-40B4-BE49-F238E27FC236}">
                <a16:creationId xmlns:a16="http://schemas.microsoft.com/office/drawing/2014/main" id="{C0CC8123-7FC6-445D-B551-E511016AB820}"/>
              </a:ext>
            </a:extLst>
          </p:cNvPr>
          <p:cNvSpPr>
            <a:spLocks noGrp="1"/>
          </p:cNvSpPr>
          <p:nvPr>
            <p:ph type="sldNum" sz="quarter" idx="12"/>
          </p:nvPr>
        </p:nvSpPr>
        <p:spPr/>
        <p:txBody>
          <a:bodyPr/>
          <a:lstStyle/>
          <a:p>
            <a:fld id="{479BF083-4774-43B1-9AB0-5CC1AC5DD8EE}" type="slidenum">
              <a:rPr lang="cs-CZ" smtClean="0"/>
              <a:pPr/>
              <a:t>49</a:t>
            </a:fld>
            <a:endParaRPr lang="cs-CZ" dirty="0"/>
          </a:p>
        </p:txBody>
      </p:sp>
    </p:spTree>
    <p:extLst>
      <p:ext uri="{BB962C8B-B14F-4D97-AF65-F5344CB8AC3E}">
        <p14:creationId xmlns:p14="http://schemas.microsoft.com/office/powerpoint/2010/main" val="16493688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85BFF3E-C161-4BD6-B973-C278D452B92D}"/>
              </a:ext>
            </a:extLst>
          </p:cNvPr>
          <p:cNvSpPr>
            <a:spLocks noGrp="1"/>
          </p:cNvSpPr>
          <p:nvPr>
            <p:ph type="title"/>
          </p:nvPr>
        </p:nvSpPr>
        <p:spPr>
          <a:xfrm>
            <a:off x="251520" y="1628800"/>
            <a:ext cx="8460472" cy="4896544"/>
          </a:xfrm>
        </p:spPr>
        <p:txBody>
          <a:bodyPr/>
          <a:lstStyle/>
          <a:p>
            <a:r>
              <a:rPr lang="cs-CZ" sz="1600" cap="none" dirty="0">
                <a:effectLst/>
                <a:latin typeface="Arial" panose="020B0604020202020204" pitchFamily="34" charset="0"/>
                <a:ea typeface="Calibri" panose="020F0502020204030204" pitchFamily="34" charset="0"/>
                <a:cs typeface="Times New Roman" panose="02020603050405020304" pitchFamily="18" charset="0"/>
              </a:rPr>
              <a:t>1. Podpora komunitní (sociální) práce </a:t>
            </a:r>
            <a:r>
              <a:rPr lang="cs-CZ" sz="1600" b="0" cap="none" dirty="0">
                <a:effectLst/>
                <a:latin typeface="Arial" panose="020B0604020202020204" pitchFamily="34" charset="0"/>
                <a:ea typeface="Calibri" panose="020F0502020204030204" pitchFamily="34" charset="0"/>
                <a:cs typeface="Times New Roman" panose="02020603050405020304" pitchFamily="18" charset="0"/>
              </a:rPr>
              <a:t>včetně vzniku, fungování a rozvoje komunitních center; programy aktivizace a participace cílových skupin a zvyšující jejich zapojování se do života v obci/ komunitě včetně aktivit podporujících rozvoj a posilování prvků svépomoci, vzájemné pomoci, sousedské výpomoci, sdílení a výměny zkušenosti, podpory dobrovolnictví a mezigenerační výměny a výpomoci</a:t>
            </a:r>
            <a:br>
              <a:rPr lang="cs-CZ" sz="1600" b="0" cap="none" dirty="0">
                <a:effectLst/>
                <a:latin typeface="Arial" panose="020B0604020202020204" pitchFamily="34" charset="0"/>
                <a:ea typeface="Calibri" panose="020F0502020204030204" pitchFamily="34" charset="0"/>
                <a:cs typeface="Times New Roman" panose="02020603050405020304" pitchFamily="18" charset="0"/>
              </a:rPr>
            </a:br>
            <a:br>
              <a:rPr lang="cs-CZ" sz="1600" b="0" cap="none" dirty="0">
                <a:effectLst/>
                <a:latin typeface="Arial" panose="020B0604020202020204" pitchFamily="34" charset="0"/>
                <a:ea typeface="Calibri" panose="020F0502020204030204" pitchFamily="34" charset="0"/>
                <a:cs typeface="Times New Roman" panose="02020603050405020304" pitchFamily="18" charset="0"/>
              </a:rPr>
            </a:br>
            <a:r>
              <a:rPr lang="cs-CZ" sz="1600" cap="none" dirty="0">
                <a:latin typeface="Arial" panose="020B0604020202020204" pitchFamily="34" charset="0"/>
                <a:ea typeface="Calibri" panose="020F0502020204030204" pitchFamily="34" charset="0"/>
                <a:cs typeface="Times New Roman" panose="02020603050405020304" pitchFamily="18" charset="0"/>
              </a:rPr>
              <a:t>2</a:t>
            </a:r>
            <a:r>
              <a:rPr lang="cs-CZ" sz="1600" cap="none" dirty="0">
                <a:effectLst/>
                <a:latin typeface="Arial" panose="020B0604020202020204" pitchFamily="34" charset="0"/>
                <a:ea typeface="Calibri" panose="020F0502020204030204" pitchFamily="34" charset="0"/>
                <a:cs typeface="Times New Roman" panose="02020603050405020304" pitchFamily="18" charset="0"/>
              </a:rPr>
              <a:t>. Podpora sociální práce</a:t>
            </a:r>
            <a:r>
              <a:rPr lang="cs-CZ" sz="1600" b="0" cap="none" dirty="0">
                <a:effectLst/>
                <a:latin typeface="Arial" panose="020B0604020202020204" pitchFamily="34" charset="0"/>
                <a:ea typeface="Calibri" panose="020F0502020204030204" pitchFamily="34" charset="0"/>
                <a:cs typeface="Times New Roman" panose="02020603050405020304" pitchFamily="18" charset="0"/>
              </a:rPr>
              <a:t> na území MAS s důrazem na posílení kompetencí obcí v přístupu k sociálně slabším a znevýhodněným občanům a zvýšení míry zapojení a aktivní participace obcí na řešení jejich situace </a:t>
            </a:r>
            <a:br>
              <a:rPr lang="cs-CZ" sz="1600" b="0" cap="none" dirty="0">
                <a:effectLst/>
                <a:latin typeface="Arial" panose="020B0604020202020204" pitchFamily="34" charset="0"/>
                <a:ea typeface="Calibri" panose="020F0502020204030204" pitchFamily="34" charset="0"/>
                <a:cs typeface="Times New Roman" panose="02020603050405020304" pitchFamily="18" charset="0"/>
              </a:rPr>
            </a:br>
            <a:br>
              <a:rPr lang="cs-CZ" sz="1600" b="0" cap="none" dirty="0">
                <a:effectLst/>
                <a:latin typeface="Arial" panose="020B0604020202020204" pitchFamily="34" charset="0"/>
                <a:ea typeface="Calibri" panose="020F0502020204030204" pitchFamily="34" charset="0"/>
                <a:cs typeface="Times New Roman" panose="02020603050405020304" pitchFamily="18" charset="0"/>
              </a:rPr>
            </a:br>
            <a:r>
              <a:rPr lang="cs-CZ" sz="1600" cap="none" dirty="0">
                <a:latin typeface="Arial" panose="020B0604020202020204" pitchFamily="34" charset="0"/>
                <a:ea typeface="Calibri" panose="020F0502020204030204" pitchFamily="34" charset="0"/>
                <a:cs typeface="Times New Roman" panose="02020603050405020304" pitchFamily="18" charset="0"/>
              </a:rPr>
              <a:t>3. </a:t>
            </a:r>
            <a:r>
              <a:rPr lang="cs-CZ" sz="1600" cap="none" dirty="0">
                <a:effectLst/>
                <a:latin typeface="Arial" panose="020B0604020202020204" pitchFamily="34" charset="0"/>
                <a:ea typeface="Times New Roman" panose="02020603050405020304" pitchFamily="18" charset="0"/>
              </a:rPr>
              <a:t>Podpora sdílené a neformální péče, včetně paliativní a domácí hospicové péče, homesharingu a dalších forem sdílené péče </a:t>
            </a:r>
            <a:r>
              <a:rPr lang="cs-CZ" sz="1600" b="0" cap="none" dirty="0">
                <a:effectLst/>
                <a:latin typeface="Arial" panose="020B0604020202020204" pitchFamily="34" charset="0"/>
                <a:ea typeface="Times New Roman" panose="02020603050405020304" pitchFamily="18" charset="0"/>
              </a:rPr>
              <a:t>a zajištění jejich dostupnosti i v malých obcích a v odlehlých venkovských regionech</a:t>
            </a:r>
            <a:br>
              <a:rPr lang="cs-CZ" sz="1600" b="0" cap="none" dirty="0">
                <a:effectLst/>
                <a:latin typeface="Arial" panose="020B0604020202020204" pitchFamily="34" charset="0"/>
                <a:ea typeface="Times New Roman" panose="02020603050405020304" pitchFamily="18" charset="0"/>
              </a:rPr>
            </a:br>
            <a:br>
              <a:rPr lang="cs-CZ" sz="1600" b="0" cap="none" dirty="0">
                <a:effectLst/>
                <a:latin typeface="Arial" panose="020B0604020202020204" pitchFamily="34" charset="0"/>
                <a:ea typeface="Times New Roman" panose="02020603050405020304" pitchFamily="18" charset="0"/>
              </a:rPr>
            </a:br>
            <a:r>
              <a:rPr lang="cs-CZ" sz="1600" cap="none" dirty="0">
                <a:effectLst/>
                <a:latin typeface="Arial" panose="020B0604020202020204" pitchFamily="34" charset="0"/>
                <a:ea typeface="Times New Roman" panose="02020603050405020304" pitchFamily="18" charset="0"/>
                <a:cs typeface="Times New Roman" panose="02020603050405020304" pitchFamily="18" charset="0"/>
              </a:rPr>
              <a:t>4. Zaměstnanostní programy</a:t>
            </a:r>
            <a:br>
              <a:rPr lang="cs-CZ" sz="1600" b="0" cap="none" dirty="0">
                <a:effectLst/>
                <a:latin typeface="Arial" panose="020B0604020202020204" pitchFamily="34" charset="0"/>
                <a:ea typeface="Times New Roman" panose="02020603050405020304" pitchFamily="18" charset="0"/>
                <a:cs typeface="Times New Roman" panose="02020603050405020304" pitchFamily="18" charset="0"/>
              </a:rPr>
            </a:br>
            <a:br>
              <a:rPr lang="cs-CZ" sz="1600" b="0" cap="none" dirty="0">
                <a:effectLst/>
                <a:latin typeface="Arial" panose="020B0604020202020204" pitchFamily="34" charset="0"/>
                <a:ea typeface="Times New Roman" panose="02020603050405020304" pitchFamily="18" charset="0"/>
                <a:cs typeface="Times New Roman" panose="02020603050405020304" pitchFamily="18" charset="0"/>
              </a:rPr>
            </a:br>
            <a:r>
              <a:rPr lang="cs-CZ" sz="1600" cap="none" dirty="0">
                <a:latin typeface="Arial" panose="020B0604020202020204" pitchFamily="34" charset="0"/>
                <a:cs typeface="Times New Roman" panose="02020603050405020304" pitchFamily="18" charset="0"/>
              </a:rPr>
              <a:t>5. Podpora rodin a posilování rodinných vazeb</a:t>
            </a:r>
            <a:br>
              <a:rPr lang="cs-CZ" sz="1600" b="0" cap="none" dirty="0">
                <a:latin typeface="Arial" panose="020B0604020202020204" pitchFamily="34" charset="0"/>
                <a:cs typeface="Times New Roman" panose="02020603050405020304" pitchFamily="18" charset="0"/>
              </a:rPr>
            </a:br>
            <a:br>
              <a:rPr lang="cs-CZ" sz="1600" b="0" cap="none" dirty="0">
                <a:latin typeface="Arial" panose="020B0604020202020204" pitchFamily="34" charset="0"/>
                <a:cs typeface="Times New Roman" panose="02020603050405020304" pitchFamily="18" charset="0"/>
              </a:rPr>
            </a:br>
            <a:r>
              <a:rPr lang="cs-CZ" sz="1600" cap="none" dirty="0">
                <a:latin typeface="Arial" panose="020B0604020202020204" pitchFamily="34" charset="0"/>
                <a:cs typeface="Times New Roman" panose="02020603050405020304" pitchFamily="18" charset="0"/>
              </a:rPr>
              <a:t>6. Dluhové  poradenství</a:t>
            </a:r>
            <a:br>
              <a:rPr lang="cs-CZ" sz="1600" b="0" cap="none" dirty="0">
                <a:latin typeface="Arial" panose="020B0604020202020204" pitchFamily="34" charset="0"/>
                <a:cs typeface="Times New Roman" panose="02020603050405020304" pitchFamily="18" charset="0"/>
              </a:rPr>
            </a:br>
            <a:br>
              <a:rPr lang="cs-CZ" sz="1600" b="0" cap="none" dirty="0">
                <a:effectLst/>
                <a:latin typeface="Calibri" panose="020F0502020204030204" pitchFamily="34" charset="0"/>
                <a:ea typeface="Calibri" panose="020F0502020204030204" pitchFamily="34" charset="0"/>
                <a:cs typeface="Times New Roman" panose="02020603050405020304" pitchFamily="18" charset="0"/>
              </a:rPr>
            </a:br>
            <a:br>
              <a:rPr lang="cs-CZ" sz="1400" b="0" cap="none" dirty="0">
                <a:effectLst/>
                <a:latin typeface="Times New Roman" panose="02020603050405020304" pitchFamily="18" charset="0"/>
                <a:ea typeface="Times New Roman" panose="02020603050405020304" pitchFamily="18" charset="0"/>
              </a:rPr>
            </a:br>
            <a:br>
              <a:rPr lang="cs-CZ" sz="1400" b="0" cap="none" dirty="0">
                <a:effectLst/>
                <a:latin typeface="Calibri" panose="020F0502020204030204" pitchFamily="34" charset="0"/>
                <a:ea typeface="Calibri" panose="020F0502020204030204" pitchFamily="34" charset="0"/>
                <a:cs typeface="Times New Roman" panose="02020603050405020304" pitchFamily="18" charset="0"/>
              </a:rPr>
            </a:br>
            <a:br>
              <a:rPr lang="cs-CZ" sz="1400" b="0" cap="none" dirty="0">
                <a:effectLst/>
                <a:latin typeface="Calibri" panose="020F0502020204030204" pitchFamily="34" charset="0"/>
                <a:ea typeface="Calibri" panose="020F0502020204030204" pitchFamily="34" charset="0"/>
                <a:cs typeface="Times New Roman" panose="02020603050405020304" pitchFamily="18" charset="0"/>
              </a:rPr>
            </a:br>
            <a:br>
              <a:rPr lang="cs-CZ" sz="2000" b="0" cap="none" dirty="0">
                <a:effectLst/>
                <a:latin typeface="Calibri" panose="020F0502020204030204" pitchFamily="34" charset="0"/>
                <a:ea typeface="Calibri" panose="020F0502020204030204" pitchFamily="34" charset="0"/>
                <a:cs typeface="Times New Roman" panose="02020603050405020304" pitchFamily="18" charset="0"/>
              </a:rPr>
            </a:br>
            <a:endParaRPr lang="cs-CZ" sz="2000" b="0" cap="none" dirty="0"/>
          </a:p>
        </p:txBody>
      </p:sp>
    </p:spTree>
    <p:extLst>
      <p:ext uri="{BB962C8B-B14F-4D97-AF65-F5344CB8AC3E}">
        <p14:creationId xmlns:p14="http://schemas.microsoft.com/office/powerpoint/2010/main" val="40879764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489ED95-7956-4C9A-9A74-8533D9B96018}"/>
              </a:ext>
            </a:extLst>
          </p:cNvPr>
          <p:cNvSpPr>
            <a:spLocks noGrp="1"/>
          </p:cNvSpPr>
          <p:nvPr>
            <p:ph type="title"/>
          </p:nvPr>
        </p:nvSpPr>
        <p:spPr>
          <a:xfrm>
            <a:off x="539552" y="2204864"/>
            <a:ext cx="8244448" cy="2448272"/>
          </a:xfrm>
        </p:spPr>
        <p:txBody>
          <a:bodyPr/>
          <a:lstStyle/>
          <a:p>
            <a:pPr algn="ctr"/>
            <a:br>
              <a:rPr lang="cs-CZ" dirty="0"/>
            </a:br>
            <a:r>
              <a:rPr lang="cs-CZ" sz="3200" dirty="0"/>
              <a:t>nejčastější dotazy</a:t>
            </a:r>
            <a:br>
              <a:rPr lang="cs-CZ" sz="3200" dirty="0"/>
            </a:br>
            <a:r>
              <a:rPr lang="cs-CZ" sz="3200" dirty="0"/>
              <a:t> </a:t>
            </a:r>
            <a:br>
              <a:rPr lang="cs-CZ" sz="3200" dirty="0"/>
            </a:br>
            <a:r>
              <a:rPr lang="cs-CZ" sz="3200" dirty="0"/>
              <a:t>z konzultací</a:t>
            </a:r>
            <a:br>
              <a:rPr lang="cs-CZ" dirty="0"/>
            </a:br>
            <a:br>
              <a:rPr lang="cs-CZ" dirty="0"/>
            </a:br>
            <a:endParaRPr lang="cs-CZ" dirty="0"/>
          </a:p>
        </p:txBody>
      </p:sp>
    </p:spTree>
    <p:extLst>
      <p:ext uri="{BB962C8B-B14F-4D97-AF65-F5344CB8AC3E}">
        <p14:creationId xmlns:p14="http://schemas.microsoft.com/office/powerpoint/2010/main" val="210057698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DCF006A-E9D8-4E3D-B147-E02D1429BE63}"/>
              </a:ext>
            </a:extLst>
          </p:cNvPr>
          <p:cNvSpPr>
            <a:spLocks noGrp="1"/>
          </p:cNvSpPr>
          <p:nvPr>
            <p:ph type="title"/>
          </p:nvPr>
        </p:nvSpPr>
        <p:spPr/>
        <p:txBody>
          <a:bodyPr/>
          <a:lstStyle/>
          <a:p>
            <a:r>
              <a:rPr lang="cs-CZ" sz="2800" dirty="0"/>
              <a:t>Nejčastější dotazy z konzultací</a:t>
            </a:r>
          </a:p>
        </p:txBody>
      </p:sp>
      <p:sp>
        <p:nvSpPr>
          <p:cNvPr id="3" name="Zástupný obsah 2">
            <a:extLst>
              <a:ext uri="{FF2B5EF4-FFF2-40B4-BE49-F238E27FC236}">
                <a16:creationId xmlns:a16="http://schemas.microsoft.com/office/drawing/2014/main" id="{E2F855CD-C061-40B5-BE82-8B7B9F1E170F}"/>
              </a:ext>
            </a:extLst>
          </p:cNvPr>
          <p:cNvSpPr>
            <a:spLocks noGrp="1"/>
          </p:cNvSpPr>
          <p:nvPr>
            <p:ph idx="1"/>
          </p:nvPr>
        </p:nvSpPr>
        <p:spPr>
          <a:xfrm>
            <a:off x="540000" y="1196752"/>
            <a:ext cx="8064000" cy="4896544"/>
          </a:xfrm>
        </p:spPr>
        <p:txBody>
          <a:bodyPr/>
          <a:lstStyle/>
          <a:p>
            <a:pPr marL="0" indent="0" algn="just">
              <a:spcAft>
                <a:spcPts val="1100"/>
              </a:spcAft>
              <a:buNone/>
            </a:pPr>
            <a:r>
              <a:rPr lang="cs-CZ" sz="2000" b="1" dirty="0"/>
              <a:t>Veřejná podpora</a:t>
            </a:r>
            <a:r>
              <a:rPr lang="cs-CZ" sz="2000" dirty="0"/>
              <a:t>, zejména v oblasti komunitních venkovských táborů, půjčování kompenzačních pomůcek, zaměstnanosti a vzdělávání</a:t>
            </a:r>
          </a:p>
          <a:p>
            <a:pPr algn="just">
              <a:spcAft>
                <a:spcPts val="1100"/>
              </a:spcAft>
              <a:buFont typeface="Wingdings" panose="05000000000000000000" pitchFamily="2" charset="2"/>
              <a:buChar char="Ø"/>
            </a:pPr>
            <a:r>
              <a:rPr lang="cs-CZ" sz="2000" dirty="0"/>
              <a:t>veřejná podpora bude posuzována individuálně jako v OPZ</a:t>
            </a:r>
          </a:p>
          <a:p>
            <a:pPr>
              <a:buFont typeface="Wingdings" panose="05000000000000000000" pitchFamily="2" charset="2"/>
              <a:buChar char="Ø"/>
            </a:pPr>
            <a:r>
              <a:rPr lang="cs-CZ" sz="2000" dirty="0"/>
              <a:t>posuzuje se, zda realizací projektu vzniká nějakému subjektu (příjemci, partnerovi, dalšímu subjektu) výhoda, kterou by bez dotace nezískal, tj. zda je tento subjekt díky tomu zvýhodněn na trhu</a:t>
            </a:r>
          </a:p>
          <a:p>
            <a:pPr>
              <a:buFont typeface="Wingdings" panose="05000000000000000000" pitchFamily="2" charset="2"/>
              <a:buChar char="Ø"/>
            </a:pPr>
            <a:r>
              <a:rPr lang="cs-CZ" sz="2000" dirty="0"/>
              <a:t>dále se posuzuje, zda při realizaci aktivity hrozí zásah do stávajícího trhu s nějakou službou a zda tento zásah představuje omezení/vytěsnění běžné konkurence (př. MAS bude nabízet běžné komerční služby, které by mohly být dostupné také v odlehlejší lokalitě)</a:t>
            </a:r>
          </a:p>
          <a:p>
            <a:pPr marL="0" indent="0">
              <a:buNone/>
            </a:pPr>
            <a:endParaRPr lang="cs-CZ" dirty="0"/>
          </a:p>
        </p:txBody>
      </p:sp>
      <p:sp>
        <p:nvSpPr>
          <p:cNvPr id="4" name="Zástupný symbol pro číslo snímku 3">
            <a:extLst>
              <a:ext uri="{FF2B5EF4-FFF2-40B4-BE49-F238E27FC236}">
                <a16:creationId xmlns:a16="http://schemas.microsoft.com/office/drawing/2014/main" id="{3EB57488-F404-4567-A831-3AFBC3EF05FE}"/>
              </a:ext>
            </a:extLst>
          </p:cNvPr>
          <p:cNvSpPr>
            <a:spLocks noGrp="1"/>
          </p:cNvSpPr>
          <p:nvPr>
            <p:ph type="sldNum" sz="quarter" idx="12"/>
          </p:nvPr>
        </p:nvSpPr>
        <p:spPr/>
        <p:txBody>
          <a:bodyPr/>
          <a:lstStyle/>
          <a:p>
            <a:fld id="{479BF083-4774-43B1-9AB0-5CC1AC5DD8EE}" type="slidenum">
              <a:rPr lang="cs-CZ" smtClean="0"/>
              <a:pPr/>
              <a:t>51</a:t>
            </a:fld>
            <a:endParaRPr lang="cs-CZ" dirty="0"/>
          </a:p>
        </p:txBody>
      </p:sp>
    </p:spTree>
    <p:extLst>
      <p:ext uri="{BB962C8B-B14F-4D97-AF65-F5344CB8AC3E}">
        <p14:creationId xmlns:p14="http://schemas.microsoft.com/office/powerpoint/2010/main" val="176320471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DCF006A-E9D8-4E3D-B147-E02D1429BE63}"/>
              </a:ext>
            </a:extLst>
          </p:cNvPr>
          <p:cNvSpPr>
            <a:spLocks noGrp="1"/>
          </p:cNvSpPr>
          <p:nvPr>
            <p:ph type="title"/>
          </p:nvPr>
        </p:nvSpPr>
        <p:spPr/>
        <p:txBody>
          <a:bodyPr/>
          <a:lstStyle/>
          <a:p>
            <a:r>
              <a:rPr lang="cs-CZ" sz="2800" dirty="0"/>
              <a:t>Nejčastější dotazy z konzultací</a:t>
            </a:r>
          </a:p>
        </p:txBody>
      </p:sp>
      <p:sp>
        <p:nvSpPr>
          <p:cNvPr id="3" name="Zástupný obsah 2">
            <a:extLst>
              <a:ext uri="{FF2B5EF4-FFF2-40B4-BE49-F238E27FC236}">
                <a16:creationId xmlns:a16="http://schemas.microsoft.com/office/drawing/2014/main" id="{E2F855CD-C061-40B5-BE82-8B7B9F1E170F}"/>
              </a:ext>
            </a:extLst>
          </p:cNvPr>
          <p:cNvSpPr>
            <a:spLocks noGrp="1"/>
          </p:cNvSpPr>
          <p:nvPr>
            <p:ph idx="1"/>
          </p:nvPr>
        </p:nvSpPr>
        <p:spPr>
          <a:xfrm>
            <a:off x="540000" y="1080000"/>
            <a:ext cx="8064000" cy="5373336"/>
          </a:xfrm>
        </p:spPr>
        <p:txBody>
          <a:bodyPr/>
          <a:lstStyle/>
          <a:p>
            <a:pPr>
              <a:buFont typeface="Wingdings" panose="05000000000000000000" pitchFamily="2" charset="2"/>
              <a:buChar char="Ø"/>
            </a:pPr>
            <a:r>
              <a:rPr lang="cs-CZ" sz="2000" dirty="0"/>
              <a:t>živnostenské oprávnění může být dobrým vodítkem v posouzení, zda je subjekt podnikem, ale definice je dle pravidel pro veřejnou podporu komplexnější</a:t>
            </a:r>
          </a:p>
          <a:p>
            <a:pPr>
              <a:buFont typeface="Wingdings" panose="05000000000000000000" pitchFamily="2" charset="2"/>
              <a:buChar char="Ø"/>
            </a:pPr>
            <a:r>
              <a:rPr lang="cs-CZ" sz="2000" dirty="0"/>
              <a:t>výzva ŘO bude upozorňovat na to, které výdaje mohou zakládat veřejnou podporu (např. v zaměstnanosti, půjčování kompenzačních pomůcek, komunitní tábory)</a:t>
            </a:r>
          </a:p>
          <a:p>
            <a:pPr>
              <a:buFont typeface="Wingdings" panose="05000000000000000000" pitchFamily="2" charset="2"/>
              <a:buChar char="Ø"/>
            </a:pPr>
            <a:r>
              <a:rPr lang="cs-CZ" sz="2000" dirty="0"/>
              <a:t>limit podpory de minimis 200 000 EUR, podniky činné v prvovýrobě zemědělských produktů 20 000 EUR  </a:t>
            </a:r>
          </a:p>
          <a:p>
            <a:pPr>
              <a:buFont typeface="Wingdings" panose="05000000000000000000" pitchFamily="2" charset="2"/>
              <a:buChar char="Ø"/>
            </a:pPr>
            <a:r>
              <a:rPr lang="cs-CZ" sz="2000" dirty="0"/>
              <a:t>po přidělení podpory - zápis do registru de minimis</a:t>
            </a:r>
          </a:p>
          <a:p>
            <a:pPr>
              <a:buFont typeface="Wingdings" panose="05000000000000000000" pitchFamily="2" charset="2"/>
              <a:buChar char="Ø"/>
            </a:pPr>
            <a:r>
              <a:rPr lang="cs-CZ" sz="2000" dirty="0"/>
              <a:t>VP může jít i za partnerem projektu s </a:t>
            </a:r>
            <a:r>
              <a:rPr lang="cs-CZ" sz="2000" dirty="0" err="1"/>
              <a:t>fin</a:t>
            </a:r>
            <a:r>
              <a:rPr lang="cs-CZ" sz="2000" dirty="0"/>
              <a:t>. příspěvkem nebo za dalším subjektem</a:t>
            </a:r>
          </a:p>
          <a:p>
            <a:pPr marL="0" lvl="0" indent="0">
              <a:buNone/>
            </a:pPr>
            <a:r>
              <a:rPr lang="cs-CZ" sz="2000" b="1" dirty="0"/>
              <a:t>VP x přímé náklady:</a:t>
            </a:r>
            <a:r>
              <a:rPr lang="cs-CZ" sz="2000" dirty="0"/>
              <a:t> </a:t>
            </a:r>
          </a:p>
          <a:p>
            <a:pPr lvl="0">
              <a:buFont typeface="Wingdings" panose="05000000000000000000" pitchFamily="2" charset="2"/>
              <a:buChar char="Ø"/>
            </a:pPr>
            <a:r>
              <a:rPr lang="cs-CZ" sz="2000" dirty="0"/>
              <a:t>vyčíslí se příslušná část přímých nákladů plus 40 % podíl z paušálu</a:t>
            </a:r>
          </a:p>
          <a:p>
            <a:pPr>
              <a:buFont typeface="Wingdings" panose="05000000000000000000" pitchFamily="2" charset="2"/>
              <a:buChar char="Ø"/>
            </a:pPr>
            <a:endParaRPr lang="cs-CZ" sz="2000" dirty="0"/>
          </a:p>
          <a:p>
            <a:pPr marL="0" indent="0">
              <a:buNone/>
            </a:pPr>
            <a:endParaRPr lang="cs-CZ" dirty="0"/>
          </a:p>
          <a:p>
            <a:pPr>
              <a:buFont typeface="Wingdings" panose="05000000000000000000" pitchFamily="2" charset="2"/>
              <a:buChar char="q"/>
            </a:pPr>
            <a:endParaRPr lang="cs-CZ" dirty="0"/>
          </a:p>
          <a:p>
            <a:pPr marL="0" indent="0">
              <a:buNone/>
            </a:pPr>
            <a:endParaRPr lang="cs-CZ" dirty="0"/>
          </a:p>
        </p:txBody>
      </p:sp>
      <p:sp>
        <p:nvSpPr>
          <p:cNvPr id="4" name="Zástupný symbol pro číslo snímku 3">
            <a:extLst>
              <a:ext uri="{FF2B5EF4-FFF2-40B4-BE49-F238E27FC236}">
                <a16:creationId xmlns:a16="http://schemas.microsoft.com/office/drawing/2014/main" id="{3EB57488-F404-4567-A831-3AFBC3EF05FE}"/>
              </a:ext>
            </a:extLst>
          </p:cNvPr>
          <p:cNvSpPr>
            <a:spLocks noGrp="1"/>
          </p:cNvSpPr>
          <p:nvPr>
            <p:ph type="sldNum" sz="quarter" idx="12"/>
          </p:nvPr>
        </p:nvSpPr>
        <p:spPr/>
        <p:txBody>
          <a:bodyPr/>
          <a:lstStyle/>
          <a:p>
            <a:fld id="{479BF083-4774-43B1-9AB0-5CC1AC5DD8EE}" type="slidenum">
              <a:rPr lang="cs-CZ" smtClean="0"/>
              <a:pPr/>
              <a:t>52</a:t>
            </a:fld>
            <a:endParaRPr lang="cs-CZ" dirty="0"/>
          </a:p>
        </p:txBody>
      </p:sp>
    </p:spTree>
    <p:extLst>
      <p:ext uri="{BB962C8B-B14F-4D97-AF65-F5344CB8AC3E}">
        <p14:creationId xmlns:p14="http://schemas.microsoft.com/office/powerpoint/2010/main" val="248809391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DCF006A-E9D8-4E3D-B147-E02D1429BE63}"/>
              </a:ext>
            </a:extLst>
          </p:cNvPr>
          <p:cNvSpPr>
            <a:spLocks noGrp="1"/>
          </p:cNvSpPr>
          <p:nvPr>
            <p:ph type="title"/>
          </p:nvPr>
        </p:nvSpPr>
        <p:spPr/>
        <p:txBody>
          <a:bodyPr/>
          <a:lstStyle/>
          <a:p>
            <a:r>
              <a:rPr lang="cs-CZ" sz="2800" dirty="0"/>
              <a:t>Nejčastější dotazy z konzultací</a:t>
            </a:r>
          </a:p>
        </p:txBody>
      </p:sp>
      <p:sp>
        <p:nvSpPr>
          <p:cNvPr id="3" name="Zástupný obsah 2">
            <a:extLst>
              <a:ext uri="{FF2B5EF4-FFF2-40B4-BE49-F238E27FC236}">
                <a16:creationId xmlns:a16="http://schemas.microsoft.com/office/drawing/2014/main" id="{E2F855CD-C061-40B5-BE82-8B7B9F1E170F}"/>
              </a:ext>
            </a:extLst>
          </p:cNvPr>
          <p:cNvSpPr>
            <a:spLocks noGrp="1"/>
          </p:cNvSpPr>
          <p:nvPr>
            <p:ph idx="1"/>
          </p:nvPr>
        </p:nvSpPr>
        <p:spPr>
          <a:xfrm>
            <a:off x="540000" y="1196752"/>
            <a:ext cx="8064000" cy="4896544"/>
          </a:xfrm>
        </p:spPr>
        <p:txBody>
          <a:bodyPr/>
          <a:lstStyle/>
          <a:p>
            <a:pPr marL="0" indent="0" algn="just">
              <a:spcAft>
                <a:spcPts val="1100"/>
              </a:spcAft>
              <a:buNone/>
            </a:pPr>
            <a:r>
              <a:rPr lang="cs-CZ" sz="2000" b="1" dirty="0"/>
              <a:t>Mimo režim VP:</a:t>
            </a:r>
          </a:p>
          <a:p>
            <a:pPr algn="just">
              <a:spcAft>
                <a:spcPts val="1100"/>
              </a:spcAft>
              <a:buFont typeface="Wingdings" panose="05000000000000000000" pitchFamily="2" charset="2"/>
              <a:buChar char="Ø"/>
            </a:pPr>
            <a:r>
              <a:rPr lang="cs-CZ" sz="2000" dirty="0"/>
              <a:t>tábory jako vyústění soustavné celoroční práce s dětmi</a:t>
            </a:r>
          </a:p>
          <a:p>
            <a:pPr>
              <a:buFont typeface="Wingdings" panose="05000000000000000000" pitchFamily="2" charset="2"/>
              <a:buChar char="Ø"/>
            </a:pPr>
            <a:r>
              <a:rPr lang="cs-CZ" sz="2000" dirty="0"/>
              <a:t>pracovní místa vytvářená obcemi, pokud se nejedná o hospodářskou činnost obce</a:t>
            </a:r>
          </a:p>
          <a:p>
            <a:pPr>
              <a:buFont typeface="Wingdings" panose="05000000000000000000" pitchFamily="2" charset="2"/>
              <a:buChar char="Ø"/>
            </a:pPr>
            <a:r>
              <a:rPr lang="cs-CZ" sz="2000" kern="1200" dirty="0">
                <a:solidFill>
                  <a:schemeClr val="tx1"/>
                </a:solidFill>
                <a:latin typeface="+mn-lt"/>
                <a:ea typeface="+mn-ea"/>
                <a:cs typeface="+mn-cs"/>
              </a:rPr>
              <a:t>vzdělávání</a:t>
            </a:r>
            <a:r>
              <a:rPr lang="cs-CZ" sz="2000" kern="1200" dirty="0">
                <a:solidFill>
                  <a:schemeClr val="tx1"/>
                </a:solidFill>
                <a:effectLst/>
                <a:latin typeface="+mn-lt"/>
                <a:ea typeface="+mn-ea"/>
                <a:cs typeface="+mn-cs"/>
              </a:rPr>
              <a:t>, které je povinné na základě platných právních předpisů </a:t>
            </a:r>
            <a:r>
              <a:rPr lang="cs-CZ" sz="2000" kern="1200" dirty="0">
                <a:solidFill>
                  <a:schemeClr val="tx1"/>
                </a:solidFill>
                <a:latin typeface="+mn-lt"/>
                <a:ea typeface="+mn-ea"/>
                <a:cs typeface="+mn-cs"/>
              </a:rPr>
              <a:t>(ne ve smyslu jazykové vzdělávání apod.)</a:t>
            </a:r>
          </a:p>
          <a:p>
            <a:pPr>
              <a:buFont typeface="Wingdings" panose="05000000000000000000" pitchFamily="2" charset="2"/>
              <a:buChar char="Ø"/>
            </a:pPr>
            <a:r>
              <a:rPr lang="cs-CZ" sz="2000" dirty="0"/>
              <a:t>mzdové příspěvky na tréninková pracovní místa maximálně do pěti měsíců </a:t>
            </a:r>
          </a:p>
          <a:p>
            <a:pPr>
              <a:buFont typeface="Wingdings" panose="05000000000000000000" pitchFamily="2" charset="2"/>
              <a:buChar char="Ø"/>
            </a:pPr>
            <a:r>
              <a:rPr lang="cs-CZ" sz="2000" dirty="0"/>
              <a:t>vzdělávání / poradenství poskytované zájemcům o podnikání do okamžiku, kdy se stanou podnikateli (např. získají živnostenský list)</a:t>
            </a:r>
          </a:p>
          <a:p>
            <a:pPr>
              <a:buFont typeface="Wingdings" panose="05000000000000000000" pitchFamily="2" charset="2"/>
              <a:buChar char="Ø"/>
            </a:pPr>
            <a:r>
              <a:rPr lang="cs-CZ" sz="2000" dirty="0"/>
              <a:t>vybavení tréninkového pracoviště, pokud subjekt výstupy svého fungování na trhu za úplatu nenabízí / neposkytuje</a:t>
            </a:r>
          </a:p>
          <a:p>
            <a:pPr>
              <a:buFont typeface="Wingdings" panose="05000000000000000000" pitchFamily="2" charset="2"/>
              <a:buChar char="Ø"/>
            </a:pPr>
            <a:endParaRPr lang="cs-CZ" sz="2000" dirty="0"/>
          </a:p>
          <a:p>
            <a:pPr algn="just">
              <a:spcAft>
                <a:spcPts val="1100"/>
              </a:spcAft>
              <a:buFontTx/>
              <a:buChar char="-"/>
            </a:pPr>
            <a:endParaRPr lang="cs-CZ" sz="2000" dirty="0"/>
          </a:p>
          <a:p>
            <a:pPr algn="just">
              <a:spcAft>
                <a:spcPts val="1100"/>
              </a:spcAft>
              <a:buFontTx/>
              <a:buChar char="-"/>
            </a:pPr>
            <a:endParaRPr lang="cs-CZ" sz="2000" dirty="0"/>
          </a:p>
          <a:p>
            <a:pPr marL="0" indent="0">
              <a:buNone/>
            </a:pPr>
            <a:endParaRPr lang="cs-CZ" dirty="0"/>
          </a:p>
          <a:p>
            <a:pPr>
              <a:buFont typeface="Wingdings" panose="05000000000000000000" pitchFamily="2" charset="2"/>
              <a:buChar char="q"/>
            </a:pPr>
            <a:endParaRPr lang="cs-CZ" dirty="0"/>
          </a:p>
          <a:p>
            <a:pPr marL="0" indent="0">
              <a:buNone/>
            </a:pPr>
            <a:endParaRPr lang="cs-CZ" dirty="0"/>
          </a:p>
        </p:txBody>
      </p:sp>
      <p:sp>
        <p:nvSpPr>
          <p:cNvPr id="4" name="Zástupný symbol pro číslo snímku 3">
            <a:extLst>
              <a:ext uri="{FF2B5EF4-FFF2-40B4-BE49-F238E27FC236}">
                <a16:creationId xmlns:a16="http://schemas.microsoft.com/office/drawing/2014/main" id="{3EB57488-F404-4567-A831-3AFBC3EF05FE}"/>
              </a:ext>
            </a:extLst>
          </p:cNvPr>
          <p:cNvSpPr>
            <a:spLocks noGrp="1"/>
          </p:cNvSpPr>
          <p:nvPr>
            <p:ph type="sldNum" sz="quarter" idx="12"/>
          </p:nvPr>
        </p:nvSpPr>
        <p:spPr/>
        <p:txBody>
          <a:bodyPr/>
          <a:lstStyle/>
          <a:p>
            <a:fld id="{479BF083-4774-43B1-9AB0-5CC1AC5DD8EE}" type="slidenum">
              <a:rPr lang="cs-CZ" smtClean="0"/>
              <a:pPr/>
              <a:t>53</a:t>
            </a:fld>
            <a:endParaRPr lang="cs-CZ" dirty="0"/>
          </a:p>
        </p:txBody>
      </p:sp>
    </p:spTree>
    <p:extLst>
      <p:ext uri="{BB962C8B-B14F-4D97-AF65-F5344CB8AC3E}">
        <p14:creationId xmlns:p14="http://schemas.microsoft.com/office/powerpoint/2010/main" val="404328493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DCF006A-E9D8-4E3D-B147-E02D1429BE63}"/>
              </a:ext>
            </a:extLst>
          </p:cNvPr>
          <p:cNvSpPr>
            <a:spLocks noGrp="1"/>
          </p:cNvSpPr>
          <p:nvPr>
            <p:ph type="title"/>
          </p:nvPr>
        </p:nvSpPr>
        <p:spPr/>
        <p:txBody>
          <a:bodyPr/>
          <a:lstStyle/>
          <a:p>
            <a:r>
              <a:rPr lang="cs-CZ" sz="2800" dirty="0"/>
              <a:t>Nejčastější dotazy z konzultací</a:t>
            </a:r>
          </a:p>
        </p:txBody>
      </p:sp>
      <p:sp>
        <p:nvSpPr>
          <p:cNvPr id="3" name="Zástupný obsah 2">
            <a:extLst>
              <a:ext uri="{FF2B5EF4-FFF2-40B4-BE49-F238E27FC236}">
                <a16:creationId xmlns:a16="http://schemas.microsoft.com/office/drawing/2014/main" id="{E2F855CD-C061-40B5-BE82-8B7B9F1E170F}"/>
              </a:ext>
            </a:extLst>
          </p:cNvPr>
          <p:cNvSpPr>
            <a:spLocks noGrp="1"/>
          </p:cNvSpPr>
          <p:nvPr>
            <p:ph idx="1"/>
          </p:nvPr>
        </p:nvSpPr>
        <p:spPr>
          <a:xfrm>
            <a:off x="540000" y="1196752"/>
            <a:ext cx="8064000" cy="5688632"/>
          </a:xfrm>
        </p:spPr>
        <p:txBody>
          <a:bodyPr/>
          <a:lstStyle/>
          <a:p>
            <a:pPr marL="0" indent="0">
              <a:buNone/>
            </a:pPr>
            <a:r>
              <a:rPr lang="cs-CZ" sz="1800" b="1" dirty="0"/>
              <a:t>Aktivity, které mohou zakládat veřejnou podporu:</a:t>
            </a:r>
          </a:p>
          <a:p>
            <a:pPr>
              <a:lnSpc>
                <a:spcPct val="100000"/>
              </a:lnSpc>
              <a:buFont typeface="Wingdings" panose="05000000000000000000" pitchFamily="2" charset="2"/>
              <a:buChar char="Ø"/>
            </a:pPr>
            <a:r>
              <a:rPr lang="cs-CZ" sz="1800" dirty="0"/>
              <a:t>komunitní tábory jako jednorázová akce</a:t>
            </a:r>
          </a:p>
          <a:p>
            <a:pPr>
              <a:lnSpc>
                <a:spcPct val="100000"/>
              </a:lnSpc>
              <a:buFont typeface="Wingdings" panose="05000000000000000000" pitchFamily="2" charset="2"/>
              <a:buChar char="Ø"/>
            </a:pPr>
            <a:r>
              <a:rPr lang="cs-CZ" sz="1800" dirty="0"/>
              <a:t>půjčovny kompenzačních pomůcek (za úplatu i bezplatné)</a:t>
            </a:r>
          </a:p>
          <a:p>
            <a:pPr>
              <a:lnSpc>
                <a:spcPct val="100000"/>
              </a:lnSpc>
              <a:buFont typeface="Wingdings" panose="05000000000000000000" pitchFamily="2" charset="2"/>
              <a:buChar char="Ø"/>
            </a:pPr>
            <a:r>
              <a:rPr lang="cs-CZ" sz="1800" dirty="0"/>
              <a:t>komerční kulturní akce komunitního centra</a:t>
            </a:r>
          </a:p>
          <a:p>
            <a:pPr>
              <a:lnSpc>
                <a:spcPct val="100000"/>
              </a:lnSpc>
              <a:buFont typeface="Wingdings" panose="05000000000000000000" pitchFamily="2" charset="2"/>
              <a:buChar char="Ø"/>
            </a:pPr>
            <a:r>
              <a:rPr lang="cs-CZ" sz="1800" dirty="0"/>
              <a:t>zpracovny ovoce, zeleniny, bylin, medu apod.</a:t>
            </a:r>
          </a:p>
          <a:p>
            <a:pPr>
              <a:lnSpc>
                <a:spcPct val="100000"/>
              </a:lnSpc>
              <a:buFont typeface="Wingdings" panose="05000000000000000000" pitchFamily="2" charset="2"/>
              <a:buChar char="Ø"/>
            </a:pPr>
            <a:r>
              <a:rPr lang="cs-CZ" sz="1800" dirty="0"/>
              <a:t>vzdělávání / poradenství poskytované zájemcům o podnikání od okamžiku, kdy se stanou podnikateli (např. získají živnostenský list)</a:t>
            </a:r>
          </a:p>
          <a:p>
            <a:pPr>
              <a:lnSpc>
                <a:spcPct val="100000"/>
              </a:lnSpc>
              <a:buFont typeface="Wingdings" panose="05000000000000000000" pitchFamily="2" charset="2"/>
              <a:buChar char="Ø"/>
            </a:pPr>
            <a:r>
              <a:rPr lang="cs-CZ" sz="1800" dirty="0"/>
              <a:t>mzdové příspěvky na pracovní místa vytvořená na 6 měsíců a déle, vybavení pracoviště, vzdělávání po nástupu na pracovní místo  - pokud je zaměstnavatel soutěžitelem na trhu </a:t>
            </a:r>
          </a:p>
          <a:p>
            <a:pPr>
              <a:lnSpc>
                <a:spcPct val="100000"/>
              </a:lnSpc>
              <a:buFont typeface="Wingdings" panose="05000000000000000000" pitchFamily="2" charset="2"/>
              <a:buChar char="Ø"/>
            </a:pPr>
            <a:r>
              <a:rPr lang="cs-CZ" sz="1800" dirty="0"/>
              <a:t>vybavení tréninkového pracoviště, pokud subjekt poskytuje služby či prodává produkty za úplatu jakožto soutěžitel na trhu</a:t>
            </a:r>
          </a:p>
          <a:p>
            <a:pPr>
              <a:lnSpc>
                <a:spcPct val="100000"/>
              </a:lnSpc>
              <a:buFont typeface="Wingdings" panose="05000000000000000000" pitchFamily="2" charset="2"/>
              <a:buChar char="Ø"/>
            </a:pPr>
            <a:r>
              <a:rPr lang="cs-CZ" sz="1800" dirty="0"/>
              <a:t>vzdělávání pracovníků v sociálních službách nad rámec zákona   </a:t>
            </a:r>
          </a:p>
          <a:p>
            <a:pPr marL="0" indent="0">
              <a:lnSpc>
                <a:spcPct val="100000"/>
              </a:lnSpc>
              <a:buNone/>
            </a:pPr>
            <a:r>
              <a:rPr lang="cs-CZ" sz="1800" dirty="0"/>
              <a:t>      č. 108/2006 Sb., o sociálních službách</a:t>
            </a:r>
          </a:p>
          <a:p>
            <a:pPr>
              <a:buFont typeface="Wingdings" panose="05000000000000000000" pitchFamily="2" charset="2"/>
              <a:buChar char="Ø"/>
            </a:pPr>
            <a:endParaRPr lang="cs-CZ" sz="1800" dirty="0"/>
          </a:p>
          <a:p>
            <a:pPr>
              <a:buFont typeface="Wingdings" panose="05000000000000000000" pitchFamily="2" charset="2"/>
              <a:buChar char="Ø"/>
            </a:pPr>
            <a:endParaRPr lang="cs-CZ" sz="1800" dirty="0"/>
          </a:p>
          <a:p>
            <a:pPr algn="just">
              <a:spcAft>
                <a:spcPts val="1100"/>
              </a:spcAft>
              <a:buFontTx/>
              <a:buChar char="-"/>
            </a:pPr>
            <a:endParaRPr lang="cs-CZ" sz="1800" dirty="0"/>
          </a:p>
          <a:p>
            <a:pPr marL="0" indent="0">
              <a:buNone/>
            </a:pPr>
            <a:endParaRPr lang="cs-CZ" sz="1800" dirty="0"/>
          </a:p>
          <a:p>
            <a:pPr>
              <a:buFont typeface="Wingdings" panose="05000000000000000000" pitchFamily="2" charset="2"/>
              <a:buChar char="q"/>
            </a:pPr>
            <a:endParaRPr lang="cs-CZ" sz="1800" dirty="0"/>
          </a:p>
          <a:p>
            <a:pPr marL="0" indent="0">
              <a:buNone/>
            </a:pPr>
            <a:endParaRPr lang="cs-CZ" sz="1800" dirty="0"/>
          </a:p>
        </p:txBody>
      </p:sp>
      <p:sp>
        <p:nvSpPr>
          <p:cNvPr id="4" name="Zástupný symbol pro číslo snímku 3">
            <a:extLst>
              <a:ext uri="{FF2B5EF4-FFF2-40B4-BE49-F238E27FC236}">
                <a16:creationId xmlns:a16="http://schemas.microsoft.com/office/drawing/2014/main" id="{3EB57488-F404-4567-A831-3AFBC3EF05FE}"/>
              </a:ext>
            </a:extLst>
          </p:cNvPr>
          <p:cNvSpPr>
            <a:spLocks noGrp="1"/>
          </p:cNvSpPr>
          <p:nvPr>
            <p:ph type="sldNum" sz="quarter" idx="12"/>
          </p:nvPr>
        </p:nvSpPr>
        <p:spPr/>
        <p:txBody>
          <a:bodyPr/>
          <a:lstStyle/>
          <a:p>
            <a:fld id="{479BF083-4774-43B1-9AB0-5CC1AC5DD8EE}" type="slidenum">
              <a:rPr lang="cs-CZ" smtClean="0"/>
              <a:pPr/>
              <a:t>54</a:t>
            </a:fld>
            <a:endParaRPr lang="cs-CZ" dirty="0"/>
          </a:p>
        </p:txBody>
      </p:sp>
    </p:spTree>
    <p:extLst>
      <p:ext uri="{BB962C8B-B14F-4D97-AF65-F5344CB8AC3E}">
        <p14:creationId xmlns:p14="http://schemas.microsoft.com/office/powerpoint/2010/main" val="88643055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DCF006A-E9D8-4E3D-B147-E02D1429BE63}"/>
              </a:ext>
            </a:extLst>
          </p:cNvPr>
          <p:cNvSpPr>
            <a:spLocks noGrp="1"/>
          </p:cNvSpPr>
          <p:nvPr>
            <p:ph type="title"/>
          </p:nvPr>
        </p:nvSpPr>
        <p:spPr/>
        <p:txBody>
          <a:bodyPr/>
          <a:lstStyle/>
          <a:p>
            <a:r>
              <a:rPr lang="cs-CZ" sz="2800" dirty="0"/>
              <a:t>Nejčastější dotazy z konzultací</a:t>
            </a:r>
          </a:p>
        </p:txBody>
      </p:sp>
      <p:sp>
        <p:nvSpPr>
          <p:cNvPr id="3" name="Zástupný obsah 2">
            <a:extLst>
              <a:ext uri="{FF2B5EF4-FFF2-40B4-BE49-F238E27FC236}">
                <a16:creationId xmlns:a16="http://schemas.microsoft.com/office/drawing/2014/main" id="{E2F855CD-C061-40B5-BE82-8B7B9F1E170F}"/>
              </a:ext>
            </a:extLst>
          </p:cNvPr>
          <p:cNvSpPr>
            <a:spLocks noGrp="1"/>
          </p:cNvSpPr>
          <p:nvPr>
            <p:ph idx="1"/>
          </p:nvPr>
        </p:nvSpPr>
        <p:spPr>
          <a:xfrm>
            <a:off x="540000" y="1484784"/>
            <a:ext cx="8064000" cy="4752528"/>
          </a:xfrm>
        </p:spPr>
        <p:txBody>
          <a:bodyPr/>
          <a:lstStyle/>
          <a:p>
            <a:pPr marL="0" indent="0">
              <a:buNone/>
            </a:pPr>
            <a:r>
              <a:rPr lang="cs-CZ" sz="2000" b="1" dirty="0"/>
              <a:t>Partnerství (kritéria výběru, výhody a nevýhody zapojení partnerů)</a:t>
            </a:r>
            <a:endParaRPr lang="cs-CZ" sz="2000" dirty="0"/>
          </a:p>
          <a:p>
            <a:pPr>
              <a:buFont typeface="Wingdings" panose="05000000000000000000" pitchFamily="2" charset="2"/>
              <a:buChar char="Ø"/>
            </a:pPr>
            <a:r>
              <a:rPr lang="cs-CZ" sz="2000" dirty="0"/>
              <a:t>oprávněnými partnery jsou partneři s finančním příspěvkem i partneři bez finančního příspěvku</a:t>
            </a:r>
          </a:p>
          <a:p>
            <a:pPr>
              <a:buFont typeface="Wingdings" panose="05000000000000000000" pitchFamily="2" charset="2"/>
              <a:buChar char="Ø"/>
            </a:pPr>
            <a:r>
              <a:rPr lang="cs-CZ" sz="2000" dirty="0"/>
              <a:t>příjemce vybírá partnera s finančním příspěvkem transparentním výběrovým procesem na základě předem stanovených kritérií (na žádost ŘO musí MAS doložit způsob výběru partnerů a použitá kritéria výběru)</a:t>
            </a:r>
          </a:p>
          <a:p>
            <a:pPr>
              <a:buFont typeface="Wingdings" panose="05000000000000000000" pitchFamily="2" charset="2"/>
              <a:buChar char="Ø"/>
            </a:pPr>
            <a:r>
              <a:rPr lang="cs-CZ" sz="2000" dirty="0"/>
              <a:t>při výběru partnera je nutné zohlednit jeden z hlavních principů CLLD, kterým je zaměření na lokální partnerství (jedno z kritérií pro výběr partnerů se musí zaměřit na ověření, zda je daný partner z území MAS nebo je na území dané MAS aktivní)</a:t>
            </a:r>
          </a:p>
          <a:p>
            <a:pPr marL="0" indent="0">
              <a:buNone/>
            </a:pPr>
            <a:endParaRPr lang="cs-CZ" sz="2000" dirty="0"/>
          </a:p>
          <a:p>
            <a:pPr marL="0" indent="0">
              <a:buNone/>
            </a:pPr>
            <a:endParaRPr lang="cs-CZ" dirty="0"/>
          </a:p>
        </p:txBody>
      </p:sp>
      <p:sp>
        <p:nvSpPr>
          <p:cNvPr id="4" name="Zástupný symbol pro číslo snímku 3">
            <a:extLst>
              <a:ext uri="{FF2B5EF4-FFF2-40B4-BE49-F238E27FC236}">
                <a16:creationId xmlns:a16="http://schemas.microsoft.com/office/drawing/2014/main" id="{3EB57488-F404-4567-A831-3AFBC3EF05FE}"/>
              </a:ext>
            </a:extLst>
          </p:cNvPr>
          <p:cNvSpPr>
            <a:spLocks noGrp="1"/>
          </p:cNvSpPr>
          <p:nvPr>
            <p:ph type="sldNum" sz="quarter" idx="12"/>
          </p:nvPr>
        </p:nvSpPr>
        <p:spPr/>
        <p:txBody>
          <a:bodyPr/>
          <a:lstStyle/>
          <a:p>
            <a:fld id="{479BF083-4774-43B1-9AB0-5CC1AC5DD8EE}" type="slidenum">
              <a:rPr lang="cs-CZ" smtClean="0"/>
              <a:pPr/>
              <a:t>55</a:t>
            </a:fld>
            <a:endParaRPr lang="cs-CZ" dirty="0"/>
          </a:p>
        </p:txBody>
      </p:sp>
    </p:spTree>
    <p:extLst>
      <p:ext uri="{BB962C8B-B14F-4D97-AF65-F5344CB8AC3E}">
        <p14:creationId xmlns:p14="http://schemas.microsoft.com/office/powerpoint/2010/main" val="136071451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DCF006A-E9D8-4E3D-B147-E02D1429BE63}"/>
              </a:ext>
            </a:extLst>
          </p:cNvPr>
          <p:cNvSpPr>
            <a:spLocks noGrp="1"/>
          </p:cNvSpPr>
          <p:nvPr>
            <p:ph type="title"/>
          </p:nvPr>
        </p:nvSpPr>
        <p:spPr/>
        <p:txBody>
          <a:bodyPr/>
          <a:lstStyle/>
          <a:p>
            <a:r>
              <a:rPr lang="cs-CZ" sz="2800" dirty="0"/>
              <a:t>Nejčastější dotazy z konzultací</a:t>
            </a:r>
          </a:p>
        </p:txBody>
      </p:sp>
      <p:sp>
        <p:nvSpPr>
          <p:cNvPr id="3" name="Zástupný obsah 2">
            <a:extLst>
              <a:ext uri="{FF2B5EF4-FFF2-40B4-BE49-F238E27FC236}">
                <a16:creationId xmlns:a16="http://schemas.microsoft.com/office/drawing/2014/main" id="{E2F855CD-C061-40B5-BE82-8B7B9F1E170F}"/>
              </a:ext>
            </a:extLst>
          </p:cNvPr>
          <p:cNvSpPr>
            <a:spLocks noGrp="1"/>
          </p:cNvSpPr>
          <p:nvPr>
            <p:ph idx="1"/>
          </p:nvPr>
        </p:nvSpPr>
        <p:spPr>
          <a:xfrm>
            <a:off x="540000" y="1268760"/>
            <a:ext cx="8064000" cy="4824536"/>
          </a:xfrm>
        </p:spPr>
        <p:txBody>
          <a:bodyPr/>
          <a:lstStyle/>
          <a:p>
            <a:pPr marL="0" indent="0">
              <a:buNone/>
            </a:pPr>
            <a:r>
              <a:rPr lang="cs-CZ" sz="2000" b="1" dirty="0"/>
              <a:t>Partnerství (kritéria výběru, výhody a nevýhody zapojení partnerů)</a:t>
            </a:r>
            <a:endParaRPr lang="cs-CZ" sz="2000" dirty="0"/>
          </a:p>
          <a:p>
            <a:pPr>
              <a:buFont typeface="Wingdings" panose="05000000000000000000" pitchFamily="2" charset="2"/>
              <a:buChar char="Ø"/>
            </a:pPr>
            <a:r>
              <a:rPr lang="cs-CZ" sz="2000" dirty="0"/>
              <a:t>partnerem s finančním příspěvkem může být subjekt s prokazatelnou dobou trvání své existence minimálně 3 roky před datem vyhlášení výzvy</a:t>
            </a:r>
          </a:p>
          <a:p>
            <a:pPr algn="just">
              <a:spcAft>
                <a:spcPts val="1100"/>
              </a:spcAft>
              <a:buFont typeface="Wingdings" panose="05000000000000000000" pitchFamily="2" charset="2"/>
              <a:buChar char="Ø"/>
            </a:pPr>
            <a:r>
              <a:rPr lang="cs-CZ" sz="2000" dirty="0"/>
              <a:t>ve výjimečných a náležitě odůvodněných případech je možné připustit i partnera s kratší historií; podmínkou je prokazatelná dlouhodobá práce (min. tři roky) s cílovými skupinami, která nemá charakter jednorázového dodavatelského vztahu</a:t>
            </a:r>
          </a:p>
          <a:p>
            <a:pPr algn="just">
              <a:spcAft>
                <a:spcPts val="1100"/>
              </a:spcAft>
              <a:buFont typeface="Wingdings" panose="05000000000000000000" pitchFamily="2" charset="2"/>
              <a:buChar char="Ø"/>
            </a:pPr>
            <a:r>
              <a:rPr lang="cs-CZ" sz="2000" dirty="0"/>
              <a:t>jako partneři nejsou akceptovatelné nově vzniklé subjekty </a:t>
            </a:r>
          </a:p>
          <a:p>
            <a:pPr lvl="0" algn="just">
              <a:lnSpc>
                <a:spcPct val="105000"/>
              </a:lnSpc>
              <a:spcAft>
                <a:spcPts val="800"/>
              </a:spcAft>
              <a:buFont typeface="Wingdings" panose="05000000000000000000" pitchFamily="2" charset="2"/>
              <a:buChar char="Ø"/>
            </a:pPr>
            <a:r>
              <a:rPr lang="cs-CZ" sz="2000" dirty="0"/>
              <a:t>partnerství nenahrazuje zabezpečení běžné administrace projektu, poskytování běžných služeb nebo dodání zboží - nesmí být zneužito k obcházení zákona o veřejných zakázkách)</a:t>
            </a:r>
          </a:p>
          <a:p>
            <a:pPr marL="0" indent="0" algn="just">
              <a:spcAft>
                <a:spcPts val="1100"/>
              </a:spcAft>
              <a:buNone/>
            </a:pPr>
            <a:endParaRPr lang="cs-CZ" sz="2000" dirty="0"/>
          </a:p>
          <a:p>
            <a:pPr algn="just">
              <a:spcAft>
                <a:spcPts val="1100"/>
              </a:spcAft>
              <a:buFont typeface="Wingdings" panose="05000000000000000000" pitchFamily="2" charset="2"/>
              <a:buChar char="Ø"/>
            </a:pPr>
            <a:endParaRPr lang="cs-CZ" sz="2000" dirty="0"/>
          </a:p>
          <a:p>
            <a:pPr algn="just">
              <a:spcAft>
                <a:spcPts val="1100"/>
              </a:spcAft>
              <a:buFont typeface="Wingdings" panose="05000000000000000000" pitchFamily="2" charset="2"/>
              <a:buChar char="Ø"/>
            </a:pPr>
            <a:endParaRPr lang="cs-CZ" sz="2000" dirty="0"/>
          </a:p>
          <a:p>
            <a:pPr marL="0" indent="0" algn="just">
              <a:spcAft>
                <a:spcPts val="1100"/>
              </a:spcAft>
              <a:buNone/>
            </a:pPr>
            <a:endParaRPr lang="cs-CZ" sz="2000" dirty="0"/>
          </a:p>
          <a:p>
            <a:pPr marL="0" indent="0">
              <a:buNone/>
            </a:pPr>
            <a:endParaRPr lang="cs-CZ" dirty="0"/>
          </a:p>
          <a:p>
            <a:pPr>
              <a:buFont typeface="Wingdings" panose="05000000000000000000" pitchFamily="2" charset="2"/>
              <a:buChar char="q"/>
            </a:pPr>
            <a:endParaRPr lang="cs-CZ" dirty="0"/>
          </a:p>
          <a:p>
            <a:pPr marL="0" indent="0">
              <a:buNone/>
            </a:pPr>
            <a:endParaRPr lang="cs-CZ" dirty="0"/>
          </a:p>
        </p:txBody>
      </p:sp>
      <p:sp>
        <p:nvSpPr>
          <p:cNvPr id="4" name="Zástupný symbol pro číslo snímku 3">
            <a:extLst>
              <a:ext uri="{FF2B5EF4-FFF2-40B4-BE49-F238E27FC236}">
                <a16:creationId xmlns:a16="http://schemas.microsoft.com/office/drawing/2014/main" id="{3EB57488-F404-4567-A831-3AFBC3EF05FE}"/>
              </a:ext>
            </a:extLst>
          </p:cNvPr>
          <p:cNvSpPr>
            <a:spLocks noGrp="1"/>
          </p:cNvSpPr>
          <p:nvPr>
            <p:ph type="sldNum" sz="quarter" idx="12"/>
          </p:nvPr>
        </p:nvSpPr>
        <p:spPr/>
        <p:txBody>
          <a:bodyPr/>
          <a:lstStyle/>
          <a:p>
            <a:fld id="{479BF083-4774-43B1-9AB0-5CC1AC5DD8EE}" type="slidenum">
              <a:rPr lang="cs-CZ" smtClean="0"/>
              <a:pPr/>
              <a:t>56</a:t>
            </a:fld>
            <a:endParaRPr lang="cs-CZ" dirty="0"/>
          </a:p>
        </p:txBody>
      </p:sp>
    </p:spTree>
    <p:extLst>
      <p:ext uri="{BB962C8B-B14F-4D97-AF65-F5344CB8AC3E}">
        <p14:creationId xmlns:p14="http://schemas.microsoft.com/office/powerpoint/2010/main" val="145323517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DCF006A-E9D8-4E3D-B147-E02D1429BE63}"/>
              </a:ext>
            </a:extLst>
          </p:cNvPr>
          <p:cNvSpPr>
            <a:spLocks noGrp="1"/>
          </p:cNvSpPr>
          <p:nvPr>
            <p:ph type="title"/>
          </p:nvPr>
        </p:nvSpPr>
        <p:spPr/>
        <p:txBody>
          <a:bodyPr/>
          <a:lstStyle/>
          <a:p>
            <a:r>
              <a:rPr lang="cs-CZ" sz="2800" dirty="0"/>
              <a:t>Nejčastější dotazy z konzultací</a:t>
            </a:r>
          </a:p>
        </p:txBody>
      </p:sp>
      <p:sp>
        <p:nvSpPr>
          <p:cNvPr id="3" name="Zástupný obsah 2">
            <a:extLst>
              <a:ext uri="{FF2B5EF4-FFF2-40B4-BE49-F238E27FC236}">
                <a16:creationId xmlns:a16="http://schemas.microsoft.com/office/drawing/2014/main" id="{E2F855CD-C061-40B5-BE82-8B7B9F1E170F}"/>
              </a:ext>
            </a:extLst>
          </p:cNvPr>
          <p:cNvSpPr>
            <a:spLocks noGrp="1"/>
          </p:cNvSpPr>
          <p:nvPr>
            <p:ph idx="1"/>
          </p:nvPr>
        </p:nvSpPr>
        <p:spPr>
          <a:xfrm>
            <a:off x="540000" y="1628800"/>
            <a:ext cx="8064000" cy="4824536"/>
          </a:xfrm>
        </p:spPr>
        <p:txBody>
          <a:bodyPr/>
          <a:lstStyle/>
          <a:p>
            <a:pPr marL="0" indent="0">
              <a:buNone/>
            </a:pPr>
            <a:r>
              <a:rPr lang="cs-CZ" sz="2000" b="1" dirty="0"/>
              <a:t>Partnerství (kritéria výběru, výhody a nevýhody zapojení partnerů)</a:t>
            </a:r>
            <a:endParaRPr lang="cs-CZ" sz="2000" dirty="0"/>
          </a:p>
          <a:p>
            <a:pPr lvl="0">
              <a:buFont typeface="Wingdings" panose="05000000000000000000" pitchFamily="2" charset="2"/>
              <a:buChar char="Ø"/>
            </a:pPr>
            <a:r>
              <a:rPr lang="cs-CZ" sz="2000" dirty="0"/>
              <a:t>odpovědnost za realizaci projektu má vždy příjemce </a:t>
            </a:r>
          </a:p>
          <a:p>
            <a:pPr lvl="0">
              <a:buFont typeface="Wingdings" panose="05000000000000000000" pitchFamily="2" charset="2"/>
              <a:buChar char="Ø"/>
            </a:pPr>
            <a:r>
              <a:rPr lang="cs-CZ" sz="2000" dirty="0"/>
              <a:t>výše úvazku se u příjemce i u partnera sčítá</a:t>
            </a:r>
          </a:p>
          <a:p>
            <a:pPr algn="just">
              <a:spcAft>
                <a:spcPts val="1100"/>
              </a:spcAft>
              <a:buFont typeface="Wingdings" panose="05000000000000000000" pitchFamily="2" charset="2"/>
              <a:buChar char="Ø"/>
            </a:pPr>
            <a:r>
              <a:rPr lang="cs-CZ" sz="2000" dirty="0"/>
              <a:t>příjemce v projektu realizovaném v partnerství s partnerem/y s finančním příspěvkem musí vlastními silami zajistit realizaci minimálně 30 % přímých nákladů projektu</a:t>
            </a:r>
          </a:p>
          <a:p>
            <a:pPr algn="just">
              <a:spcAft>
                <a:spcPts val="1100"/>
              </a:spcAft>
              <a:buFont typeface="Wingdings" panose="05000000000000000000" pitchFamily="2" charset="2"/>
              <a:buChar char="Ø"/>
            </a:pPr>
            <a:r>
              <a:rPr lang="cs-CZ" sz="2000" dirty="0"/>
              <a:t>oprávněnými partnery s finančním příspěvkem nemohou být organizační složky státu, příspěvkové organizace zřízené organizačními složkami státu a kraje</a:t>
            </a:r>
          </a:p>
          <a:p>
            <a:pPr algn="just">
              <a:spcAft>
                <a:spcPts val="1100"/>
              </a:spcAft>
              <a:buFontTx/>
              <a:buChar char="-"/>
            </a:pPr>
            <a:endParaRPr lang="cs-CZ" sz="2000" dirty="0"/>
          </a:p>
          <a:p>
            <a:pPr marL="0" indent="0">
              <a:buNone/>
            </a:pPr>
            <a:endParaRPr lang="cs-CZ" dirty="0"/>
          </a:p>
          <a:p>
            <a:pPr>
              <a:buFont typeface="Wingdings" panose="05000000000000000000" pitchFamily="2" charset="2"/>
              <a:buChar char="q"/>
            </a:pPr>
            <a:endParaRPr lang="cs-CZ" dirty="0"/>
          </a:p>
          <a:p>
            <a:pPr marL="0" indent="0">
              <a:buNone/>
            </a:pPr>
            <a:endParaRPr lang="cs-CZ" dirty="0"/>
          </a:p>
        </p:txBody>
      </p:sp>
      <p:sp>
        <p:nvSpPr>
          <p:cNvPr id="4" name="Zástupný symbol pro číslo snímku 3">
            <a:extLst>
              <a:ext uri="{FF2B5EF4-FFF2-40B4-BE49-F238E27FC236}">
                <a16:creationId xmlns:a16="http://schemas.microsoft.com/office/drawing/2014/main" id="{3EB57488-F404-4567-A831-3AFBC3EF05FE}"/>
              </a:ext>
            </a:extLst>
          </p:cNvPr>
          <p:cNvSpPr>
            <a:spLocks noGrp="1"/>
          </p:cNvSpPr>
          <p:nvPr>
            <p:ph type="sldNum" sz="quarter" idx="12"/>
          </p:nvPr>
        </p:nvSpPr>
        <p:spPr/>
        <p:txBody>
          <a:bodyPr/>
          <a:lstStyle/>
          <a:p>
            <a:fld id="{479BF083-4774-43B1-9AB0-5CC1AC5DD8EE}" type="slidenum">
              <a:rPr lang="cs-CZ" smtClean="0"/>
              <a:pPr/>
              <a:t>57</a:t>
            </a:fld>
            <a:endParaRPr lang="cs-CZ" dirty="0"/>
          </a:p>
        </p:txBody>
      </p:sp>
    </p:spTree>
    <p:extLst>
      <p:ext uri="{BB962C8B-B14F-4D97-AF65-F5344CB8AC3E}">
        <p14:creationId xmlns:p14="http://schemas.microsoft.com/office/powerpoint/2010/main" val="200994773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DCF006A-E9D8-4E3D-B147-E02D1429BE63}"/>
              </a:ext>
            </a:extLst>
          </p:cNvPr>
          <p:cNvSpPr>
            <a:spLocks noGrp="1"/>
          </p:cNvSpPr>
          <p:nvPr>
            <p:ph type="title"/>
          </p:nvPr>
        </p:nvSpPr>
        <p:spPr/>
        <p:txBody>
          <a:bodyPr/>
          <a:lstStyle/>
          <a:p>
            <a:r>
              <a:rPr lang="cs-CZ" sz="2800" dirty="0"/>
              <a:t>Nejčastější dotazy z konzultací</a:t>
            </a:r>
          </a:p>
        </p:txBody>
      </p:sp>
      <p:sp>
        <p:nvSpPr>
          <p:cNvPr id="3" name="Zástupný obsah 2">
            <a:extLst>
              <a:ext uri="{FF2B5EF4-FFF2-40B4-BE49-F238E27FC236}">
                <a16:creationId xmlns:a16="http://schemas.microsoft.com/office/drawing/2014/main" id="{E2F855CD-C061-40B5-BE82-8B7B9F1E170F}"/>
              </a:ext>
            </a:extLst>
          </p:cNvPr>
          <p:cNvSpPr>
            <a:spLocks noGrp="1"/>
          </p:cNvSpPr>
          <p:nvPr>
            <p:ph idx="1"/>
          </p:nvPr>
        </p:nvSpPr>
        <p:spPr>
          <a:xfrm>
            <a:off x="540000" y="1268760"/>
            <a:ext cx="8064000" cy="4824536"/>
          </a:xfrm>
        </p:spPr>
        <p:txBody>
          <a:bodyPr/>
          <a:lstStyle/>
          <a:p>
            <a:pPr marL="0" indent="0" algn="just">
              <a:spcAft>
                <a:spcPts val="1100"/>
              </a:spcAft>
              <a:buNone/>
            </a:pPr>
            <a:r>
              <a:rPr lang="cs-CZ" sz="2000" b="1" dirty="0"/>
              <a:t>Možné překryvy s MŠMT</a:t>
            </a:r>
          </a:p>
          <a:p>
            <a:pPr algn="just">
              <a:spcAft>
                <a:spcPts val="1100"/>
              </a:spcAft>
              <a:buFont typeface="Wingdings" panose="05000000000000000000" pitchFamily="2" charset="2"/>
              <a:buChar char="Ø"/>
            </a:pPr>
            <a:r>
              <a:rPr lang="cs-CZ" sz="2000" dirty="0"/>
              <a:t>obecně platí, že aktivity realizované pro žáky a studenty na školách jsou hrazené z MŠMT</a:t>
            </a:r>
          </a:p>
          <a:p>
            <a:pPr marL="0" indent="0" algn="just">
              <a:spcAft>
                <a:spcPts val="1100"/>
              </a:spcAft>
              <a:buNone/>
            </a:pPr>
            <a:r>
              <a:rPr lang="cs-CZ" sz="2000" b="1" dirty="0"/>
              <a:t>Podpora z MŠMT:</a:t>
            </a:r>
          </a:p>
          <a:p>
            <a:pPr lvl="0" algn="just">
              <a:spcBef>
                <a:spcPts val="300"/>
              </a:spcBef>
              <a:spcAft>
                <a:spcPts val="300"/>
              </a:spcAft>
              <a:buFont typeface="Wingdings" panose="05000000000000000000" pitchFamily="2" charset="2"/>
              <a:buChar char="Ø"/>
            </a:pPr>
            <a:r>
              <a:rPr lang="cs-CZ" sz="2000" dirty="0"/>
              <a:t>dále jsou z MŠMT hrazené univerzity třetího věku, výchova k občanství, primární prevence na školách, kluby a družiny zřizované školami, pracovní pozice na školách (asistenti pedagoga, speciální pedagogové, školní psychologové apod.), polytechnické vzdělávání, neformální vzdělávání, doučování a kroužky na školách</a:t>
            </a:r>
          </a:p>
          <a:p>
            <a:pPr marL="0" indent="0" algn="just">
              <a:spcAft>
                <a:spcPts val="1100"/>
              </a:spcAft>
              <a:buNone/>
            </a:pPr>
            <a:endParaRPr lang="cs-CZ" sz="2000" dirty="0"/>
          </a:p>
          <a:p>
            <a:pPr marL="0" indent="0">
              <a:buNone/>
            </a:pPr>
            <a:endParaRPr lang="cs-CZ" dirty="0"/>
          </a:p>
          <a:p>
            <a:pPr>
              <a:buFont typeface="Wingdings" panose="05000000000000000000" pitchFamily="2" charset="2"/>
              <a:buChar char="q"/>
            </a:pPr>
            <a:endParaRPr lang="cs-CZ" dirty="0"/>
          </a:p>
          <a:p>
            <a:pPr marL="0" indent="0">
              <a:buNone/>
            </a:pPr>
            <a:endParaRPr lang="cs-CZ" dirty="0"/>
          </a:p>
        </p:txBody>
      </p:sp>
      <p:sp>
        <p:nvSpPr>
          <p:cNvPr id="4" name="Zástupný symbol pro číslo snímku 3">
            <a:extLst>
              <a:ext uri="{FF2B5EF4-FFF2-40B4-BE49-F238E27FC236}">
                <a16:creationId xmlns:a16="http://schemas.microsoft.com/office/drawing/2014/main" id="{3EB57488-F404-4567-A831-3AFBC3EF05FE}"/>
              </a:ext>
            </a:extLst>
          </p:cNvPr>
          <p:cNvSpPr>
            <a:spLocks noGrp="1"/>
          </p:cNvSpPr>
          <p:nvPr>
            <p:ph type="sldNum" sz="quarter" idx="12"/>
          </p:nvPr>
        </p:nvSpPr>
        <p:spPr/>
        <p:txBody>
          <a:bodyPr/>
          <a:lstStyle/>
          <a:p>
            <a:fld id="{479BF083-4774-43B1-9AB0-5CC1AC5DD8EE}" type="slidenum">
              <a:rPr lang="cs-CZ" smtClean="0"/>
              <a:pPr/>
              <a:t>58</a:t>
            </a:fld>
            <a:endParaRPr lang="cs-CZ" dirty="0"/>
          </a:p>
        </p:txBody>
      </p:sp>
    </p:spTree>
    <p:extLst>
      <p:ext uri="{BB962C8B-B14F-4D97-AF65-F5344CB8AC3E}">
        <p14:creationId xmlns:p14="http://schemas.microsoft.com/office/powerpoint/2010/main" val="108001535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DCF006A-E9D8-4E3D-B147-E02D1429BE63}"/>
              </a:ext>
            </a:extLst>
          </p:cNvPr>
          <p:cNvSpPr>
            <a:spLocks noGrp="1"/>
          </p:cNvSpPr>
          <p:nvPr>
            <p:ph type="title"/>
          </p:nvPr>
        </p:nvSpPr>
        <p:spPr/>
        <p:txBody>
          <a:bodyPr/>
          <a:lstStyle/>
          <a:p>
            <a:r>
              <a:rPr lang="cs-CZ" sz="2800" dirty="0"/>
              <a:t>Nejčastější dotazy z konzultací</a:t>
            </a:r>
          </a:p>
        </p:txBody>
      </p:sp>
      <p:sp>
        <p:nvSpPr>
          <p:cNvPr id="3" name="Zástupný obsah 2">
            <a:extLst>
              <a:ext uri="{FF2B5EF4-FFF2-40B4-BE49-F238E27FC236}">
                <a16:creationId xmlns:a16="http://schemas.microsoft.com/office/drawing/2014/main" id="{E2F855CD-C061-40B5-BE82-8B7B9F1E170F}"/>
              </a:ext>
            </a:extLst>
          </p:cNvPr>
          <p:cNvSpPr>
            <a:spLocks noGrp="1"/>
          </p:cNvSpPr>
          <p:nvPr>
            <p:ph idx="1"/>
          </p:nvPr>
        </p:nvSpPr>
        <p:spPr>
          <a:xfrm>
            <a:off x="395536" y="1874132"/>
            <a:ext cx="8064000" cy="4824536"/>
          </a:xfrm>
        </p:spPr>
        <p:txBody>
          <a:bodyPr/>
          <a:lstStyle/>
          <a:p>
            <a:pPr marL="0" indent="0" algn="just">
              <a:spcAft>
                <a:spcPts val="1100"/>
              </a:spcAft>
              <a:buNone/>
            </a:pPr>
            <a:r>
              <a:rPr lang="cs-CZ" sz="2000" b="1" dirty="0"/>
              <a:t>Podpora z OPZ+:</a:t>
            </a:r>
          </a:p>
          <a:p>
            <a:pPr lvl="0" algn="just">
              <a:spcBef>
                <a:spcPts val="300"/>
              </a:spcBef>
              <a:spcAft>
                <a:spcPts val="300"/>
              </a:spcAft>
              <a:buFont typeface="Wingdings" panose="05000000000000000000" pitchFamily="2" charset="2"/>
              <a:buChar char="Ø"/>
            </a:pPr>
            <a:r>
              <a:rPr lang="cs-CZ" sz="2000" b="1" dirty="0">
                <a:effectLst/>
                <a:latin typeface="Arial" panose="020B0604020202020204" pitchFamily="34" charset="0"/>
                <a:ea typeface="Calibri" panose="020F0502020204030204" pitchFamily="34" charset="0"/>
                <a:cs typeface="Times New Roman" panose="02020603050405020304" pitchFamily="18" charset="0"/>
              </a:rPr>
              <a:t>podpora ohrožených dětí a rodin v nepříznivé sociální situaci</a:t>
            </a:r>
            <a:r>
              <a:rPr lang="cs-CZ" sz="2000" dirty="0">
                <a:effectLst/>
                <a:latin typeface="Arial" panose="020B0604020202020204" pitchFamily="34" charset="0"/>
                <a:ea typeface="Calibri" panose="020F0502020204030204" pitchFamily="34" charset="0"/>
                <a:cs typeface="Times New Roman" panose="02020603050405020304" pitchFamily="18" charset="0"/>
              </a:rPr>
              <a:t> (</a:t>
            </a:r>
            <a:r>
              <a:rPr lang="cs-CZ" sz="2000" dirty="0"/>
              <a:t>podpora multidisciplinárních týmů, prevence předčasných odchodů ze vzdělávání, podpora vzniku a fungování rodičovských svépomocných skupin, aktivity terapeutické a psychologické podpory cílené na děti ohrožené sociálním vyloučením, peer programy apod.)</a:t>
            </a:r>
          </a:p>
          <a:p>
            <a:pPr lvl="0" algn="just">
              <a:spcBef>
                <a:spcPts val="300"/>
              </a:spcBef>
              <a:spcAft>
                <a:spcPts val="300"/>
              </a:spcAft>
              <a:buFont typeface="Wingdings" panose="05000000000000000000" pitchFamily="2" charset="2"/>
              <a:buChar char="Ø"/>
            </a:pPr>
            <a:endParaRPr lang="cs-CZ" sz="2000" dirty="0"/>
          </a:p>
          <a:p>
            <a:pPr marL="0" indent="0">
              <a:buNone/>
            </a:pPr>
            <a:endParaRPr lang="cs-CZ" dirty="0"/>
          </a:p>
          <a:p>
            <a:pPr>
              <a:buFont typeface="Wingdings" panose="05000000000000000000" pitchFamily="2" charset="2"/>
              <a:buChar char="q"/>
            </a:pPr>
            <a:endParaRPr lang="cs-CZ" dirty="0"/>
          </a:p>
          <a:p>
            <a:pPr marL="0" indent="0">
              <a:buNone/>
            </a:pPr>
            <a:endParaRPr lang="cs-CZ" dirty="0"/>
          </a:p>
        </p:txBody>
      </p:sp>
      <p:sp>
        <p:nvSpPr>
          <p:cNvPr id="4" name="Zástupný symbol pro číslo snímku 3">
            <a:extLst>
              <a:ext uri="{FF2B5EF4-FFF2-40B4-BE49-F238E27FC236}">
                <a16:creationId xmlns:a16="http://schemas.microsoft.com/office/drawing/2014/main" id="{3EB57488-F404-4567-A831-3AFBC3EF05FE}"/>
              </a:ext>
            </a:extLst>
          </p:cNvPr>
          <p:cNvSpPr>
            <a:spLocks noGrp="1"/>
          </p:cNvSpPr>
          <p:nvPr>
            <p:ph type="sldNum" sz="quarter" idx="12"/>
          </p:nvPr>
        </p:nvSpPr>
        <p:spPr/>
        <p:txBody>
          <a:bodyPr/>
          <a:lstStyle/>
          <a:p>
            <a:fld id="{479BF083-4774-43B1-9AB0-5CC1AC5DD8EE}" type="slidenum">
              <a:rPr lang="cs-CZ" smtClean="0"/>
              <a:pPr/>
              <a:t>59</a:t>
            </a:fld>
            <a:endParaRPr lang="cs-CZ" dirty="0"/>
          </a:p>
        </p:txBody>
      </p:sp>
    </p:spTree>
    <p:extLst>
      <p:ext uri="{BB962C8B-B14F-4D97-AF65-F5344CB8AC3E}">
        <p14:creationId xmlns:p14="http://schemas.microsoft.com/office/powerpoint/2010/main" val="10856594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85BFF3E-C161-4BD6-B973-C278D452B92D}"/>
              </a:ext>
            </a:extLst>
          </p:cNvPr>
          <p:cNvSpPr>
            <a:spLocks noGrp="1"/>
          </p:cNvSpPr>
          <p:nvPr>
            <p:ph type="title"/>
          </p:nvPr>
        </p:nvSpPr>
        <p:spPr>
          <a:xfrm>
            <a:off x="125760" y="2060848"/>
            <a:ext cx="8892480" cy="2376264"/>
          </a:xfrm>
        </p:spPr>
        <p:txBody>
          <a:bodyPr/>
          <a:lstStyle/>
          <a:p>
            <a:br>
              <a:rPr lang="cs-CZ" sz="3200" cap="none" dirty="0">
                <a:effectLst/>
                <a:latin typeface="Arial" panose="020B0604020202020204" pitchFamily="34" charset="0"/>
                <a:ea typeface="Calibri" panose="020F0502020204030204" pitchFamily="34" charset="0"/>
                <a:cs typeface="Times New Roman" panose="02020603050405020304" pitchFamily="18" charset="0"/>
              </a:rPr>
            </a:br>
            <a:br>
              <a:rPr lang="cs-CZ" sz="3200" cap="none" dirty="0">
                <a:effectLst/>
                <a:latin typeface="Arial" panose="020B0604020202020204" pitchFamily="34" charset="0"/>
                <a:ea typeface="Calibri" panose="020F0502020204030204" pitchFamily="34" charset="0"/>
                <a:cs typeface="Times New Roman" panose="02020603050405020304" pitchFamily="18" charset="0"/>
              </a:rPr>
            </a:br>
            <a:r>
              <a:rPr lang="cs-CZ" sz="3200" cap="none" dirty="0">
                <a:effectLst/>
                <a:latin typeface="Arial" panose="020B0604020202020204" pitchFamily="34" charset="0"/>
                <a:ea typeface="Calibri" panose="020F0502020204030204" pitchFamily="34" charset="0"/>
                <a:cs typeface="Times New Roman" panose="02020603050405020304" pitchFamily="18" charset="0"/>
              </a:rPr>
              <a:t>1. PODPORA KOMUNITNÍ (SOCIÁLNÍ) PRÁCE</a:t>
            </a:r>
            <a:endParaRPr lang="cs-CZ" sz="2000" dirty="0"/>
          </a:p>
        </p:txBody>
      </p:sp>
    </p:spTree>
    <p:extLst>
      <p:ext uri="{BB962C8B-B14F-4D97-AF65-F5344CB8AC3E}">
        <p14:creationId xmlns:p14="http://schemas.microsoft.com/office/powerpoint/2010/main" val="1365952545"/>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DCF006A-E9D8-4E3D-B147-E02D1429BE63}"/>
              </a:ext>
            </a:extLst>
          </p:cNvPr>
          <p:cNvSpPr>
            <a:spLocks noGrp="1"/>
          </p:cNvSpPr>
          <p:nvPr>
            <p:ph type="title"/>
          </p:nvPr>
        </p:nvSpPr>
        <p:spPr/>
        <p:txBody>
          <a:bodyPr/>
          <a:lstStyle/>
          <a:p>
            <a:r>
              <a:rPr lang="cs-CZ" sz="2800" dirty="0"/>
              <a:t>Nejčastější dotazy z konzultací</a:t>
            </a:r>
          </a:p>
        </p:txBody>
      </p:sp>
      <p:sp>
        <p:nvSpPr>
          <p:cNvPr id="3" name="Zástupný obsah 2">
            <a:extLst>
              <a:ext uri="{FF2B5EF4-FFF2-40B4-BE49-F238E27FC236}">
                <a16:creationId xmlns:a16="http://schemas.microsoft.com/office/drawing/2014/main" id="{E2F855CD-C061-40B5-BE82-8B7B9F1E170F}"/>
              </a:ext>
            </a:extLst>
          </p:cNvPr>
          <p:cNvSpPr>
            <a:spLocks noGrp="1"/>
          </p:cNvSpPr>
          <p:nvPr>
            <p:ph idx="1"/>
          </p:nvPr>
        </p:nvSpPr>
        <p:spPr>
          <a:xfrm>
            <a:off x="540000" y="1268760"/>
            <a:ext cx="8064000" cy="4824536"/>
          </a:xfrm>
        </p:spPr>
        <p:txBody>
          <a:bodyPr/>
          <a:lstStyle/>
          <a:p>
            <a:pPr marL="0" indent="0" algn="just">
              <a:spcAft>
                <a:spcPts val="1100"/>
              </a:spcAft>
              <a:buNone/>
            </a:pPr>
            <a:r>
              <a:rPr lang="cs-CZ" sz="2000" b="1" dirty="0"/>
              <a:t>Komunitní práce/komunitní sociální práce – kdy je nutné zapojení sociálního pracovníka?</a:t>
            </a:r>
          </a:p>
          <a:p>
            <a:pPr algn="just">
              <a:spcAft>
                <a:spcPts val="1100"/>
              </a:spcAft>
              <a:buFont typeface="Wingdings" panose="05000000000000000000" pitchFamily="2" charset="2"/>
              <a:buChar char="Ø"/>
            </a:pPr>
            <a:r>
              <a:rPr lang="cs-CZ" sz="2000" dirty="0"/>
              <a:t>komunitní aktivity musí být zaštítěny komunitním pracovníkem (nemusí jít nutně o kvalifikovaného sociálního pracovníka dle zákona č. 108/2006 Sb., o sociálních službách; podstatná je zkušenost s metodami komunitní práce nebo sociální práce s komunitou a participativními metodami práce v kontextu sociálního začleňování)</a:t>
            </a:r>
          </a:p>
          <a:p>
            <a:pPr algn="just">
              <a:spcAft>
                <a:spcPts val="1100"/>
              </a:spcAft>
              <a:buFont typeface="Wingdings" panose="05000000000000000000" pitchFamily="2" charset="2"/>
              <a:buChar char="Ø"/>
            </a:pPr>
            <a:r>
              <a:rPr lang="cs-CZ" sz="2000" dirty="0"/>
              <a:t>pozice sociálního pracovníka jako garanta komunitní práce je nezbytná jen v těch projektech, kde to charakter dané situace přímo vyžaduje (tzn. kde se jedná přímo o realizaci sociální práce, k jejímuž výkonu je příslušný výhradně kvalifikovaný sociální pracovník)</a:t>
            </a:r>
          </a:p>
          <a:p>
            <a:pPr marL="0" indent="0" algn="just">
              <a:spcAft>
                <a:spcPts val="1100"/>
              </a:spcAft>
              <a:buNone/>
            </a:pPr>
            <a:endParaRPr lang="cs-CZ" sz="2000" dirty="0"/>
          </a:p>
          <a:p>
            <a:pPr lvl="0" algn="just">
              <a:spcBef>
                <a:spcPts val="300"/>
              </a:spcBef>
              <a:spcAft>
                <a:spcPts val="300"/>
              </a:spcAft>
              <a:buFont typeface="Wingdings" panose="05000000000000000000" pitchFamily="2" charset="2"/>
              <a:buChar char="Ø"/>
            </a:pPr>
            <a:endParaRPr lang="cs-CZ" sz="2000" dirty="0"/>
          </a:p>
          <a:p>
            <a:pPr marL="0" indent="0">
              <a:buNone/>
            </a:pPr>
            <a:endParaRPr lang="cs-CZ" dirty="0"/>
          </a:p>
          <a:p>
            <a:pPr>
              <a:buFont typeface="Wingdings" panose="05000000000000000000" pitchFamily="2" charset="2"/>
              <a:buChar char="q"/>
            </a:pPr>
            <a:endParaRPr lang="cs-CZ" dirty="0"/>
          </a:p>
          <a:p>
            <a:pPr marL="0" indent="0">
              <a:buNone/>
            </a:pPr>
            <a:endParaRPr lang="cs-CZ" dirty="0"/>
          </a:p>
        </p:txBody>
      </p:sp>
      <p:sp>
        <p:nvSpPr>
          <p:cNvPr id="4" name="Zástupný symbol pro číslo snímku 3">
            <a:extLst>
              <a:ext uri="{FF2B5EF4-FFF2-40B4-BE49-F238E27FC236}">
                <a16:creationId xmlns:a16="http://schemas.microsoft.com/office/drawing/2014/main" id="{3EB57488-F404-4567-A831-3AFBC3EF05FE}"/>
              </a:ext>
            </a:extLst>
          </p:cNvPr>
          <p:cNvSpPr>
            <a:spLocks noGrp="1"/>
          </p:cNvSpPr>
          <p:nvPr>
            <p:ph type="sldNum" sz="quarter" idx="12"/>
          </p:nvPr>
        </p:nvSpPr>
        <p:spPr/>
        <p:txBody>
          <a:bodyPr/>
          <a:lstStyle/>
          <a:p>
            <a:fld id="{479BF083-4774-43B1-9AB0-5CC1AC5DD8EE}" type="slidenum">
              <a:rPr lang="cs-CZ" smtClean="0"/>
              <a:pPr/>
              <a:t>60</a:t>
            </a:fld>
            <a:endParaRPr lang="cs-CZ" dirty="0"/>
          </a:p>
        </p:txBody>
      </p:sp>
    </p:spTree>
    <p:extLst>
      <p:ext uri="{BB962C8B-B14F-4D97-AF65-F5344CB8AC3E}">
        <p14:creationId xmlns:p14="http://schemas.microsoft.com/office/powerpoint/2010/main" val="2764614559"/>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40DF5BE-936C-4520-8A46-5A25859320E8}"/>
              </a:ext>
            </a:extLst>
          </p:cNvPr>
          <p:cNvSpPr>
            <a:spLocks noGrp="1"/>
          </p:cNvSpPr>
          <p:nvPr>
            <p:ph type="title"/>
          </p:nvPr>
        </p:nvSpPr>
        <p:spPr/>
        <p:txBody>
          <a:bodyPr/>
          <a:lstStyle/>
          <a:p>
            <a:br>
              <a:rPr lang="cs-CZ" dirty="0"/>
            </a:br>
            <a:endParaRPr lang="cs-CZ" dirty="0"/>
          </a:p>
        </p:txBody>
      </p:sp>
      <p:sp>
        <p:nvSpPr>
          <p:cNvPr id="3" name="Zástupný obsah 2">
            <a:extLst>
              <a:ext uri="{FF2B5EF4-FFF2-40B4-BE49-F238E27FC236}">
                <a16:creationId xmlns:a16="http://schemas.microsoft.com/office/drawing/2014/main" id="{3200FF12-5437-4023-92C3-311E92C4EFDB}"/>
              </a:ext>
            </a:extLst>
          </p:cNvPr>
          <p:cNvSpPr>
            <a:spLocks noGrp="1"/>
          </p:cNvSpPr>
          <p:nvPr>
            <p:ph idx="1"/>
          </p:nvPr>
        </p:nvSpPr>
        <p:spPr/>
        <p:txBody>
          <a:bodyPr/>
          <a:lstStyle/>
          <a:p>
            <a:pPr marL="0" indent="0" algn="ctr">
              <a:buNone/>
            </a:pPr>
            <a:endParaRPr lang="cs-CZ" b="1" dirty="0"/>
          </a:p>
          <a:p>
            <a:pPr marL="0" indent="0" algn="ctr">
              <a:buNone/>
            </a:pPr>
            <a:endParaRPr lang="cs-CZ" b="1" dirty="0">
              <a:solidFill>
                <a:schemeClr val="accent1"/>
              </a:solidFill>
            </a:endParaRPr>
          </a:p>
          <a:p>
            <a:pPr marL="0" indent="0" algn="ctr">
              <a:buNone/>
            </a:pPr>
            <a:endParaRPr lang="cs-CZ" b="1" dirty="0">
              <a:solidFill>
                <a:schemeClr val="accent1"/>
              </a:solidFill>
            </a:endParaRPr>
          </a:p>
          <a:p>
            <a:pPr marL="0" indent="0" algn="ctr">
              <a:buNone/>
            </a:pPr>
            <a:r>
              <a:rPr lang="cs-CZ" b="1" dirty="0">
                <a:solidFill>
                  <a:schemeClr val="accent1"/>
                </a:solidFill>
              </a:rPr>
              <a:t>DĚKUJEME ZA POZORNOST</a:t>
            </a:r>
          </a:p>
          <a:p>
            <a:pPr marL="0" indent="0" algn="ctr">
              <a:buNone/>
            </a:pPr>
            <a:r>
              <a:rPr lang="cs-CZ" b="1" dirty="0">
                <a:solidFill>
                  <a:schemeClr val="accent1"/>
                </a:solidFill>
              </a:rPr>
              <a:t>a těšíme se na spolupráci</a:t>
            </a:r>
            <a:endParaRPr lang="cs-CZ" dirty="0">
              <a:solidFill>
                <a:schemeClr val="accent1"/>
              </a:solidFill>
            </a:endParaRPr>
          </a:p>
        </p:txBody>
      </p:sp>
      <p:sp>
        <p:nvSpPr>
          <p:cNvPr id="4" name="Zástupný symbol pro číslo snímku 3">
            <a:extLst>
              <a:ext uri="{FF2B5EF4-FFF2-40B4-BE49-F238E27FC236}">
                <a16:creationId xmlns:a16="http://schemas.microsoft.com/office/drawing/2014/main" id="{3380DF80-68E3-4F1A-861F-CEFC275DC167}"/>
              </a:ext>
            </a:extLst>
          </p:cNvPr>
          <p:cNvSpPr>
            <a:spLocks noGrp="1"/>
          </p:cNvSpPr>
          <p:nvPr>
            <p:ph type="sldNum" sz="quarter" idx="12"/>
          </p:nvPr>
        </p:nvSpPr>
        <p:spPr/>
        <p:txBody>
          <a:bodyPr/>
          <a:lstStyle/>
          <a:p>
            <a:fld id="{479BF083-4774-43B1-9AB0-5CC1AC5DD8EE}" type="slidenum">
              <a:rPr lang="cs-CZ" smtClean="0"/>
              <a:pPr/>
              <a:t>61</a:t>
            </a:fld>
            <a:endParaRPr lang="cs-CZ" dirty="0"/>
          </a:p>
        </p:txBody>
      </p:sp>
    </p:spTree>
    <p:extLst>
      <p:ext uri="{BB962C8B-B14F-4D97-AF65-F5344CB8AC3E}">
        <p14:creationId xmlns:p14="http://schemas.microsoft.com/office/powerpoint/2010/main" val="30574461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1"/>
          </p:cNvSpPr>
          <p:nvPr>
            <p:ph type="title"/>
          </p:nvPr>
        </p:nvSpPr>
        <p:spPr/>
        <p:txBody>
          <a:bodyPr/>
          <a:lstStyle/>
          <a:p>
            <a:br>
              <a:rPr lang="cs-CZ" sz="2000" dirty="0">
                <a:ea typeface="Calibri" panose="020F0502020204030204" pitchFamily="34" charset="0"/>
              </a:rPr>
            </a:br>
            <a:br>
              <a:rPr lang="cs-CZ" sz="2000" dirty="0">
                <a:ea typeface="Calibri" panose="020F0502020204030204" pitchFamily="34" charset="0"/>
              </a:rPr>
            </a:br>
            <a:r>
              <a:rPr lang="cs-CZ" sz="2800" dirty="0"/>
              <a:t>1. PODpora komunitní práce</a:t>
            </a:r>
            <a:br>
              <a:rPr lang="cs-CZ" dirty="0">
                <a:ea typeface="Calibri" panose="020F0502020204030204" pitchFamily="34" charset="0"/>
              </a:rPr>
            </a:br>
            <a:endParaRPr lang="cs-CZ" dirty="0"/>
          </a:p>
        </p:txBody>
      </p:sp>
      <p:sp>
        <p:nvSpPr>
          <p:cNvPr id="3" name="Zástupný obsah 2">
            <a:extLst>
              <a:ext uri="{FF2B5EF4-FFF2-40B4-BE49-F238E27FC236}">
                <a16:creationId xmlns:a16="http://schemas.microsoft.com/office/drawing/2014/main" id="{C5CAA4AD-4F30-40ED-AC31-499B40959EE1}"/>
              </a:ext>
            </a:extLst>
          </p:cNvPr>
          <p:cNvSpPr>
            <a:spLocks noGrp="1"/>
          </p:cNvSpPr>
          <p:nvPr>
            <p:ph idx="1"/>
          </p:nvPr>
        </p:nvSpPr>
        <p:spPr>
          <a:xfrm>
            <a:off x="467544" y="1196752"/>
            <a:ext cx="8136456" cy="5661248"/>
          </a:xfrm>
        </p:spPr>
        <p:txBody>
          <a:bodyPr/>
          <a:lstStyle/>
          <a:p>
            <a:pPr algn="just">
              <a:spcAft>
                <a:spcPts val="1100"/>
              </a:spcAft>
              <a:buFont typeface="Wingdings" panose="05000000000000000000" pitchFamily="2" charset="2"/>
              <a:buChar char="Ø"/>
            </a:pPr>
            <a:r>
              <a:rPr lang="cs-CZ" sz="2000" dirty="0"/>
              <a:t>kulturní/ multikulturní aktivity </a:t>
            </a:r>
          </a:p>
          <a:p>
            <a:pPr algn="just">
              <a:spcAft>
                <a:spcPts val="1100"/>
              </a:spcAft>
              <a:buFont typeface="Wingdings" panose="05000000000000000000" pitchFamily="2" charset="2"/>
              <a:buChar char="Ø"/>
            </a:pPr>
            <a:r>
              <a:rPr lang="cs-CZ" sz="2000" dirty="0"/>
              <a:t>výchovně/ vzdělávací a edukační aktivity </a:t>
            </a:r>
          </a:p>
          <a:p>
            <a:pPr algn="just">
              <a:spcAft>
                <a:spcPts val="1100"/>
              </a:spcAft>
              <a:buFont typeface="Wingdings" panose="05000000000000000000" pitchFamily="2" charset="2"/>
              <a:buChar char="Ø"/>
            </a:pPr>
            <a:r>
              <a:rPr lang="cs-CZ" sz="2000" dirty="0"/>
              <a:t>aktivity neformálních skupin veřejnosti a občanských iniciativ vzniklých na základě zplnomocňujících metod práce směřujících k řešení místních problémů </a:t>
            </a:r>
          </a:p>
          <a:p>
            <a:pPr algn="just">
              <a:spcAft>
                <a:spcPts val="1100"/>
              </a:spcAft>
              <a:buFont typeface="Wingdings" panose="05000000000000000000" pitchFamily="2" charset="2"/>
              <a:buChar char="Ø"/>
            </a:pPr>
            <a:r>
              <a:rPr lang="cs-CZ" sz="2000" dirty="0"/>
              <a:t>environmentální aktivity </a:t>
            </a:r>
          </a:p>
          <a:p>
            <a:pPr algn="just">
              <a:spcAft>
                <a:spcPts val="1100"/>
              </a:spcAft>
              <a:buFont typeface="Wingdings" panose="05000000000000000000" pitchFamily="2" charset="2"/>
              <a:buChar char="Ø"/>
            </a:pPr>
            <a:r>
              <a:rPr lang="cs-CZ" sz="2000" dirty="0"/>
              <a:t>aktivity podporující zapojování cílových skupin do dobrovolnické činnosti </a:t>
            </a:r>
          </a:p>
          <a:p>
            <a:pPr algn="just">
              <a:spcAft>
                <a:spcPts val="1100"/>
              </a:spcAft>
              <a:buFont typeface="Wingdings" panose="05000000000000000000" pitchFamily="2" charset="2"/>
              <a:buChar char="Ø"/>
            </a:pPr>
            <a:r>
              <a:rPr lang="cs-CZ" sz="2000" dirty="0"/>
              <a:t>aktivity podporující komunitní sdílení prostor, vybavení, pomůcek </a:t>
            </a:r>
          </a:p>
          <a:p>
            <a:pPr algn="just">
              <a:spcAft>
                <a:spcPts val="1100"/>
              </a:spcAft>
              <a:buFont typeface="Wingdings" panose="05000000000000000000" pitchFamily="2" charset="2"/>
              <a:buChar char="Ø"/>
            </a:pPr>
            <a:r>
              <a:rPr lang="cs-CZ" sz="2000" dirty="0"/>
              <a:t>komunitní projekty/aktivity propojující lidi s obdobnými problémy</a:t>
            </a:r>
          </a:p>
          <a:p>
            <a:pPr algn="just">
              <a:spcAft>
                <a:spcPts val="1100"/>
              </a:spcAft>
              <a:buFont typeface="Wingdings" panose="05000000000000000000" pitchFamily="2" charset="2"/>
              <a:buChar char="Ø"/>
            </a:pPr>
            <a:r>
              <a:rPr lang="cs-CZ" sz="2000" dirty="0"/>
              <a:t>mezigenerační projekty</a:t>
            </a:r>
          </a:p>
        </p:txBody>
      </p:sp>
      <p:sp>
        <p:nvSpPr>
          <p:cNvPr id="4" name="Zástupný symbol pro číslo snímku 3">
            <a:extLst>
              <a:ext uri="{FF2B5EF4-FFF2-40B4-BE49-F238E27FC236}">
                <a16:creationId xmlns:a16="http://schemas.microsoft.com/office/drawing/2014/main" id="{C0CC8123-7FC6-445D-B551-E511016AB820}"/>
              </a:ext>
            </a:extLst>
          </p:cNvPr>
          <p:cNvSpPr>
            <a:spLocks noGrp="1"/>
          </p:cNvSpPr>
          <p:nvPr>
            <p:ph type="sldNum" sz="quarter" idx="12"/>
          </p:nvPr>
        </p:nvSpPr>
        <p:spPr/>
        <p:txBody>
          <a:bodyPr/>
          <a:lstStyle/>
          <a:p>
            <a:fld id="{479BF083-4774-43B1-9AB0-5CC1AC5DD8EE}" type="slidenum">
              <a:rPr lang="cs-CZ" smtClean="0"/>
              <a:pPr/>
              <a:t>7</a:t>
            </a:fld>
            <a:endParaRPr lang="cs-CZ" dirty="0"/>
          </a:p>
        </p:txBody>
      </p:sp>
    </p:spTree>
    <p:extLst>
      <p:ext uri="{BB962C8B-B14F-4D97-AF65-F5344CB8AC3E}">
        <p14:creationId xmlns:p14="http://schemas.microsoft.com/office/powerpoint/2010/main" val="1899777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1"/>
          </p:cNvSpPr>
          <p:nvPr>
            <p:ph type="title"/>
          </p:nvPr>
        </p:nvSpPr>
        <p:spPr/>
        <p:txBody>
          <a:bodyPr/>
          <a:lstStyle/>
          <a:p>
            <a:br>
              <a:rPr lang="cs-CZ" sz="2000" dirty="0">
                <a:ea typeface="Calibri" panose="020F0502020204030204" pitchFamily="34" charset="0"/>
              </a:rPr>
            </a:br>
            <a:br>
              <a:rPr lang="cs-CZ" sz="2000" dirty="0">
                <a:ea typeface="Calibri" panose="020F0502020204030204" pitchFamily="34" charset="0"/>
              </a:rPr>
            </a:br>
            <a:r>
              <a:rPr lang="cs-CZ" sz="2800" dirty="0"/>
              <a:t>1. PODpora komunitní práce</a:t>
            </a:r>
            <a:br>
              <a:rPr lang="cs-CZ" dirty="0">
                <a:ea typeface="Calibri" panose="020F0502020204030204" pitchFamily="34" charset="0"/>
              </a:rPr>
            </a:br>
            <a:endParaRPr lang="cs-CZ" dirty="0"/>
          </a:p>
        </p:txBody>
      </p:sp>
      <p:sp>
        <p:nvSpPr>
          <p:cNvPr id="3" name="Zástupný obsah 2">
            <a:extLst>
              <a:ext uri="{FF2B5EF4-FFF2-40B4-BE49-F238E27FC236}">
                <a16:creationId xmlns:a16="http://schemas.microsoft.com/office/drawing/2014/main" id="{C5CAA4AD-4F30-40ED-AC31-499B40959EE1}"/>
              </a:ext>
            </a:extLst>
          </p:cNvPr>
          <p:cNvSpPr>
            <a:spLocks noGrp="1"/>
          </p:cNvSpPr>
          <p:nvPr>
            <p:ph idx="1"/>
          </p:nvPr>
        </p:nvSpPr>
        <p:spPr>
          <a:xfrm>
            <a:off x="360000" y="1268760"/>
            <a:ext cx="8244000" cy="5427240"/>
          </a:xfrm>
        </p:spPr>
        <p:txBody>
          <a:bodyPr/>
          <a:lstStyle/>
          <a:p>
            <a:pPr marL="0" indent="0" algn="just">
              <a:spcBef>
                <a:spcPts val="300"/>
              </a:spcBef>
              <a:spcAft>
                <a:spcPts val="1200"/>
              </a:spcAft>
              <a:buNone/>
            </a:pPr>
            <a:r>
              <a:rPr lang="cs-CZ" sz="2000" b="1" dirty="0"/>
              <a:t>Specifické podmínky pro komunitní práci:</a:t>
            </a:r>
          </a:p>
          <a:p>
            <a:pPr lvl="0" algn="just">
              <a:lnSpc>
                <a:spcPct val="150000"/>
              </a:lnSpc>
              <a:spcBef>
                <a:spcPts val="0"/>
              </a:spcBef>
              <a:spcAft>
                <a:spcPts val="0"/>
              </a:spcAft>
              <a:buFont typeface="Wingdings" panose="05000000000000000000" pitchFamily="2" charset="2"/>
              <a:buChar char="Ø"/>
            </a:pPr>
            <a:r>
              <a:rPr lang="cs-CZ" sz="2000" dirty="0"/>
              <a:t>komunitní aktivity musí mít přímou vazbu na sociální začleňování nebo prevenci sociálního vyloučení osob z cílových skupin, musí vycházet z mapování kontextu komunity a potřeb členů komunity; konkrétní podobu a zaměření aktivit (resp. řešených témat) utváří cílová skupina podle vlastních potřeb a zájmů s cílem zlepšit sociální situaci nejen jednotlivců, ale především komunity jako celku</a:t>
            </a:r>
          </a:p>
          <a:p>
            <a:pPr marL="0" lvl="0" indent="0" algn="just">
              <a:lnSpc>
                <a:spcPct val="150000"/>
              </a:lnSpc>
              <a:spcBef>
                <a:spcPts val="0"/>
              </a:spcBef>
              <a:spcAft>
                <a:spcPts val="0"/>
              </a:spcAft>
              <a:buNone/>
            </a:pPr>
            <a:endParaRPr lang="cs-CZ" sz="2000" dirty="0"/>
          </a:p>
          <a:p>
            <a:pPr lvl="0" algn="just">
              <a:lnSpc>
                <a:spcPct val="150000"/>
              </a:lnSpc>
              <a:spcBef>
                <a:spcPts val="0"/>
              </a:spcBef>
              <a:spcAft>
                <a:spcPts val="0"/>
              </a:spcAft>
              <a:buFont typeface="Wingdings" panose="05000000000000000000" pitchFamily="2" charset="2"/>
              <a:buChar char="Ø"/>
            </a:pPr>
            <a:r>
              <a:rPr lang="cs-CZ" sz="2000" dirty="0"/>
              <a:t>komunitní aktivity musí být zaštítěny komunitním pracovníkem</a:t>
            </a:r>
          </a:p>
          <a:p>
            <a:pPr marL="0" lvl="0" indent="0" algn="just">
              <a:lnSpc>
                <a:spcPct val="150000"/>
              </a:lnSpc>
              <a:spcBef>
                <a:spcPts val="0"/>
              </a:spcBef>
              <a:spcAft>
                <a:spcPts val="0"/>
              </a:spcAft>
              <a:buNone/>
            </a:pPr>
            <a:endParaRPr lang="cs-CZ" sz="2000" dirty="0"/>
          </a:p>
          <a:p>
            <a:pPr lvl="0" algn="just">
              <a:lnSpc>
                <a:spcPct val="150000"/>
              </a:lnSpc>
              <a:spcBef>
                <a:spcPts val="0"/>
              </a:spcBef>
              <a:spcAft>
                <a:spcPts val="0"/>
              </a:spcAft>
              <a:buFont typeface="Wingdings" panose="05000000000000000000" pitchFamily="2" charset="2"/>
              <a:buChar char="Ø"/>
            </a:pPr>
            <a:r>
              <a:rPr lang="cs-CZ" sz="2000" dirty="0"/>
              <a:t>dobrovolníci musí mít uzavřenou smlouvu o dobrovolnické činnosti (může být vyžádána při kontrole na místě)</a:t>
            </a:r>
          </a:p>
          <a:p>
            <a:pPr algn="just">
              <a:spcAft>
                <a:spcPts val="1100"/>
              </a:spcAft>
            </a:pPr>
            <a:endParaRPr lang="cs-CZ" sz="2000" dirty="0"/>
          </a:p>
        </p:txBody>
      </p:sp>
      <p:sp>
        <p:nvSpPr>
          <p:cNvPr id="4" name="Zástupný symbol pro číslo snímku 3">
            <a:extLst>
              <a:ext uri="{FF2B5EF4-FFF2-40B4-BE49-F238E27FC236}">
                <a16:creationId xmlns:a16="http://schemas.microsoft.com/office/drawing/2014/main" id="{C0CC8123-7FC6-445D-B551-E511016AB820}"/>
              </a:ext>
            </a:extLst>
          </p:cNvPr>
          <p:cNvSpPr>
            <a:spLocks noGrp="1"/>
          </p:cNvSpPr>
          <p:nvPr>
            <p:ph type="sldNum" sz="quarter" idx="12"/>
          </p:nvPr>
        </p:nvSpPr>
        <p:spPr/>
        <p:txBody>
          <a:bodyPr/>
          <a:lstStyle/>
          <a:p>
            <a:fld id="{479BF083-4774-43B1-9AB0-5CC1AC5DD8EE}" type="slidenum">
              <a:rPr lang="cs-CZ" smtClean="0"/>
              <a:pPr/>
              <a:t>8</a:t>
            </a:fld>
            <a:endParaRPr lang="cs-CZ" dirty="0"/>
          </a:p>
        </p:txBody>
      </p:sp>
    </p:spTree>
    <p:extLst>
      <p:ext uri="{BB962C8B-B14F-4D97-AF65-F5344CB8AC3E}">
        <p14:creationId xmlns:p14="http://schemas.microsoft.com/office/powerpoint/2010/main" val="9993177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1"/>
          </p:cNvSpPr>
          <p:nvPr>
            <p:ph type="title"/>
          </p:nvPr>
        </p:nvSpPr>
        <p:spPr/>
        <p:txBody>
          <a:bodyPr/>
          <a:lstStyle/>
          <a:p>
            <a:br>
              <a:rPr lang="cs-CZ" sz="2000" dirty="0">
                <a:ea typeface="Calibri" panose="020F0502020204030204" pitchFamily="34" charset="0"/>
              </a:rPr>
            </a:br>
            <a:br>
              <a:rPr lang="cs-CZ" sz="2000" dirty="0">
                <a:ea typeface="Calibri" panose="020F0502020204030204" pitchFamily="34" charset="0"/>
              </a:rPr>
            </a:br>
            <a:r>
              <a:rPr lang="cs-CZ" sz="2800" dirty="0"/>
              <a:t>1. PODpora komunitní práce</a:t>
            </a:r>
            <a:br>
              <a:rPr lang="cs-CZ" dirty="0">
                <a:ea typeface="Calibri" panose="020F0502020204030204" pitchFamily="34" charset="0"/>
              </a:rPr>
            </a:br>
            <a:endParaRPr lang="cs-CZ" dirty="0"/>
          </a:p>
        </p:txBody>
      </p:sp>
      <p:sp>
        <p:nvSpPr>
          <p:cNvPr id="3" name="Zástupný obsah 2">
            <a:extLst>
              <a:ext uri="{FF2B5EF4-FFF2-40B4-BE49-F238E27FC236}">
                <a16:creationId xmlns:a16="http://schemas.microsoft.com/office/drawing/2014/main" id="{C5CAA4AD-4F30-40ED-AC31-499B40959EE1}"/>
              </a:ext>
            </a:extLst>
          </p:cNvPr>
          <p:cNvSpPr>
            <a:spLocks noGrp="1"/>
          </p:cNvSpPr>
          <p:nvPr>
            <p:ph idx="1"/>
          </p:nvPr>
        </p:nvSpPr>
        <p:spPr>
          <a:xfrm>
            <a:off x="360000" y="1340768"/>
            <a:ext cx="8100432" cy="5175232"/>
          </a:xfrm>
        </p:spPr>
        <p:txBody>
          <a:bodyPr/>
          <a:lstStyle/>
          <a:p>
            <a:pPr marL="0" indent="0" algn="just">
              <a:spcBef>
                <a:spcPts val="300"/>
              </a:spcBef>
              <a:spcAft>
                <a:spcPts val="300"/>
              </a:spcAft>
              <a:buNone/>
            </a:pPr>
            <a:r>
              <a:rPr lang="cs-CZ" sz="2000" b="1" dirty="0"/>
              <a:t>V rámci podpory komunitní práce nebude podporováno:</a:t>
            </a:r>
          </a:p>
          <a:p>
            <a:pPr lvl="0" algn="just">
              <a:spcBef>
                <a:spcPts val="300"/>
              </a:spcBef>
              <a:spcAft>
                <a:spcPts val="300"/>
              </a:spcAft>
              <a:buFont typeface="Wingdings" panose="05000000000000000000" pitchFamily="2" charset="2"/>
              <a:buChar char="Ø"/>
            </a:pPr>
            <a:r>
              <a:rPr lang="cs-CZ" sz="2000" dirty="0"/>
              <a:t>jednotlivé aktivity, pokud nebudou součástí komunitní práce </a:t>
            </a:r>
          </a:p>
          <a:p>
            <a:pPr lvl="0" algn="just">
              <a:spcBef>
                <a:spcPts val="300"/>
              </a:spcBef>
              <a:spcAft>
                <a:spcPts val="300"/>
              </a:spcAft>
              <a:buFont typeface="Wingdings" panose="05000000000000000000" pitchFamily="2" charset="2"/>
              <a:buChar char="Ø"/>
            </a:pPr>
            <a:r>
              <a:rPr lang="cs-CZ" sz="2000" dirty="0"/>
              <a:t>sociální služby podle zákona č. 108/2006 Sb., o sociálních službách</a:t>
            </a:r>
          </a:p>
          <a:p>
            <a:pPr lvl="0" algn="just">
              <a:spcBef>
                <a:spcPts val="300"/>
              </a:spcBef>
              <a:spcAft>
                <a:spcPts val="300"/>
              </a:spcAft>
              <a:buFont typeface="Wingdings" panose="05000000000000000000" pitchFamily="2" charset="2"/>
              <a:buChar char="Ø"/>
            </a:pPr>
            <a:r>
              <a:rPr lang="cs-CZ" sz="2000" dirty="0"/>
              <a:t>dobrovolnictví v sociálních službách, vztahující se k základním činnostem sociálních služeb</a:t>
            </a:r>
          </a:p>
          <a:p>
            <a:pPr lvl="0" algn="just">
              <a:spcBef>
                <a:spcPts val="300"/>
              </a:spcBef>
              <a:spcAft>
                <a:spcPts val="300"/>
              </a:spcAft>
              <a:buFont typeface="Wingdings" panose="05000000000000000000" pitchFamily="2" charset="2"/>
              <a:buChar char="Ø"/>
            </a:pPr>
            <a:r>
              <a:rPr lang="cs-CZ" sz="2000" dirty="0"/>
              <a:t>komerční zpoplatněné služby zaměřené na hlídání a vyzvedávání dětí a péči o domácnost</a:t>
            </a:r>
          </a:p>
          <a:p>
            <a:pPr lvl="0" algn="just">
              <a:spcBef>
                <a:spcPts val="300"/>
              </a:spcBef>
              <a:spcAft>
                <a:spcPts val="300"/>
              </a:spcAft>
              <a:buFont typeface="Wingdings" panose="05000000000000000000" pitchFamily="2" charset="2"/>
              <a:buChar char="Ø"/>
            </a:pPr>
            <a:r>
              <a:rPr lang="cs-CZ" sz="2000" dirty="0"/>
              <a:t>dětské skupiny podle zákona č. 247/2014 Sb., o poskytování služby péče o dítě v dětské skupině</a:t>
            </a:r>
          </a:p>
          <a:p>
            <a:pPr lvl="0" algn="just">
              <a:spcBef>
                <a:spcPts val="300"/>
              </a:spcBef>
              <a:spcAft>
                <a:spcPts val="300"/>
              </a:spcAft>
              <a:buFont typeface="Wingdings" panose="05000000000000000000" pitchFamily="2" charset="2"/>
              <a:buChar char="Ø"/>
            </a:pPr>
            <a:r>
              <a:rPr lang="cs-CZ" sz="2000" dirty="0"/>
              <a:t>aktivity realizované pro žáky a studenty na školách, a to včetně doučování a kroužků na školách (hrazeno z MŠMT)</a:t>
            </a:r>
          </a:p>
          <a:p>
            <a:pPr lvl="0" algn="just">
              <a:spcBef>
                <a:spcPts val="300"/>
              </a:spcBef>
              <a:spcAft>
                <a:spcPts val="300"/>
              </a:spcAft>
              <a:buFont typeface="Wingdings" panose="05000000000000000000" pitchFamily="2" charset="2"/>
              <a:buChar char="Ø"/>
            </a:pPr>
            <a:r>
              <a:rPr lang="cs-CZ" sz="2000" dirty="0"/>
              <a:t>univerzity třetího věku, výchova k občanství, občanské vzdělávání (hrazeno z MŠMT)</a:t>
            </a:r>
          </a:p>
          <a:p>
            <a:pPr algn="just">
              <a:spcAft>
                <a:spcPts val="1100"/>
              </a:spcAft>
            </a:pPr>
            <a:endParaRPr lang="cs-CZ" sz="2000" dirty="0"/>
          </a:p>
        </p:txBody>
      </p:sp>
      <p:sp>
        <p:nvSpPr>
          <p:cNvPr id="4" name="Zástupný symbol pro číslo snímku 3">
            <a:extLst>
              <a:ext uri="{FF2B5EF4-FFF2-40B4-BE49-F238E27FC236}">
                <a16:creationId xmlns:a16="http://schemas.microsoft.com/office/drawing/2014/main" id="{C0CC8123-7FC6-445D-B551-E511016AB820}"/>
              </a:ext>
            </a:extLst>
          </p:cNvPr>
          <p:cNvSpPr>
            <a:spLocks noGrp="1"/>
          </p:cNvSpPr>
          <p:nvPr>
            <p:ph type="sldNum" sz="quarter" idx="12"/>
          </p:nvPr>
        </p:nvSpPr>
        <p:spPr/>
        <p:txBody>
          <a:bodyPr/>
          <a:lstStyle/>
          <a:p>
            <a:fld id="{479BF083-4774-43B1-9AB0-5CC1AC5DD8EE}" type="slidenum">
              <a:rPr lang="cs-CZ" smtClean="0"/>
              <a:pPr/>
              <a:t>9</a:t>
            </a:fld>
            <a:endParaRPr lang="cs-CZ" dirty="0"/>
          </a:p>
        </p:txBody>
      </p:sp>
    </p:spTree>
    <p:extLst>
      <p:ext uri="{BB962C8B-B14F-4D97-AF65-F5344CB8AC3E}">
        <p14:creationId xmlns:p14="http://schemas.microsoft.com/office/powerpoint/2010/main" val="2634116693"/>
      </p:ext>
    </p:extLst>
  </p:cSld>
  <p:clrMapOvr>
    <a:masterClrMapping/>
  </p:clrMapOvr>
</p:sld>
</file>

<file path=ppt/theme/theme1.xml><?xml version="1.0" encoding="utf-8"?>
<a:theme xmlns:a="http://schemas.openxmlformats.org/drawingml/2006/main" name="prezentace">
  <a:themeElements>
    <a:clrScheme name="MPSV">
      <a:dk1>
        <a:srgbClr val="084A8B"/>
      </a:dk1>
      <a:lt1>
        <a:srgbClr val="F5F5F5"/>
      </a:lt1>
      <a:dk2>
        <a:srgbClr val="AFDDFA"/>
      </a:dk2>
      <a:lt2>
        <a:srgbClr val="F5F5F5"/>
      </a:lt2>
      <a:accent1>
        <a:srgbClr val="084A8B"/>
      </a:accent1>
      <a:accent2>
        <a:srgbClr val="5FBBF5"/>
      </a:accent2>
      <a:accent3>
        <a:srgbClr val="D7EEFC"/>
      </a:accent3>
      <a:accent4>
        <a:srgbClr val="FFCC00"/>
      </a:accent4>
      <a:accent5>
        <a:srgbClr val="AFDDFA"/>
      </a:accent5>
      <a:accent6>
        <a:srgbClr val="AF0100"/>
      </a:accent6>
      <a:hlink>
        <a:srgbClr val="084A8B"/>
      </a:hlink>
      <a:folHlink>
        <a:srgbClr val="084A8B"/>
      </a:folHlink>
    </a:clrScheme>
    <a:fontScheme name="Office – klasické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33880AB575B23E4B8DB36FDE7F5BA4D1" ma:contentTypeVersion="14" ma:contentTypeDescription="Vytvoří nový dokument" ma:contentTypeScope="" ma:versionID="ca7fb251ae4b9af1fcb4f7a0e391efa9">
  <xsd:schema xmlns:xsd="http://www.w3.org/2001/XMLSchema" xmlns:xs="http://www.w3.org/2001/XMLSchema" xmlns:p="http://schemas.microsoft.com/office/2006/metadata/properties" xmlns:ns2="76d4bf16-ee9d-4393-b9d3-a66f40c62a2b" xmlns:ns3="73f4ae78-d0d1-41f5-8dc6-eb1620c17cf6" targetNamespace="http://schemas.microsoft.com/office/2006/metadata/properties" ma:root="true" ma:fieldsID="85f6f01417f5fce0e71c07e55408f22d" ns2:_="" ns3:_="">
    <xsd:import namespace="76d4bf16-ee9d-4393-b9d3-a66f40c62a2b"/>
    <xsd:import namespace="73f4ae78-d0d1-41f5-8dc6-eb1620c17cf6"/>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OCR" minOccurs="0"/>
                <xsd:element ref="ns2:MediaServiceDateTaken" minOccurs="0"/>
                <xsd:element ref="ns2:MediaServiceLocation" minOccurs="0"/>
                <xsd:element ref="ns2:MediaLengthInSeconds" minOccurs="0"/>
                <xsd:element ref="ns2:MediaServiceAutoKeyPoints" minOccurs="0"/>
                <xsd:element ref="ns2:MediaServiceKeyPoint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6d4bf16-ee9d-4393-b9d3-a66f40c62a2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lcf76f155ced4ddcb4097134ff3c332f" ma:index="20" nillable="true" ma:taxonomy="true" ma:internalName="lcf76f155ced4ddcb4097134ff3c332f" ma:taxonomyFieldName="MediaServiceImageTags" ma:displayName="Značky obrázků" ma:readOnly="false" ma:fieldId="{5cf76f15-5ced-4ddc-b409-7134ff3c332f}" ma:taxonomyMulti="true" ma:sspId="7607a969-ae87-46cb-b060-9b1216c77ac2"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73f4ae78-d0d1-41f5-8dc6-eb1620c17cf6" elementFormDefault="qualified">
    <xsd:import namespace="http://schemas.microsoft.com/office/2006/documentManagement/types"/>
    <xsd:import namespace="http://schemas.microsoft.com/office/infopath/2007/PartnerControls"/>
    <xsd:element name="TaxCatchAll" ma:index="21" nillable="true" ma:displayName="Taxonomy Catch All Column" ma:hidden="true" ma:list="{d5ce40dc-2c9d-4ca6-a3e6-1410d04404b8}" ma:internalName="TaxCatchAll" ma:showField="CatchAllData" ma:web="73f4ae78-d0d1-41f5-8dc6-eb1620c17cf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 obsahu"/>
        <xsd:element ref="dc:title" minOccurs="0" maxOccurs="1" ma:index="4" ma:displayName="Nadpi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76d4bf16-ee9d-4393-b9d3-a66f40c62a2b">
      <Terms xmlns="http://schemas.microsoft.com/office/infopath/2007/PartnerControls"/>
    </lcf76f155ced4ddcb4097134ff3c332f>
    <TaxCatchAll xmlns="73f4ae78-d0d1-41f5-8dc6-eb1620c17cf6" xsi:nil="true"/>
  </documentManagement>
</p:properties>
</file>

<file path=customXml/itemProps1.xml><?xml version="1.0" encoding="utf-8"?>
<ds:datastoreItem xmlns:ds="http://schemas.openxmlformats.org/officeDocument/2006/customXml" ds:itemID="{6A6C4350-EB27-4ED2-AE7C-8F96D04CD36E}"/>
</file>

<file path=customXml/itemProps2.xml><?xml version="1.0" encoding="utf-8"?>
<ds:datastoreItem xmlns:ds="http://schemas.openxmlformats.org/officeDocument/2006/customXml" ds:itemID="{5806EF36-2E80-4847-9151-E9C625552DBD}">
  <ds:schemaRefs>
    <ds:schemaRef ds:uri="http://schemas.microsoft.com/sharepoint/v3/contenttype/forms"/>
  </ds:schemaRefs>
</ds:datastoreItem>
</file>

<file path=customXml/itemProps3.xml><?xml version="1.0" encoding="utf-8"?>
<ds:datastoreItem xmlns:ds="http://schemas.openxmlformats.org/officeDocument/2006/customXml" ds:itemID="{93D88155-0E86-4D14-B6AF-C6806AEE9525}">
  <ds:schemaRefs>
    <ds:schemaRef ds:uri="http://schemas.microsoft.com/office/2006/metadata/properties"/>
    <ds:schemaRef ds:uri="http://schemas.microsoft.com/office/infopath/2007/PartnerControls"/>
    <ds:schemaRef ds:uri="http://purl.org/dc/elements/1.1/"/>
    <ds:schemaRef ds:uri="http://schemas.openxmlformats.org/package/2006/metadata/core-properties"/>
    <ds:schemaRef ds:uri="http://www.w3.org/XML/1998/namespace"/>
    <ds:schemaRef ds:uri="http://purl.org/dc/terms/"/>
    <ds:schemaRef ds:uri="dfed548f-0517-4d39-90e3-3947398480c0"/>
    <ds:schemaRef ds:uri="http://schemas.microsoft.com/office/2006/documentManagement/types"/>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prezentace</Template>
  <TotalTime>8363</TotalTime>
  <Words>16554</Words>
  <Application>Microsoft Office PowerPoint</Application>
  <PresentationFormat>Předvádění na obrazovce (4:3)</PresentationFormat>
  <Paragraphs>1161</Paragraphs>
  <Slides>61</Slides>
  <Notes>61</Notes>
  <HiddenSlides>0</HiddenSlides>
  <MMClips>0</MMClips>
  <ScaleCrop>false</ScaleCrop>
  <HeadingPairs>
    <vt:vector size="6" baseType="variant">
      <vt:variant>
        <vt:lpstr>Použitá písma</vt:lpstr>
      </vt:variant>
      <vt:variant>
        <vt:i4>8</vt:i4>
      </vt:variant>
      <vt:variant>
        <vt:lpstr>Motiv</vt:lpstr>
      </vt:variant>
      <vt:variant>
        <vt:i4>1</vt:i4>
      </vt:variant>
      <vt:variant>
        <vt:lpstr>Nadpisy snímků</vt:lpstr>
      </vt:variant>
      <vt:variant>
        <vt:i4>61</vt:i4>
      </vt:variant>
    </vt:vector>
  </HeadingPairs>
  <TitlesOfParts>
    <vt:vector size="70" baseType="lpstr">
      <vt:lpstr>Arial</vt:lpstr>
      <vt:lpstr>Calibri</vt:lpstr>
      <vt:lpstr>Cambria</vt:lpstr>
      <vt:lpstr>Symbol</vt:lpstr>
      <vt:lpstr>Times New Roman</vt:lpstr>
      <vt:lpstr>Trebuchet MS</vt:lpstr>
      <vt:lpstr>Wingdings</vt:lpstr>
      <vt:lpstr>Wingdings 3</vt:lpstr>
      <vt:lpstr>prezentace</vt:lpstr>
      <vt:lpstr>CLLD v OPZ+  </vt:lpstr>
      <vt:lpstr> cílové skupiny  Podporované aktivity  Přímé osobní náklady  indikátory </vt:lpstr>
      <vt:lpstr>  cílové skupiny </vt:lpstr>
      <vt:lpstr>  podporované aktivity </vt:lpstr>
      <vt:lpstr>1. Podpora komunitní (sociální) práce včetně vzniku, fungování a rozvoje komunitních center; programy aktivizace a participace cílových skupin a zvyšující jejich zapojování se do života v obci/ komunitě včetně aktivit podporujících rozvoj a posilování prvků svépomoci, vzájemné pomoci, sousedské výpomoci, sdílení a výměny zkušenosti, podpory dobrovolnictví a mezigenerační výměny a výpomoci  2. Podpora sociální práce na území MAS s důrazem na posílení kompetencí obcí v přístupu k sociálně slabším a znevýhodněným občanům a zvýšení míry zapojení a aktivní participace obcí na řešení jejich situace   3. Podpora sdílené a neformální péče, včetně paliativní a domácí hospicové péče, homesharingu a dalších forem sdílené péče a zajištění jejich dostupnosti i v malých obcích a v odlehlých venkovských regionech  4. Zaměstnanostní programy  5. Podpora rodin a posilování rodinných vazeb  6. Dluhové  poradenství      </vt:lpstr>
      <vt:lpstr>  1. PODPORA KOMUNITNÍ (SOCIÁLNÍ) PRÁCE</vt:lpstr>
      <vt:lpstr>  1. PODpora komunitní práce </vt:lpstr>
      <vt:lpstr>  1. PODpora komunitní práce </vt:lpstr>
      <vt:lpstr>  1. PODpora komunitní práce </vt:lpstr>
      <vt:lpstr>  1. PODpora komunitní práce </vt:lpstr>
      <vt:lpstr>  1. PODpora komunitní práce </vt:lpstr>
      <vt:lpstr>2. PODPORA SOCIÁLNÍ PRÁCE NA OBCÍCH</vt:lpstr>
      <vt:lpstr>  2. Podpora sociální práce na obcích </vt:lpstr>
      <vt:lpstr>  2. Podpora sociální práce na obcích </vt:lpstr>
      <vt:lpstr>  2. Podpora sociální práce na obcích </vt:lpstr>
      <vt:lpstr>  2. Podpora sociální práce na obcích </vt:lpstr>
      <vt:lpstr>  2. podpora sociální práce  na obcích </vt:lpstr>
      <vt:lpstr>3. PODPORA SDÍLENÉ A NEFORMÁLNÍ PÉČE, VČETNĚ PALIATIVNÍ A DOMÁCÍ HOSPICOVÉ PÉČE, HOMESHARINGU  A DALŠÍCH FOREM SDÍLENÉ PÉČE  a zajištění jejich dostupnosti i v malých obcích a v odlehlých venkovských regionech  </vt:lpstr>
      <vt:lpstr>  3. podpora sdílené a neformální péče </vt:lpstr>
      <vt:lpstr>  3. podpora sdílené a neformální péče </vt:lpstr>
      <vt:lpstr>  3. podpora sdílené a neformální péče </vt:lpstr>
      <vt:lpstr>  3. podpora sdílené a neformální péče </vt:lpstr>
      <vt:lpstr> 3. podpora sdílené a neformální péče </vt:lpstr>
      <vt:lpstr>  3. podpora sdílené a neformální péče </vt:lpstr>
      <vt:lpstr>4. ZAMĚSTNANOSTNÍ PROGRAMY  </vt:lpstr>
      <vt:lpstr> 4. Zaměstnanostní programy </vt:lpstr>
      <vt:lpstr>4. Zaměstnanostní programy </vt:lpstr>
      <vt:lpstr>4. Zaměstnanostní programy </vt:lpstr>
      <vt:lpstr>4. Zaměstnanostní programy </vt:lpstr>
      <vt:lpstr> 4. zaměstnanostní programy</vt:lpstr>
      <vt:lpstr>  4. zaměstnanostní programy </vt:lpstr>
      <vt:lpstr>5. Podpora rodin  a posilování rodinných vazeb   </vt:lpstr>
      <vt:lpstr>  5. podpora rodin a posilování rodinných vazeb </vt:lpstr>
      <vt:lpstr>  5. podpora rodin a posilování rodinných vazeb </vt:lpstr>
      <vt:lpstr>  5. podpora rodin a posilování rodinných vazeb </vt:lpstr>
      <vt:lpstr>  5. podpora rodin a posilování rodinných vazeb </vt:lpstr>
      <vt:lpstr>  5. podpora rodin a posilování rodinných vazeb </vt:lpstr>
      <vt:lpstr>  5. podpora rodin a posilování rodinných vazeb </vt:lpstr>
      <vt:lpstr>5. podpora rodin a posilování rodinných vazeb</vt:lpstr>
      <vt:lpstr>  5. podpora rodin a posilování rodinných vazeb </vt:lpstr>
      <vt:lpstr>6. Dluhové poradenství</vt:lpstr>
      <vt:lpstr>6. Dluhové poradenství </vt:lpstr>
      <vt:lpstr> 6. dluhové poradenství </vt:lpstr>
      <vt:lpstr> 6. dluhové poradenství </vt:lpstr>
      <vt:lpstr> 6. dluhové poradenství </vt:lpstr>
      <vt:lpstr> 6. dluhové poradenství </vt:lpstr>
      <vt:lpstr>6. Dluhové poradenství</vt:lpstr>
      <vt:lpstr>  6. dluhové poradenství </vt:lpstr>
      <vt:lpstr>  KOORDINátor MAS </vt:lpstr>
      <vt:lpstr> nejčastější dotazy   z konzultací  </vt:lpstr>
      <vt:lpstr>Nejčastější dotazy z konzultací</vt:lpstr>
      <vt:lpstr>Nejčastější dotazy z konzultací</vt:lpstr>
      <vt:lpstr>Nejčastější dotazy z konzultací</vt:lpstr>
      <vt:lpstr>Nejčastější dotazy z konzultací</vt:lpstr>
      <vt:lpstr>Nejčastější dotazy z konzultací</vt:lpstr>
      <vt:lpstr>Nejčastější dotazy z konzultací</vt:lpstr>
      <vt:lpstr>Nejčastější dotazy z konzultací</vt:lpstr>
      <vt:lpstr>Nejčastější dotazy z konzultací</vt:lpstr>
      <vt:lpstr>Nejčastější dotazy z konzultací</vt:lpstr>
      <vt:lpstr>Nejčastější dotazy z konzultací</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Petroková Helena Ing. (MPSV)</dc:creator>
  <cp:lastModifiedBy>Michal Zich</cp:lastModifiedBy>
  <cp:revision>482</cp:revision>
  <cp:lastPrinted>2021-10-12T14:19:22Z</cp:lastPrinted>
  <dcterms:created xsi:type="dcterms:W3CDTF">2015-02-20T08:23:15Z</dcterms:created>
  <dcterms:modified xsi:type="dcterms:W3CDTF">2022-06-10T07:13:46Z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0x01010033880AB575B23E4B8DB36FDE7F5BA4D1</vt:lpwstr>
  </property>
</Properties>
</file>