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1"/>
  </p:sldMasterIdLst>
  <p:sldIdLst>
    <p:sldId id="256" r:id="rId2"/>
    <p:sldId id="257" r:id="rId3"/>
    <p:sldId id="261" r:id="rId4"/>
    <p:sldId id="258" r:id="rId5"/>
    <p:sldId id="279" r:id="rId6"/>
    <p:sldId id="259" r:id="rId7"/>
    <p:sldId id="262" r:id="rId8"/>
    <p:sldId id="263" r:id="rId9"/>
    <p:sldId id="260" r:id="rId10"/>
    <p:sldId id="280" r:id="rId11"/>
    <p:sldId id="264" r:id="rId12"/>
    <p:sldId id="265" r:id="rId13"/>
    <p:sldId id="266" r:id="rId14"/>
    <p:sldId id="273" r:id="rId15"/>
    <p:sldId id="274" r:id="rId16"/>
    <p:sldId id="267" r:id="rId17"/>
    <p:sldId id="269" r:id="rId18"/>
    <p:sldId id="275" r:id="rId19"/>
    <p:sldId id="268" r:id="rId20"/>
    <p:sldId id="281" r:id="rId21"/>
    <p:sldId id="270" r:id="rId22"/>
    <p:sldId id="276" r:id="rId23"/>
    <p:sldId id="282" r:id="rId24"/>
    <p:sldId id="277" r:id="rId25"/>
    <p:sldId id="284" r:id="rId26"/>
    <p:sldId id="285" r:id="rId27"/>
    <p:sldId id="286" r:id="rId28"/>
    <p:sldId id="287" r:id="rId29"/>
    <p:sldId id="28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/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9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058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9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170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78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1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69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1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63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4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3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7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11/19/2018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8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andryskova@masbystricka.cz" TargetMode="External"/><Relationship Id="rId2" Type="http://schemas.openxmlformats.org/officeDocument/2006/relationships/hyperlink" Target="mailto:janisova@masbystricka.cz_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400" dirty="0" smtClean="0"/>
              <a:t>Seminář k </a:t>
            </a:r>
            <a:r>
              <a:rPr lang="cs-CZ" sz="4400" dirty="0" smtClean="0"/>
              <a:t>5. </a:t>
            </a:r>
            <a:r>
              <a:rPr lang="cs-CZ" sz="4400" dirty="0" smtClean="0"/>
              <a:t>výzvě </a:t>
            </a:r>
            <a:br>
              <a:rPr lang="cs-CZ" sz="4400" dirty="0" smtClean="0"/>
            </a:br>
            <a:r>
              <a:rPr lang="cs-CZ" sz="4400" dirty="0" smtClean="0"/>
              <a:t>k předkládání žádostí </a:t>
            </a:r>
            <a:br>
              <a:rPr lang="cs-CZ" sz="4400" dirty="0" smtClean="0"/>
            </a:br>
            <a:r>
              <a:rPr lang="cs-CZ" sz="4400" dirty="0" smtClean="0"/>
              <a:t>o podporu IROP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sz="2800" dirty="0" smtClean="0"/>
          </a:p>
          <a:p>
            <a:pPr algn="ctr"/>
            <a:r>
              <a:rPr lang="cs-CZ" sz="5200" dirty="0" smtClean="0"/>
              <a:t>Podpora vzdělávání 2</a:t>
            </a:r>
            <a:endParaRPr lang="cs-CZ" sz="52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898" y="587051"/>
            <a:ext cx="6371706" cy="1078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62" y="5317450"/>
            <a:ext cx="3038899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8385" y="382387"/>
            <a:ext cx="8886931" cy="5417126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Nákup pozemků a staveb</a:t>
            </a:r>
          </a:p>
          <a:p>
            <a:pPr lvl="1"/>
            <a:r>
              <a:rPr lang="cs-CZ" dirty="0"/>
              <a:t>nákup pozemku (celého, nebo jeho části), který bude sloužit pro zájmové, neformální a celoživotní vzdělávání, cena pozemku nesmí přesáhnout 10 % celkových způsobilých výdajů projektu</a:t>
            </a:r>
            <a:r>
              <a:rPr lang="cs-CZ" dirty="0" smtClean="0"/>
              <a:t>,</a:t>
            </a:r>
            <a:endParaRPr lang="cs-CZ" dirty="0"/>
          </a:p>
          <a:p>
            <a:pPr lvl="1"/>
            <a:r>
              <a:rPr lang="cs-CZ" dirty="0"/>
              <a:t>nákup stavby (celé nebo její části), která bude sloužit pro zájmové, neformální a celoživotní vzdělávání</a:t>
            </a:r>
            <a:r>
              <a:rPr lang="cs-CZ" dirty="0" smtClean="0"/>
              <a:t> </a:t>
            </a:r>
            <a:r>
              <a:rPr lang="cs-CZ" dirty="0" smtClean="0"/>
              <a:t>– bez limitu</a:t>
            </a:r>
          </a:p>
          <a:p>
            <a:pPr lvl="1"/>
            <a:endParaRPr lang="cs-CZ" dirty="0"/>
          </a:p>
          <a:p>
            <a:r>
              <a:rPr lang="cs-CZ" b="1" dirty="0"/>
              <a:t>Pořízení vybavení budov, učeben, výukových prostor</a:t>
            </a:r>
          </a:p>
          <a:p>
            <a:pPr lvl="1"/>
            <a:r>
              <a:rPr lang="cs-CZ" dirty="0"/>
              <a:t>pořízení nábytku a vybavení laboratoří, dílen, odborných a specializovaných učeben, a zázemí pro vzdělávací personál ve vazbě na klíčové kompetence IROP včetně nezbytného zázemí těchto učeben</a:t>
            </a:r>
            <a:r>
              <a:rPr lang="cs-CZ" dirty="0" smtClean="0"/>
              <a:t>,</a:t>
            </a:r>
            <a:endParaRPr lang="cs-CZ" dirty="0"/>
          </a:p>
          <a:p>
            <a:pPr lvl="1"/>
            <a:r>
              <a:rPr lang="cs-CZ" dirty="0"/>
              <a:t>nákup výukových pomůcek a technického vybavení laboratoří, dílen, odborných a specializovaných učeben, výukových prostor a kabinetů (přípraven) ve vazbě na klíčové kompetence IROP (např. laboratorní soustavy, měřící zařízení, nářadí, SW a HW vybavení)</a:t>
            </a:r>
            <a:r>
              <a:rPr lang="cs-CZ" dirty="0" smtClean="0"/>
              <a:t>,</a:t>
            </a:r>
            <a:endParaRPr lang="cs-CZ" dirty="0"/>
          </a:p>
          <a:p>
            <a:pPr lvl="1"/>
            <a:r>
              <a:rPr lang="cs-CZ" dirty="0"/>
              <a:t>pořízení nábytku do nově vybudovaných chodeb, vstupních a spojovacích prostor</a:t>
            </a:r>
            <a:r>
              <a:rPr lang="cs-CZ" dirty="0" smtClean="0"/>
              <a:t>,</a:t>
            </a:r>
            <a:endParaRPr lang="cs-CZ" dirty="0"/>
          </a:p>
          <a:p>
            <a:pPr lvl="1"/>
            <a:r>
              <a:rPr lang="pt-BR" dirty="0"/>
              <a:t>vybavení venkovních výukových prostor s vazbou na klíčové kompetence </a:t>
            </a:r>
            <a:r>
              <a:rPr lang="pt-BR" dirty="0" smtClean="0"/>
              <a:t>IROP</a:t>
            </a:r>
            <a:r>
              <a:rPr lang="cs-CZ" dirty="0" smtClean="0"/>
              <a:t>,</a:t>
            </a:r>
          </a:p>
          <a:p>
            <a:pPr lvl="1"/>
            <a:r>
              <a:rPr lang="cs-CZ" dirty="0"/>
              <a:t>pořízení kompenzačních pomůcek a kompenzačního vybavení nezbytných pro zajištění rovného přístupu ke vzdělávání dětem se speciálními vzdělávacími potřebami</a:t>
            </a:r>
            <a:endParaRPr lang="cs-CZ" dirty="0" smtClean="0"/>
          </a:p>
          <a:p>
            <a:pPr lvl="1"/>
            <a:endParaRPr lang="cs-CZ" dirty="0"/>
          </a:p>
          <a:p>
            <a:pPr marL="457200" lvl="1" indent="0" algn="just">
              <a:buNone/>
            </a:pPr>
            <a:r>
              <a:rPr lang="cs-CZ" dirty="0">
                <a:solidFill>
                  <a:srgbClr val="FF0000"/>
                </a:solidFill>
              </a:rPr>
              <a:t>Pořízený majetek podléhá kontrole a při nákupu vybavení důrazně upozorňujeme příjemce, že je potřeba udržet výstupy z projektu po celou dobu udržitelnosti (tj. pět let od provedení poslední platby příjemci ze strany ŘO IROP) a evidovat je. V případě neudržení výstupů z projektu po celou dobu udržitelnosti projektu se příjemce vystavuje riziku krácení </a:t>
            </a:r>
            <a:r>
              <a:rPr lang="cs-CZ" dirty="0" smtClean="0">
                <a:solidFill>
                  <a:srgbClr val="FF0000"/>
                </a:solidFill>
              </a:rPr>
              <a:t>dotace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44" y="567873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1096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020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aktivity (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max. 15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56393" y="1424526"/>
            <a:ext cx="9619374" cy="4078500"/>
          </a:xfrm>
        </p:spPr>
        <p:txBody>
          <a:bodyPr>
            <a:normAutofit/>
          </a:bodyPr>
          <a:lstStyle/>
          <a:p>
            <a:r>
              <a:rPr lang="cs-CZ" dirty="0"/>
              <a:t>demolice původního objektu, ve kterém probíhala výchova a vzdělávání dětí, a budov na pozemku objektu, jejichž odstranění souvisí s realizací projektu; demolice nemůže být jedinou aktivitou projektu,</a:t>
            </a:r>
          </a:p>
          <a:p>
            <a:r>
              <a:rPr lang="cs-CZ" dirty="0" smtClean="0"/>
              <a:t>úpravy </a:t>
            </a:r>
            <a:r>
              <a:rPr lang="cs-CZ" dirty="0"/>
              <a:t>venkovního prostranství v areálu </a:t>
            </a:r>
            <a:r>
              <a:rPr lang="cs-CZ" dirty="0" smtClean="0"/>
              <a:t>(</a:t>
            </a:r>
            <a:r>
              <a:rPr lang="cs-CZ" dirty="0"/>
              <a:t>zeleň, přístupové cesty v areálu zařízení, úprava a zřizování dětských hřišť, pítka, parkové úpravy, oplocení,</a:t>
            </a:r>
          </a:p>
          <a:p>
            <a:r>
              <a:rPr lang="cs-CZ" dirty="0"/>
              <a:t>pořízení a obnova mobiliáře např. lavičky, herní prvky) a přístřešky nevyžadující stavební povolení,</a:t>
            </a:r>
          </a:p>
          <a:p>
            <a:r>
              <a:rPr lang="cs-CZ" dirty="0" smtClean="0"/>
              <a:t>zabezpečení </a:t>
            </a:r>
            <a:r>
              <a:rPr lang="cs-CZ" dirty="0"/>
              <a:t>výstavby (technický dozor investora, BOZP, autorský dozor),</a:t>
            </a:r>
          </a:p>
          <a:p>
            <a:r>
              <a:rPr lang="cs-CZ" dirty="0"/>
              <a:t>projektová dokumentace stavby, </a:t>
            </a:r>
            <a:r>
              <a:rPr lang="cs-CZ" dirty="0" smtClean="0"/>
              <a:t>EIA a další viz strana </a:t>
            </a:r>
            <a:r>
              <a:rPr lang="cs-CZ" dirty="0" smtClean="0"/>
              <a:t>86-87 </a:t>
            </a:r>
            <a:r>
              <a:rPr lang="cs-CZ" dirty="0"/>
              <a:t>S</a:t>
            </a:r>
            <a:r>
              <a:rPr lang="cs-CZ" dirty="0" smtClean="0"/>
              <a:t>pecifických pravidel</a:t>
            </a:r>
            <a:endParaRPr lang="cs-CZ" dirty="0"/>
          </a:p>
          <a:p>
            <a:pPr lvl="1"/>
            <a:endParaRPr lang="cs-CZ" dirty="0"/>
          </a:p>
          <a:p>
            <a:pPr marL="0" indent="0">
              <a:buNone/>
            </a:pP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029" y="5432320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7670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62002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vedlejší aktivity (max. 15%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787612"/>
            <a:ext cx="8571048" cy="4003588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Nákup pozemků a staveb (nesmí přesáhnout 10% způsobilých výdajů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Zabezpečení výstavby (TDI, AD, 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BOZP,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geodetické práce, výdaje na inženýring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Pořízení služeb bezprostředně souvisejících s realizací projektu (SP, </a:t>
            </a:r>
            <a:r>
              <a:rPr lang="cs-CZ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výdaje na zpracování zadávacích podmínek k zakázkám a organizaci výběrových a zadávacích řízení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Povinná publicita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DPH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4901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Nezpůsobilé výdaje - výběr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55815" y="1270000"/>
            <a:ext cx="10363826" cy="4289552"/>
          </a:xfrm>
        </p:spPr>
        <p:txBody>
          <a:bodyPr>
            <a:normAutofit lnSpcReduction="10000"/>
          </a:bodyPr>
          <a:lstStyle/>
          <a:p>
            <a:r>
              <a:rPr lang="cs-CZ" dirty="0"/>
              <a:t>výdaje na výstavbu, rekonstrukci nebo modernizaci komunikací určených výhradně </a:t>
            </a:r>
            <a:r>
              <a:rPr lang="cs-CZ" dirty="0" smtClean="0"/>
              <a:t>pěší </a:t>
            </a:r>
            <a:r>
              <a:rPr lang="cs-CZ" dirty="0"/>
              <a:t>dopravě </a:t>
            </a:r>
            <a:r>
              <a:rPr lang="cs-CZ" dirty="0" smtClean="0"/>
              <a:t>s výjimkou </a:t>
            </a:r>
            <a:r>
              <a:rPr lang="cs-CZ" dirty="0"/>
              <a:t>výdajů uvedených mezi způsobilými výdaji na hlavní a </a:t>
            </a:r>
            <a:r>
              <a:rPr lang="cs-CZ" dirty="0" smtClean="0"/>
              <a:t>vedlejší </a:t>
            </a:r>
            <a:r>
              <a:rPr lang="cs-CZ" dirty="0"/>
              <a:t>aktivity </a:t>
            </a:r>
            <a:r>
              <a:rPr lang="cs-CZ" dirty="0" smtClean="0"/>
              <a:t>projektu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běžnou údržbu, souvislou údržbu a opravu pozemních komunikací včetně chodníků a cyklostezek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parkovišť pro automobily,</a:t>
            </a:r>
          </a:p>
          <a:p>
            <a:pPr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ýdaje na přípravu a zpracování žádosti o podporu, s výjimkou zpracování studie proveditelnosti, výdaje spojené s řízením a administrací projektu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zpracování průzkumů, studií a posouzení nesouvisejících s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Kompletní výčet najdete ve specifických pravidlech na straně 87</a:t>
            </a: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121" y="563590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1381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47286579"/>
              </p:ext>
            </p:extLst>
          </p:nvPr>
        </p:nvGraphicFramePr>
        <p:xfrm>
          <a:off x="677334" y="1360199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4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6809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47501503"/>
              </p:ext>
            </p:extLst>
          </p:nvPr>
        </p:nvGraphicFramePr>
        <p:xfrm>
          <a:off x="581891" y="1591108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7076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400" cap="none" dirty="0" smtClean="0">
                <a:solidFill>
                  <a:schemeClr val="accent1">
                    <a:lumMod val="75000"/>
                  </a:schemeClr>
                </a:solidFill>
              </a:rPr>
              <a:t>formální hodnocení a přijatelnost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44282549"/>
              </p:ext>
            </p:extLst>
          </p:nvPr>
        </p:nvGraphicFramePr>
        <p:xfrm>
          <a:off x="915026" y="1815028"/>
          <a:ext cx="10363200" cy="401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42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formálních náležitostí – vždy napravitelná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kritéria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Aspekt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(ANO/NE/nerelevantní)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Referenční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dokument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Předmět a způsob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je podána v předepsané formě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žádost o podporu je podána v předepsané formě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Pravidla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 žadatele a příjemce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zda žádost byla finalizována v elektronické podobě v aplikaci systému ISKP14+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je podepsána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oprávněným zástupcem žadatele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žádost o podporu je podepsána statutárním zástupcem nebo pověřeným zástupcem žadatele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Pověření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 zda je žádost opatřena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elektronickým podpisem statutárního orgánu nebo oprávněné osoby pověřené statutárním orgánem subjektu žadatele/partnera, tzn. zda podpis odpovídá statutárnímu orgánu/ oprávněné osobě subjektu žadatele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Jsou doloženy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všechny povinné přílohy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k ŽoP jsou doloženy všechny povinné přílohy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Přílohy žádosti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Specifická pravidla pro žadatele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příjemce pro 53. výzvu IROP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Posuzuje se, zda jsou doloženy všechny povinné přílohy,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které jsou uvedeny v dokumentaci Výzvy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644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400" cap="none" dirty="0" smtClean="0">
                <a:solidFill>
                  <a:schemeClr val="accent1">
                    <a:lumMod val="75000"/>
                  </a:schemeClr>
                </a:solidFill>
              </a:rPr>
              <a:t>formální hodnocení a přijatelnost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10400210"/>
              </p:ext>
            </p:extLst>
          </p:nvPr>
        </p:nvGraphicFramePr>
        <p:xfrm>
          <a:off x="915026" y="1815028"/>
          <a:ext cx="10363200" cy="450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42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Kritéria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přijatelnosti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kritéria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Aspekt hodnocení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(ANO/NE/nerelevantní)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nenapravitelné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Referenční</a:t>
                      </a:r>
                      <a:r>
                        <a:rPr lang="cs-C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dokument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Žadatel splňuje definici oprávněného žadatele pro danou Výzvu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žadatel splňuje definici oprávněného žadatele pro danou výzvu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</a:t>
                      </a:r>
                      <a:endParaRPr lang="cs-CZ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 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je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 souladu se schválenou Strategií komunitně vedeného místního rozvoje pro území MAS </a:t>
                      </a:r>
                      <a:r>
                        <a:rPr lang="cs-CZ" sz="1400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Hustopečsko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 období 2014 - 2020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</a:p>
                    <a:p>
                      <a:pPr algn="l"/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projekt je v souladu s programovým rámcem SCLLD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 </a:t>
                      </a:r>
                      <a:r>
                        <a:rPr lang="cs-CZ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není v souladu s programovým rámcem SCLLD</a:t>
                      </a:r>
                    </a:p>
                    <a:p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o podporu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Studie proveditelnosti</a:t>
                      </a:r>
                    </a:p>
                    <a:p>
                      <a:endParaRPr lang="cs-CZ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SCLLD MAS </a:t>
                      </a:r>
                      <a:r>
                        <a:rPr lang="cs-CZ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Hustopečsko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je</a:t>
                      </a:r>
                      <a:r>
                        <a:rPr lang="cs-CZ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 souladu s podmínkami Výzvy MAS</a:t>
                      </a:r>
                      <a:endParaRPr lang="cs-CZ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Potřebnost </a:t>
                      </a:r>
                    </a:p>
                    <a:p>
                      <a:pPr algn="l"/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Účelnost </a:t>
                      </a:r>
                    </a:p>
                    <a:p>
                      <a:pPr algn="l"/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projekt je v souladu s podmínkami Výzvy MAS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 </a:t>
                      </a:r>
                      <a:r>
                        <a:rPr lang="cs-CZ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není v souladu s podmínkami Výzvy MAS</a:t>
                      </a:r>
                      <a:endParaRPr lang="cs-CZ" sz="11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Napravitelné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 se provádí na základě údajů</a:t>
                      </a:r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které žadatel uvedl v Žádosti o podporu a ve Studii proveditelnosti</a:t>
                      </a:r>
                    </a:p>
                    <a:p>
                      <a:endParaRPr lang="cs-CZ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cs-CZ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Výzva MAS</a:t>
                      </a:r>
                      <a:endParaRPr lang="cs-CZ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085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81801122"/>
              </p:ext>
            </p:extLst>
          </p:nvPr>
        </p:nvGraphicFramePr>
        <p:xfrm>
          <a:off x="677334" y="14525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1773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2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cs-CZ" sz="2000" cap="none" dirty="0" smtClean="0">
                <a:solidFill>
                  <a:schemeClr val="accent1">
                    <a:lumMod val="75000"/>
                  </a:schemeClr>
                </a:solidFill>
              </a:rPr>
              <a:t>ěcné hodnocení – detaily v příloze č.2 Výzvy</a:t>
            </a:r>
            <a:endParaRPr lang="cs-CZ" sz="22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507" y="1968632"/>
            <a:ext cx="10871501" cy="450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857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MAS </a:t>
            </a:r>
            <a:r>
              <a:rPr lang="cs-CZ" sz="2800" dirty="0" err="1" smtClean="0">
                <a:solidFill>
                  <a:schemeClr val="accent1">
                    <a:lumMod val="75000"/>
                  </a:schemeClr>
                </a:solidFill>
              </a:rPr>
              <a:t>Hustopečsko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 –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5.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Výzva – Podpora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vzdělávání 2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914400"/>
            <a:ext cx="10363826" cy="4850128"/>
          </a:xfrm>
        </p:spPr>
        <p:txBody>
          <a:bodyPr>
            <a:normAutofit fontScale="85000" lnSpcReduction="20000"/>
          </a:bodyPr>
          <a:lstStyle/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azba na výzvu č.68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„INFRASTRUKTURA PRO PŘEDŠKOLNÍ VZDĚLÁVÁNÍ, ZÁKLADNÍ ŠKOLY, STŘEDNÍ ŠKOLY, VYŠŠÍ ODBORNÉ ŠKOLY, ZÁJMOVÉ, NEFORMÁLNÍ A CELOŽIVOTNÍ VZDĚLÁVÁNÍ“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říjem žádostí: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 14.1.2019 do 18 hodin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elková částka dotace pro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výzvu: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947 360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,- (dotace = 95%) 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není stanovena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Max. celkové výdaje projektu: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000 000,00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Kč 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právnění žadatelé:</a:t>
            </a: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Školy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školská zařízení v oblasti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předškolního, základního a středního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vzdělávání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Další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subjekty podílející se na realizaci vzdělávacích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aktivit</a:t>
            </a:r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Obce, organizace zřizované nebo zakládané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obcemi</a:t>
            </a: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Organizace zřizované nebo zakládané kraji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Nestátní neziskové organizace</a:t>
            </a: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Církve, církevní organizace</a:t>
            </a:r>
          </a:p>
          <a:p>
            <a:pPr lvl="1"/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Organizační složky státu a jejich příspěvkové organizace</a:t>
            </a:r>
          </a:p>
          <a:p>
            <a:pPr lvl="1"/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717" y="5550408"/>
            <a:ext cx="6371706" cy="11338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2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cs-CZ" sz="2000" cap="none" dirty="0" smtClean="0">
                <a:solidFill>
                  <a:schemeClr val="accent1">
                    <a:lumMod val="75000"/>
                  </a:schemeClr>
                </a:solidFill>
              </a:rPr>
              <a:t>ěcné hodnocení – detaily v příloze č.2 Výzvy</a:t>
            </a:r>
            <a:endParaRPr lang="cs-CZ" sz="22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433" y="1771136"/>
            <a:ext cx="10813134" cy="469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014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Závěrečné informace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Minimální počet bodů ve věcném hodnocení – 50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Maximální možný počet bodů ve věcném hodnocení – 100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Indikátory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5 00 00 Počet podpořených vzdělávacích zařízení                                           </a:t>
            </a: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00 01 Kapacita podporovaných zařízení péče o děti nebo vzdělávacích zařízení 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931" y="555529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769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80531957"/>
              </p:ext>
            </p:extLst>
          </p:nvPr>
        </p:nvGraphicFramePr>
        <p:xfrm>
          <a:off x="677334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328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7431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Schvalování projektů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Programový výbor se sejde nejpozději do 10 pracovních dnů od ukončení věcného hodnocení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Při výběru projektů platí bodové ohodnocení a pořadí z věcného hodnocení, PV nemůže měnit</a:t>
            </a:r>
          </a:p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 případě náhradních projektů může PV o navýšení alokace ve výzvě</a:t>
            </a:r>
          </a:p>
          <a:p>
            <a:pPr marL="0" indent="0">
              <a:buNone/>
            </a:pP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667" y="5436419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816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52707416"/>
              </p:ext>
            </p:extLst>
          </p:nvPr>
        </p:nvGraphicFramePr>
        <p:xfrm>
          <a:off x="554182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95519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93158"/>
            <a:ext cx="8596668" cy="132080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Webová aplikace IS KP 14+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224492"/>
            <a:ext cx="8596668" cy="778932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Webová aplikace pro žadatele o podporu z Evropských strukturálních a investičních fondů (ESIF) v období 2014-2020: </a:t>
            </a:r>
            <a:r>
              <a:rPr lang="cs-CZ" dirty="0">
                <a:solidFill>
                  <a:schemeClr val="tx2">
                    <a:lumMod val="75000"/>
                    <a:lumOff val="25000"/>
                  </a:schemeClr>
                </a:solidFill>
                <a:hlinkClick r:id="rId2"/>
              </a:rPr>
              <a:t>https://mseu.mssf.cz/</a:t>
            </a:r>
            <a:endParaRPr lang="cs-CZ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77334" y="2129366"/>
            <a:ext cx="980016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</a:pPr>
            <a:r>
              <a:rPr lang="cs-CZ" sz="3600" dirty="0">
                <a:solidFill>
                  <a:srgbClr val="0070C0"/>
                </a:solidFill>
              </a:rPr>
              <a:t>HW a SW požadavky</a:t>
            </a:r>
            <a:endParaRPr lang="cs-CZ" dirty="0"/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Pro bezproblémový chod doporučujeme nejnovější verzi prohlížeče INTERNET EXPLORER.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 podepsání úloh je vyžadován kvalifikovaný elektronický podpis. Aby bylo možné úlohy podepsat, je nutné mít na počítači nainstalovanou aplikaci MS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Silverlight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a balíček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TescoSW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Elevated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TrustTool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, který slouží pro přístup k podpisovým certifikátům.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Instalační balíček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TescoSW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Elevated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TrustTool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naleznete v MS2014+ na záložce HW a SW požadavky</a:t>
            </a: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Na záložce ,,FAQ,, (podzáložka ,,FAQ elektronický podpis,,) jsou k dispozici principy práce s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certifikáty – příručka: </a:t>
            </a:r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U</a:t>
            </a:r>
            <a:r>
              <a:rPr lang="cs-CZ" b="1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živatelská příručka ISKP14+</a:t>
            </a:r>
          </a:p>
        </p:txBody>
      </p:sp>
    </p:spTree>
    <p:extLst>
      <p:ext uri="{BB962C8B-B14F-4D97-AF65-F5344CB8AC3E}">
        <p14:creationId xmlns:p14="http://schemas.microsoft.com/office/powerpoint/2010/main" val="153145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68923"/>
            <a:ext cx="8596668" cy="132080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Prostřednictvím IS KP14+ probíhá podání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90773"/>
            <a:ext cx="8596668" cy="3880773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 o podporu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 o platbu-průběžná, závěrečná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Zpráva o realizaci – průběžná, závěrečná (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ZoR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se v IS KP14+ zobrazí po schválení právního aktu, depeše s upozorněním na blížící se termín podání)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Žádost o změnu – ze strany příjemce i ze strany CRR (ŘO)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Zprávy o udržitelnosti projektu – za každý rok – průběžná i závěrečná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Veškeré komunikace mezi žadatelem a CRR-formou depeší</a:t>
            </a:r>
          </a:p>
          <a:p>
            <a:pPr>
              <a:buClr>
                <a:srgbClr val="0070C0"/>
              </a:buClr>
            </a:pP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Podání všech úloh je pouze elektronické prostřednictvím IS KP14+!</a:t>
            </a:r>
          </a:p>
          <a:p>
            <a:pPr>
              <a:buClr>
                <a:srgbClr val="0070C0"/>
              </a:buClr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77334" y="5482562"/>
            <a:ext cx="99661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Pokud je některá povinná příloha žádosti o podporu pro žadatele nerelevantní, žadatel </a:t>
            </a:r>
          </a:p>
          <a:p>
            <a:r>
              <a:rPr lang="cs-CZ" b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nahraje jako přílohu dokument, ve kterém uvede zdůvodnění nedoložení povinné přílohy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.</a:t>
            </a:r>
          </a:p>
          <a:p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87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4936" y="304800"/>
            <a:ext cx="8596668" cy="1320800"/>
          </a:xfrm>
        </p:spPr>
        <p:txBody>
          <a:bodyPr/>
          <a:lstStyle/>
          <a:p>
            <a:r>
              <a:rPr lang="cs-CZ" dirty="0" err="1" smtClean="0">
                <a:solidFill>
                  <a:srgbClr val="0070C0"/>
                </a:solidFill>
              </a:rPr>
              <a:t>Info</a:t>
            </a:r>
            <a:r>
              <a:rPr lang="cs-CZ" dirty="0" smtClean="0">
                <a:solidFill>
                  <a:srgbClr val="0070C0"/>
                </a:solidFill>
              </a:rPr>
              <a:t> k IS KP14+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4935" y="1185333"/>
            <a:ext cx="9614479" cy="5503334"/>
          </a:xfrm>
        </p:spPr>
        <p:txBody>
          <a:bodyPr>
            <a:normAutofit lnSpcReduction="10000"/>
          </a:bodyPr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Žadatel by měl vždy přístup do portálu s rolí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správe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přístupů. Pouze s touto rolí lze přidávat/odebírat další uživatele (čtenář, editor, signatář, zmocněnec).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podepisování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všech nebo určitých úloh je možné zmocnit jinou osobu plnou mocí, která se oskenovaná nahraje do IS KP14+.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Informace o stavu projektu včetně výsledků hodnocení projektu se žadatel dozví pouze přes systém.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Dokument Rozhodnutí o poskytnutí dotace bude příjemci zpřístupněn taktéž pouze přes systém.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Komunikace s MAS a CRR po podání projektové žádosti bude probíhat pouze prostřednictvím depeší přes systém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Doporučujeme si v IS KP14+ nastavit notifikace ne telefon nebo e-mail, kde budete informování o události/změně stavu projektu či o případných výzvách k doplnění/vysvětlení.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Depeše se považuje za doručenou dnem odeslání, nikoli dnem přečtení (možnost notifikace na e-mail či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sms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)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Jednotlivé přílohy se nahrávají na záložku ,,Přiložené dokumenty,, ,  ale na různá místa podle oblasti, do které spadají /týká se plných mocí a veřejných zakázek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).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013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Elektronický podpis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57867"/>
            <a:ext cx="8596668" cy="4483495"/>
          </a:xfrm>
        </p:spPr>
        <p:txBody>
          <a:bodyPr/>
          <a:lstStyle/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=kvalifikovaný certifikát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Platnost 1 rok </a:t>
            </a:r>
            <a:r>
              <a:rPr lang="cs-CZ" dirty="0" smtClean="0">
                <a:solidFill>
                  <a:schemeClr val="tx2">
                    <a:lumMod val="85000"/>
                    <a:lumOff val="15000"/>
                  </a:schemeClr>
                </a:solidFill>
              </a:rPr>
              <a:t>– platnost 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certifikátu ještě min. 3 dny po podpisu</a:t>
            </a:r>
          </a:p>
          <a:p>
            <a:pPr>
              <a:buClr>
                <a:srgbClr val="0070C0"/>
              </a:buClr>
            </a:pP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Poskytovatelé: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PostSignum</a:t>
            </a:r>
            <a:r>
              <a:rPr lang="cs-CZ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České pošty (Czech Point), První certifikační autorita, </a:t>
            </a:r>
            <a:r>
              <a:rPr lang="cs-CZ" dirty="0" err="1">
                <a:solidFill>
                  <a:schemeClr val="tx2">
                    <a:lumMod val="85000"/>
                    <a:lumOff val="15000"/>
                  </a:schemeClr>
                </a:solidFill>
              </a:rPr>
              <a:t>Eidentity</a:t>
            </a:r>
            <a:endParaRPr lang="cs-CZ" dirty="0">
              <a:solidFill>
                <a:schemeClr val="tx2">
                  <a:lumMod val="85000"/>
                  <a:lumOff val="1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172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587062"/>
            <a:ext cx="10363826" cy="4204137"/>
          </a:xfrm>
        </p:spPr>
        <p:txBody>
          <a:bodyPr>
            <a:normAutofit/>
          </a:bodyPr>
          <a:lstStyle/>
          <a:p>
            <a:r>
              <a:rPr lang="cs-CZ" dirty="0" smtClean="0"/>
              <a:t>Kontakty:</a:t>
            </a:r>
          </a:p>
          <a:p>
            <a:endParaRPr lang="cs-CZ" dirty="0"/>
          </a:p>
          <a:p>
            <a:r>
              <a:rPr lang="cs-CZ" b="1" dirty="0" smtClean="0"/>
              <a:t>Ing. Přemysl Pálka</a:t>
            </a:r>
            <a:endParaRPr lang="pt-BR" b="1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pt-BR" dirty="0" smtClean="0"/>
              <a:t>vedoucí </a:t>
            </a:r>
            <a:r>
              <a:rPr lang="cs-CZ" dirty="0" smtClean="0"/>
              <a:t>pracovník pro SCLLD</a:t>
            </a:r>
            <a:r>
              <a:rPr lang="pt-BR" dirty="0"/>
              <a:t/>
            </a:r>
            <a:br>
              <a:rPr lang="pt-BR" dirty="0"/>
            </a:br>
            <a:r>
              <a:rPr lang="cs-CZ" dirty="0" smtClean="0"/>
              <a:t>	</a:t>
            </a:r>
            <a:r>
              <a:rPr lang="pt-BR" dirty="0" smtClean="0"/>
              <a:t>e-mail</a:t>
            </a:r>
            <a:r>
              <a:rPr lang="pt-BR" dirty="0"/>
              <a:t>: </a:t>
            </a:r>
            <a:r>
              <a:rPr lang="cs-CZ" dirty="0" err="1" smtClean="0">
                <a:hlinkClick r:id="rId2"/>
              </a:rPr>
              <a:t>info.mashustopecsko@gmail</a:t>
            </a:r>
            <a:r>
              <a:rPr lang="cs-CZ" dirty="0" smtClean="0">
                <a:hlinkClick r:id="rId2"/>
              </a:rPr>
              <a:t>.</a:t>
            </a:r>
            <a:r>
              <a:rPr lang="pt-BR" dirty="0" smtClean="0">
                <a:hlinkClick r:id="rId2"/>
              </a:rPr>
              <a:t>c</a:t>
            </a:r>
            <a:r>
              <a:rPr lang="cs-CZ" dirty="0" err="1" smtClean="0">
                <a:hlinkClick r:id="rId2"/>
              </a:rPr>
              <a:t>om</a:t>
            </a:r>
            <a:r>
              <a:rPr lang="pt-BR" dirty="0">
                <a:hlinkClick r:id="rId2"/>
              </a:rPr>
              <a:t/>
            </a:r>
            <a:br>
              <a:rPr lang="pt-BR" dirty="0">
                <a:hlinkClick r:id="rId2"/>
              </a:rPr>
            </a:br>
            <a:r>
              <a:rPr lang="cs-CZ" dirty="0" smtClean="0"/>
              <a:t>	</a:t>
            </a:r>
            <a:r>
              <a:rPr lang="pt-BR" dirty="0" smtClean="0"/>
              <a:t>tel</a:t>
            </a:r>
            <a:r>
              <a:rPr lang="pt-BR" dirty="0"/>
              <a:t>.: </a:t>
            </a:r>
            <a:r>
              <a:rPr lang="pt-BR" dirty="0" smtClean="0"/>
              <a:t>7</a:t>
            </a:r>
            <a:r>
              <a:rPr lang="cs-CZ" dirty="0" smtClean="0"/>
              <a:t>74 364 013</a:t>
            </a:r>
          </a:p>
          <a:p>
            <a:endParaRPr lang="pt-BR" dirty="0"/>
          </a:p>
          <a:p>
            <a:r>
              <a:rPr lang="cs-CZ" b="1" dirty="0"/>
              <a:t>Ing. </a:t>
            </a:r>
            <a:r>
              <a:rPr lang="cs-CZ" b="1" dirty="0" smtClean="0"/>
              <a:t>Michal Zich</a:t>
            </a:r>
            <a:endParaRPr lang="cs-CZ" b="1" dirty="0"/>
          </a:p>
          <a:p>
            <a:pPr marL="0" indent="0">
              <a:buNone/>
            </a:pPr>
            <a:r>
              <a:rPr lang="cs-CZ" dirty="0" smtClean="0"/>
              <a:t>	projektový manažer MAS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	e-mail</a:t>
            </a:r>
            <a:r>
              <a:rPr lang="cs-CZ" dirty="0"/>
              <a:t>: </a:t>
            </a:r>
            <a:r>
              <a:rPr lang="cs-CZ" dirty="0" smtClean="0">
                <a:hlinkClick r:id="rId3"/>
              </a:rPr>
              <a:t>ZichM@seznam.cz</a:t>
            </a:r>
            <a:r>
              <a:rPr lang="cs-CZ" dirty="0">
                <a:hlinkClick r:id="rId3"/>
              </a:rPr>
              <a:t/>
            </a:r>
            <a:br>
              <a:rPr lang="cs-CZ" dirty="0">
                <a:hlinkClick r:id="rId3"/>
              </a:rPr>
            </a:br>
            <a:r>
              <a:rPr lang="cs-CZ" dirty="0" smtClean="0"/>
              <a:t>	tel</a:t>
            </a:r>
            <a:r>
              <a:rPr lang="cs-CZ" dirty="0"/>
              <a:t>.: </a:t>
            </a:r>
            <a:r>
              <a:rPr lang="cs-CZ" dirty="0" smtClean="0"/>
              <a:t>774 113 357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839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968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Financování, realizace projektu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608084"/>
            <a:ext cx="10363826" cy="4183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Financování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dotace 95%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zahájení realizace projektu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nejdříve 1.1.2016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projektu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datem ukončení realizace projektu se rozumí datum, do kterého budou prokazatelně uzavřeny všechny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aktivity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31.12.2021</a:t>
            </a:r>
          </a:p>
          <a:p>
            <a:pPr marL="0" indent="0">
              <a:buNone/>
            </a:pP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!!! Realizace projektu nesmí být ukončena před podáním žádosti o podporu v MS 2014+ !!!</a:t>
            </a: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801" y="568860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5403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83464"/>
            <a:ext cx="8596668" cy="1168697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Podporované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aktivity – Infrastruktura pro zájmové, neformální a celoživotní vzdělávání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10571903" cy="454046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Podporovány </a:t>
            </a:r>
            <a:r>
              <a:rPr lang="cs-CZ" dirty="0" smtClean="0"/>
              <a:t>jsou projekty v souladu s Místním akčním plánem vzdělávání</a:t>
            </a:r>
          </a:p>
          <a:p>
            <a:pPr lvl="1" algn="just"/>
            <a:r>
              <a:rPr lang="cs-CZ" dirty="0" smtClean="0"/>
              <a:t>Strategický rámec MAP </a:t>
            </a:r>
            <a:r>
              <a:rPr lang="cs-CZ" dirty="0" err="1" smtClean="0"/>
              <a:t>Hustopečsko</a:t>
            </a:r>
            <a:r>
              <a:rPr lang="cs-CZ" dirty="0" smtClean="0"/>
              <a:t> – poslední aktualizace proběhla v říjnu 2018</a:t>
            </a:r>
            <a:endParaRPr lang="cs-CZ" dirty="0" smtClean="0"/>
          </a:p>
          <a:p>
            <a:pPr algn="just"/>
            <a:r>
              <a:rPr lang="cs-CZ" dirty="0"/>
              <a:t>Podpora může být poskytnuta na podporu infrastruktury pro zájmové, neformální a celoživotní vzdělávání. Jedná se o školy a školská zařízení, střediska volného času, domy dětí a mládeže, školní družiny a školní kluby, vzdělávací a školící centra a další subjekty podílející se na realizaci zájmového, neformálního a celoživotního (dalšího) </a:t>
            </a:r>
            <a:r>
              <a:rPr lang="cs-CZ" dirty="0" smtClean="0"/>
              <a:t>vzdělávání. </a:t>
            </a:r>
          </a:p>
          <a:p>
            <a:pPr algn="just"/>
            <a:r>
              <a:rPr lang="cs-CZ" dirty="0"/>
              <a:t>Hlavní zaměření projektu musí být ve vazbě na zvýšení nedostatečné kapacity pro zájmové, neformální nebo celoživotní vzdělávání v území. Účelem podporovaných aktivit je zvýšení kvality vzdělávání v klíčových </a:t>
            </a:r>
            <a:r>
              <a:rPr lang="cs-CZ" dirty="0" smtClean="0"/>
              <a:t>kompetencích </a:t>
            </a:r>
            <a:r>
              <a:rPr lang="cs-CZ" dirty="0"/>
              <a:t>ve vazbě na budoucí uplatnění na trhu práce a sladění nabídky a poptávky na regionálním trhu práce. Klíčovými kompetencemi jsou: </a:t>
            </a:r>
            <a:endParaRPr lang="cs-CZ" dirty="0" smtClean="0"/>
          </a:p>
          <a:p>
            <a:pPr lvl="1"/>
            <a:r>
              <a:rPr lang="cs-CZ" dirty="0" smtClean="0"/>
              <a:t>komunikace </a:t>
            </a:r>
            <a:r>
              <a:rPr lang="cs-CZ" dirty="0"/>
              <a:t>v cizích jazycích, </a:t>
            </a:r>
            <a:endParaRPr lang="cs-CZ" dirty="0" smtClean="0"/>
          </a:p>
          <a:p>
            <a:pPr lvl="1"/>
            <a:r>
              <a:rPr lang="cs-CZ" dirty="0" smtClean="0"/>
              <a:t>přírodní </a:t>
            </a:r>
            <a:r>
              <a:rPr lang="cs-CZ" dirty="0"/>
              <a:t>vědy, </a:t>
            </a:r>
            <a:endParaRPr lang="cs-CZ" dirty="0" smtClean="0"/>
          </a:p>
          <a:p>
            <a:pPr lvl="1"/>
            <a:r>
              <a:rPr lang="cs-CZ" dirty="0" smtClean="0"/>
              <a:t>technické </a:t>
            </a:r>
            <a:r>
              <a:rPr lang="cs-CZ" dirty="0"/>
              <a:t>a řemeslné obory, </a:t>
            </a:r>
            <a:endParaRPr lang="cs-CZ" dirty="0" smtClean="0"/>
          </a:p>
          <a:p>
            <a:pPr lvl="1"/>
            <a:r>
              <a:rPr lang="cs-CZ" dirty="0" smtClean="0"/>
              <a:t>práce </a:t>
            </a:r>
            <a:r>
              <a:rPr lang="cs-CZ" dirty="0"/>
              <a:t>s digitálními technologiemi. </a:t>
            </a:r>
            <a:endParaRPr lang="cs-CZ" dirty="0" smtClean="0"/>
          </a:p>
          <a:p>
            <a:pPr algn="just"/>
            <a:r>
              <a:rPr lang="cs-CZ" b="1" dirty="0"/>
              <a:t>Předmětem podpory nemůže být rekonstrukce stávajících budov pouze z důvodu nevyhovujícího technického stavu.</a:t>
            </a:r>
            <a:endParaRPr lang="cs-CZ" b="1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sz="14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50" y="575661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7417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9262872" cy="1320800"/>
          </a:xfrm>
        </p:spPr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Hlavní podporované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aktivity – min. 85% CZV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stavby a stavební práce spojené s výstavbou nové infrastruktury, včetně vybudování přípojky pro přivedení inženýrských sítí,</a:t>
            </a:r>
          </a:p>
          <a:p>
            <a:r>
              <a:rPr lang="cs-CZ" dirty="0"/>
              <a:t>rekonstrukce a stavební úpravy stávající infrastruktury, včetně zabezpečení bezbariérovosti dle vyhlášky č. 398/2009 Sb. o obecných technických požadavcích zabezpečujících bezbariérové užívání staveb,</a:t>
            </a:r>
          </a:p>
          <a:p>
            <a:r>
              <a:rPr lang="cs-CZ" dirty="0"/>
              <a:t>nákup pozemků a staveb (nemovitostí),</a:t>
            </a:r>
          </a:p>
          <a:p>
            <a:r>
              <a:rPr lang="cs-CZ" dirty="0"/>
              <a:t>pořízení vybavení budov a učeben,</a:t>
            </a:r>
          </a:p>
          <a:p>
            <a:r>
              <a:rPr lang="cs-CZ" dirty="0"/>
              <a:t>pořízení kompenzačních pomůcek</a:t>
            </a:r>
          </a:p>
        </p:txBody>
      </p:sp>
    </p:spTree>
    <p:extLst>
      <p:ext uri="{BB962C8B-B14F-4D97-AF65-F5344CB8AC3E}">
        <p14:creationId xmlns:p14="http://schemas.microsoft.com/office/powerpoint/2010/main" val="2896096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podporované aktivity – max. 15 % CZV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61222" y="1735717"/>
            <a:ext cx="10363826" cy="3424107"/>
          </a:xfrm>
        </p:spPr>
        <p:txBody>
          <a:bodyPr>
            <a:normAutofit/>
          </a:bodyPr>
          <a:lstStyle/>
          <a:p>
            <a:r>
              <a:rPr lang="cs-CZ" dirty="0"/>
              <a:t>demolice související s realizací projektu,</a:t>
            </a:r>
          </a:p>
          <a:p>
            <a:r>
              <a:rPr lang="cs-CZ" dirty="0" smtClean="0"/>
              <a:t>úpravy </a:t>
            </a:r>
            <a:r>
              <a:rPr lang="cs-CZ" dirty="0"/>
              <a:t>venkovního prostranství (přístupové cesty v areálu, zeleň, hřiště a herní prvky),</a:t>
            </a:r>
          </a:p>
          <a:p>
            <a:r>
              <a:rPr lang="cs-CZ" dirty="0"/>
              <a:t>projektová dokumentace, EIA,</a:t>
            </a:r>
          </a:p>
          <a:p>
            <a:r>
              <a:rPr lang="cs-CZ" dirty="0"/>
              <a:t>zabezpečení výstavby (technický dozor investora, BOZP, autorský dozor),</a:t>
            </a:r>
          </a:p>
          <a:p>
            <a:r>
              <a:rPr lang="cs-CZ" dirty="0"/>
              <a:t>pořízení služeb bezprostředně souvisejících s realizací projektu (příprava a realizace zadávacích a výběrových řízení, zpracování studie proveditelnosti),</a:t>
            </a:r>
          </a:p>
          <a:p>
            <a:r>
              <a:rPr lang="cs-CZ" dirty="0"/>
              <a:t>povinná publicita (podle kap. 13 Obecných pravidel).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67" y="51598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606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6715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38960" y="1429555"/>
            <a:ext cx="10363826" cy="3954161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Plná moc – v případě, že nepodepisuje statutární zástupce žadatele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Dokumentace k zadávacím a výběrovým řízením – záložka „Veřejné zakázky“ v MS2014+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 o právní subjektivitě – nemusí dokládat obce, kraje, organizační složky státu + jejich p. o.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Studie proveditelnosti – příloha specifických pravidel výzvy č. 68 IROP – P4A</a:t>
            </a:r>
          </a:p>
          <a:p>
            <a:pPr marL="457200" indent="-457200">
              <a:lnSpc>
                <a:spcPct val="150000"/>
              </a:lnSpc>
              <a:buFont typeface="Wingdings 3" charset="2"/>
              <a:buAutoNum type="arabicPeriod"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Doklad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 prokázání právních vztahů k majetku, který je předmětem projektu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– výpis z KN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Územní rozhodnutí nebo územní souhlas nebo veřejnoprávní smlouva nahrazující územní řízení – nabytí právní moci nejpozději ke dni podání žádosti o dotaci</a:t>
            </a:r>
            <a:endParaRPr lang="cs-CZ" sz="2200" b="1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153" y="538371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169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1257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5" y="1281208"/>
            <a:ext cx="10363826" cy="4077729"/>
          </a:xfrm>
        </p:spPr>
        <p:txBody>
          <a:bodyPr>
            <a:normAutofit/>
          </a:bodyPr>
          <a:lstStyle/>
          <a:p>
            <a:endParaRPr lang="cs-CZ" dirty="0"/>
          </a:p>
          <a:p>
            <a:pPr>
              <a:buFont typeface="+mj-lt"/>
              <a:buAutoNum type="arabicPeriod" startAt="8"/>
            </a:pP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Žádost o stavební povolení nebo ohlášení, případně stavební povolení s nabytím právní moci nebo souhlas s provedením ohlášeného stavebního záměru nebo veřejnoprávní smlouva nahrazující stavební povolení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pro vydání stavebního povolení nebo pro ohlášení stavby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Položkový rozpočet stavby – způsobilé x nezpůsobilé výdaje, hlavní x vedlejší aktivity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Výpočet čistých jiných peněžních příjmů – v případě, že projekt bude generovat příjmy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Čestné </a:t>
            </a:r>
            <a:r>
              <a:rPr lang="cs-CZ" sz="1700" dirty="0">
                <a:latin typeface="Arial" panose="020B0604020202020204" pitchFamily="34" charset="0"/>
                <a:cs typeface="Arial" panose="020B0604020202020204" pitchFamily="34" charset="0"/>
              </a:rPr>
              <a:t>prohlášení o skutečném </a:t>
            </a:r>
            <a:r>
              <a:rPr lang="cs-CZ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majiteli – příloha obecných pravidel č. </a:t>
            </a:r>
            <a:r>
              <a:rPr lang="cs-CZ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643" y="544283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2601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Způsobilé výdaje hlavní aktivity (min. 85% czv)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82006" y="1447753"/>
            <a:ext cx="9701579" cy="4393323"/>
          </a:xfrm>
        </p:spPr>
        <p:txBody>
          <a:bodyPr>
            <a:normAutofit/>
          </a:bodyPr>
          <a:lstStyle/>
          <a:p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stavby:</a:t>
            </a:r>
          </a:p>
          <a:p>
            <a:r>
              <a:rPr lang="cs-CZ" sz="1600" dirty="0"/>
              <a:t>přístavby, nástavby, stavební úpravy a modernizace budov sloužící pro zájmové, neformální a celoživotní </a:t>
            </a:r>
            <a:r>
              <a:rPr lang="cs-CZ" sz="1600" dirty="0" smtClean="0"/>
              <a:t>vzdělávání </a:t>
            </a:r>
            <a:r>
              <a:rPr lang="cs-CZ" sz="1600" dirty="0" smtClean="0"/>
              <a:t>rozšíření </a:t>
            </a:r>
            <a:r>
              <a:rPr lang="cs-CZ" sz="1600" dirty="0"/>
              <a:t>stávající budovy sloužící pro péči o děti do 3 let nebo předškolní vzdělávání, související s rozšířením stávající kapacity zařízení</a:t>
            </a:r>
            <a:r>
              <a:rPr lang="cs-CZ" sz="1600" dirty="0" smtClean="0"/>
              <a:t>,</a:t>
            </a:r>
          </a:p>
          <a:p>
            <a:pPr lvl="1"/>
            <a:r>
              <a:rPr lang="cs-CZ" sz="1400" dirty="0"/>
              <a:t>laboratoře, dílny, odborné a specializované učebny a výukové prostory ve vazbě na klíčové kompetence IROP, nezbytné zázemí těchto učeben (např. šatny k dílnám, sociální zázemí, přípravny, sklady pomůcek, úklidové komory</a:t>
            </a:r>
            <a:r>
              <a:rPr lang="cs-CZ" sz="1400" dirty="0" smtClean="0"/>
              <a:t>)</a:t>
            </a:r>
          </a:p>
          <a:p>
            <a:pPr lvl="1"/>
            <a:r>
              <a:rPr lang="cs-CZ" sz="1400" dirty="0"/>
              <a:t>zázemí pro vzdělávací </a:t>
            </a:r>
            <a:r>
              <a:rPr lang="cs-CZ" sz="1400" dirty="0" smtClean="0"/>
              <a:t>personál</a:t>
            </a:r>
          </a:p>
          <a:p>
            <a:pPr lvl="1"/>
            <a:r>
              <a:rPr lang="cs-CZ" sz="1400" dirty="0"/>
              <a:t>chodby, vstupní a spojovací prostory nezbytné pro propojení nově vybudovaných </a:t>
            </a:r>
            <a:r>
              <a:rPr lang="cs-CZ" sz="1400" dirty="0" smtClean="0"/>
              <a:t>prostor</a:t>
            </a:r>
          </a:p>
          <a:p>
            <a:r>
              <a:rPr lang="cs-CZ" sz="1600" dirty="0"/>
              <a:t>stavební úpravy objektu dle vyhlášky č. 398/2009 Sb. související s podporou sociální inkluze v celé budově (např. zajištění bezbariérového přístupu).</a:t>
            </a:r>
            <a:endParaRPr lang="cs-CZ" sz="1600" dirty="0"/>
          </a:p>
          <a:p>
            <a:pPr algn="just"/>
            <a:r>
              <a:rPr lang="cs-CZ" b="1" dirty="0"/>
              <a:t>Učebny, výukové prostory a zázemí pracoviště podpořené z IROP musí být vždy bezbariérově dostupné</a:t>
            </a:r>
            <a:endParaRPr lang="cs-CZ" b="1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17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36" y="5532429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044685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2434</TotalTime>
  <Words>2278</Words>
  <Application>Microsoft Office PowerPoint</Application>
  <PresentationFormat>Širokoúhlá obrazovka</PresentationFormat>
  <Paragraphs>258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4" baseType="lpstr">
      <vt:lpstr>Arial</vt:lpstr>
      <vt:lpstr>Trebuchet MS</vt:lpstr>
      <vt:lpstr>Wingdings</vt:lpstr>
      <vt:lpstr>Wingdings 3</vt:lpstr>
      <vt:lpstr>Fazeta</vt:lpstr>
      <vt:lpstr>Seminář k 5. výzvě  k předkládání žádostí  o podporu IROP</vt:lpstr>
      <vt:lpstr>MAS Hustopečsko – 5. Výzva – Podpora vzdělávání 2</vt:lpstr>
      <vt:lpstr>Financování, realizace projektu</vt:lpstr>
      <vt:lpstr>Podporované aktivity – Infrastruktura pro zájmové, neformální a celoživotní vzdělávání</vt:lpstr>
      <vt:lpstr>Hlavní podporované aktivity – min. 85% CZV</vt:lpstr>
      <vt:lpstr>Vedlejší podporované aktivity – max. 15 % CZV</vt:lpstr>
      <vt:lpstr>Povinné přílohy žádosti</vt:lpstr>
      <vt:lpstr>Povinné přílohy žádosti</vt:lpstr>
      <vt:lpstr>Způsobilé výdaje hlavní aktivity (min. 85% czv)</vt:lpstr>
      <vt:lpstr>Prezentace aplikace PowerPoint</vt:lpstr>
      <vt:lpstr>Způsobilé výdaje vedlejší aktivity (max. 15% czv)</vt:lpstr>
      <vt:lpstr>Způsobilé výdaje vedlejší aktivity (max. 15% czv)</vt:lpstr>
      <vt:lpstr>Nezpůsobilé výdaje - výběr</vt:lpstr>
      <vt:lpstr>Průběh hodnocení</vt:lpstr>
      <vt:lpstr>Průběh hodnocení</vt:lpstr>
      <vt:lpstr>Hodnocení a výběr projektů  formální hodnocení a přijatelnost </vt:lpstr>
      <vt:lpstr>Hodnocení a výběr projektů  formální hodnocení a přijatelnost </vt:lpstr>
      <vt:lpstr>Průběh hodnocení</vt:lpstr>
      <vt:lpstr>Hodnocení a výběr projektů  Věcné hodnocení – detaily v příloze č.2 Výzvy</vt:lpstr>
      <vt:lpstr>Hodnocení a výběr projektů  Věcné hodnocení – detaily v příloze č.2 Výzvy</vt:lpstr>
      <vt:lpstr>Závěrečné informace</vt:lpstr>
      <vt:lpstr>Průběh hodnocení</vt:lpstr>
      <vt:lpstr>Schvalování projektů</vt:lpstr>
      <vt:lpstr>Průběh hodnocení</vt:lpstr>
      <vt:lpstr>Webová aplikace IS KP 14+</vt:lpstr>
      <vt:lpstr>Prostřednictvím IS KP14+ probíhá podání</vt:lpstr>
      <vt:lpstr>Info k IS KP14+</vt:lpstr>
      <vt:lpstr>Elektronický podpis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zichm@seznam.cz</cp:lastModifiedBy>
  <cp:revision>83</cp:revision>
  <dcterms:created xsi:type="dcterms:W3CDTF">2017-10-23T09:01:12Z</dcterms:created>
  <dcterms:modified xsi:type="dcterms:W3CDTF">2018-11-19T10:14:04Z</dcterms:modified>
</cp:coreProperties>
</file>